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69" r:id="rId2"/>
    <p:sldId id="270"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541"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19FEA9-0004-4DD8-9F27-4AB264AEB320}" type="datetimeFigureOut">
              <a:rPr lang="tr-TR" smtClean="0"/>
              <a:t>3.01.2021</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88D0EA-EB60-41E9-8F0A-B5DF56377C0A}" type="slidenum">
              <a:rPr lang="tr-TR" smtClean="0"/>
              <a:t>‹#›</a:t>
            </a:fld>
            <a:endParaRPr lang="tr-TR"/>
          </a:p>
        </p:txBody>
      </p:sp>
    </p:spTree>
    <p:extLst>
      <p:ext uri="{BB962C8B-B14F-4D97-AF65-F5344CB8AC3E}">
        <p14:creationId xmlns:p14="http://schemas.microsoft.com/office/powerpoint/2010/main" val="39412669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B068E5B6-476C-44C5-968D-7CCE2E2269EA}" type="slidenum">
              <a:rPr lang="tr-TR" smtClean="0"/>
              <a:t>12</a:t>
            </a:fld>
            <a:endParaRPr lang="tr-TR"/>
          </a:p>
        </p:txBody>
      </p:sp>
    </p:spTree>
    <p:extLst>
      <p:ext uri="{BB962C8B-B14F-4D97-AF65-F5344CB8AC3E}">
        <p14:creationId xmlns:p14="http://schemas.microsoft.com/office/powerpoint/2010/main" val="20548776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60037FC-DE5E-4D6E-AEB9-825594900144}" type="datetimeFigureOut">
              <a:rPr lang="tr-TR" smtClean="0"/>
              <a:t>3.01.2021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196281E-E6A4-42B7-B9E7-EA0643E189C5}" type="slidenum">
              <a:rPr lang="tr-TR" smtClean="0"/>
              <a:t>‹#›</a:t>
            </a:fld>
            <a:endParaRPr lang="tr-TR"/>
          </a:p>
        </p:txBody>
      </p:sp>
    </p:spTree>
    <p:extLst>
      <p:ext uri="{BB962C8B-B14F-4D97-AF65-F5344CB8AC3E}">
        <p14:creationId xmlns:p14="http://schemas.microsoft.com/office/powerpoint/2010/main" val="1713306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0037FC-DE5E-4D6E-AEB9-825594900144}" type="datetimeFigureOut">
              <a:rPr lang="tr-TR" smtClean="0"/>
              <a:t>3.01.2021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196281E-E6A4-42B7-B9E7-EA0643E189C5}" type="slidenum">
              <a:rPr lang="tr-TR" smtClean="0"/>
              <a:t>‹#›</a:t>
            </a:fld>
            <a:endParaRPr lang="tr-TR"/>
          </a:p>
        </p:txBody>
      </p:sp>
    </p:spTree>
    <p:extLst>
      <p:ext uri="{BB962C8B-B14F-4D97-AF65-F5344CB8AC3E}">
        <p14:creationId xmlns:p14="http://schemas.microsoft.com/office/powerpoint/2010/main" val="3393689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0037FC-DE5E-4D6E-AEB9-825594900144}" type="datetimeFigureOut">
              <a:rPr lang="tr-TR" smtClean="0"/>
              <a:t>3.01.2021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196281E-E6A4-42B7-B9E7-EA0643E189C5}" type="slidenum">
              <a:rPr lang="tr-TR" smtClean="0"/>
              <a:t>‹#›</a:t>
            </a:fld>
            <a:endParaRPr lang="tr-TR"/>
          </a:p>
        </p:txBody>
      </p:sp>
    </p:spTree>
    <p:extLst>
      <p:ext uri="{BB962C8B-B14F-4D97-AF65-F5344CB8AC3E}">
        <p14:creationId xmlns:p14="http://schemas.microsoft.com/office/powerpoint/2010/main" val="1601635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0037FC-DE5E-4D6E-AEB9-825594900144}" type="datetimeFigureOut">
              <a:rPr lang="tr-TR" smtClean="0"/>
              <a:t>3.01.2021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196281E-E6A4-42B7-B9E7-EA0643E189C5}" type="slidenum">
              <a:rPr lang="tr-TR" smtClean="0"/>
              <a:t>‹#›</a:t>
            </a:fld>
            <a:endParaRPr lang="tr-TR"/>
          </a:p>
        </p:txBody>
      </p:sp>
    </p:spTree>
    <p:extLst>
      <p:ext uri="{BB962C8B-B14F-4D97-AF65-F5344CB8AC3E}">
        <p14:creationId xmlns:p14="http://schemas.microsoft.com/office/powerpoint/2010/main" val="1028153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60037FC-DE5E-4D6E-AEB9-825594900144}" type="datetimeFigureOut">
              <a:rPr lang="tr-TR" smtClean="0"/>
              <a:t>3.01.2021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196281E-E6A4-42B7-B9E7-EA0643E189C5}" type="slidenum">
              <a:rPr lang="tr-TR" smtClean="0"/>
              <a:t>‹#›</a:t>
            </a:fld>
            <a:endParaRPr lang="tr-TR"/>
          </a:p>
        </p:txBody>
      </p:sp>
    </p:spTree>
    <p:extLst>
      <p:ext uri="{BB962C8B-B14F-4D97-AF65-F5344CB8AC3E}">
        <p14:creationId xmlns:p14="http://schemas.microsoft.com/office/powerpoint/2010/main" val="25440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60037FC-DE5E-4D6E-AEB9-825594900144}" type="datetimeFigureOut">
              <a:rPr lang="tr-TR" smtClean="0"/>
              <a:t>3.01.2021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196281E-E6A4-42B7-B9E7-EA0643E189C5}" type="slidenum">
              <a:rPr lang="tr-TR" smtClean="0"/>
              <a:t>‹#›</a:t>
            </a:fld>
            <a:endParaRPr lang="tr-TR"/>
          </a:p>
        </p:txBody>
      </p:sp>
    </p:spTree>
    <p:extLst>
      <p:ext uri="{BB962C8B-B14F-4D97-AF65-F5344CB8AC3E}">
        <p14:creationId xmlns:p14="http://schemas.microsoft.com/office/powerpoint/2010/main" val="2514225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60037FC-DE5E-4D6E-AEB9-825594900144}" type="datetimeFigureOut">
              <a:rPr lang="tr-TR" smtClean="0"/>
              <a:t>3.01.2021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196281E-E6A4-42B7-B9E7-EA0643E189C5}" type="slidenum">
              <a:rPr lang="tr-TR" smtClean="0"/>
              <a:t>‹#›</a:t>
            </a:fld>
            <a:endParaRPr lang="tr-TR"/>
          </a:p>
        </p:txBody>
      </p:sp>
    </p:spTree>
    <p:extLst>
      <p:ext uri="{BB962C8B-B14F-4D97-AF65-F5344CB8AC3E}">
        <p14:creationId xmlns:p14="http://schemas.microsoft.com/office/powerpoint/2010/main" val="1914984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60037FC-DE5E-4D6E-AEB9-825594900144}" type="datetimeFigureOut">
              <a:rPr lang="tr-TR" smtClean="0"/>
              <a:t>3.01.2021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196281E-E6A4-42B7-B9E7-EA0643E189C5}" type="slidenum">
              <a:rPr lang="tr-TR" smtClean="0"/>
              <a:t>‹#›</a:t>
            </a:fld>
            <a:endParaRPr lang="tr-TR"/>
          </a:p>
        </p:txBody>
      </p:sp>
    </p:spTree>
    <p:extLst>
      <p:ext uri="{BB962C8B-B14F-4D97-AF65-F5344CB8AC3E}">
        <p14:creationId xmlns:p14="http://schemas.microsoft.com/office/powerpoint/2010/main" val="2370904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60037FC-DE5E-4D6E-AEB9-825594900144}" type="datetimeFigureOut">
              <a:rPr lang="tr-TR" smtClean="0"/>
              <a:t>3.01.2021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196281E-E6A4-42B7-B9E7-EA0643E189C5}" type="slidenum">
              <a:rPr lang="tr-TR" smtClean="0"/>
              <a:t>‹#›</a:t>
            </a:fld>
            <a:endParaRPr lang="tr-TR"/>
          </a:p>
        </p:txBody>
      </p:sp>
    </p:spTree>
    <p:extLst>
      <p:ext uri="{BB962C8B-B14F-4D97-AF65-F5344CB8AC3E}">
        <p14:creationId xmlns:p14="http://schemas.microsoft.com/office/powerpoint/2010/main" val="2634096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0037FC-DE5E-4D6E-AEB9-825594900144}" type="datetimeFigureOut">
              <a:rPr lang="tr-TR" smtClean="0"/>
              <a:t>3.01.2021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196281E-E6A4-42B7-B9E7-EA0643E189C5}" type="slidenum">
              <a:rPr lang="tr-TR" smtClean="0"/>
              <a:t>‹#›</a:t>
            </a:fld>
            <a:endParaRPr lang="tr-TR"/>
          </a:p>
        </p:txBody>
      </p:sp>
    </p:spTree>
    <p:extLst>
      <p:ext uri="{BB962C8B-B14F-4D97-AF65-F5344CB8AC3E}">
        <p14:creationId xmlns:p14="http://schemas.microsoft.com/office/powerpoint/2010/main" val="4189333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0037FC-DE5E-4D6E-AEB9-825594900144}" type="datetimeFigureOut">
              <a:rPr lang="tr-TR" smtClean="0"/>
              <a:t>3.01.2021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196281E-E6A4-42B7-B9E7-EA0643E189C5}" type="slidenum">
              <a:rPr lang="tr-TR" smtClean="0"/>
              <a:t>‹#›</a:t>
            </a:fld>
            <a:endParaRPr lang="tr-TR"/>
          </a:p>
        </p:txBody>
      </p:sp>
    </p:spTree>
    <p:extLst>
      <p:ext uri="{BB962C8B-B14F-4D97-AF65-F5344CB8AC3E}">
        <p14:creationId xmlns:p14="http://schemas.microsoft.com/office/powerpoint/2010/main" val="3057403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0037FC-DE5E-4D6E-AEB9-825594900144}" type="datetimeFigureOut">
              <a:rPr lang="tr-TR" smtClean="0"/>
              <a:t>3.01.2021</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96281E-E6A4-42B7-B9E7-EA0643E189C5}" type="slidenum">
              <a:rPr lang="tr-TR" smtClean="0"/>
              <a:t>‹#›</a:t>
            </a:fld>
            <a:endParaRPr lang="tr-TR"/>
          </a:p>
        </p:txBody>
      </p:sp>
    </p:spTree>
    <p:extLst>
      <p:ext uri="{BB962C8B-B14F-4D97-AF65-F5344CB8AC3E}">
        <p14:creationId xmlns:p14="http://schemas.microsoft.com/office/powerpoint/2010/main" val="19180277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539552" y="3212976"/>
            <a:ext cx="7772400" cy="1296144"/>
          </a:xfrm>
        </p:spPr>
        <p:txBody>
          <a:bodyPr>
            <a:normAutofit fontScale="90000"/>
          </a:bodyPr>
          <a:lstStyle/>
          <a:p>
            <a:r>
              <a:rPr lang="tr-TR" sz="3600" b="1" dirty="0" smtClean="0"/>
              <a:t>GKK207 YAĞ ANALİZLERİ</a:t>
            </a:r>
            <a:r>
              <a:rPr lang="tr-TR" b="1" dirty="0" smtClean="0"/>
              <a:t/>
            </a:r>
            <a:br>
              <a:rPr lang="tr-TR" b="1" dirty="0" smtClean="0"/>
            </a:br>
            <a:r>
              <a:rPr lang="tr-TR" b="1" dirty="0" smtClean="0"/>
              <a:t/>
            </a:r>
            <a:br>
              <a:rPr lang="tr-TR" b="1" dirty="0" smtClean="0"/>
            </a:br>
            <a:r>
              <a:rPr lang="tr-TR" sz="2700" b="1" dirty="0" smtClean="0"/>
              <a:t>DERS </a:t>
            </a:r>
            <a:r>
              <a:rPr lang="tr-TR" sz="2700" b="1" dirty="0" smtClean="0"/>
              <a:t>13: </a:t>
            </a:r>
            <a:r>
              <a:rPr lang="tr-TR" sz="2700" b="1" dirty="0" smtClean="0"/>
              <a:t>MARGARİN ÜRETİMİ</a:t>
            </a:r>
            <a:endParaRPr lang="tr-TR" sz="2700" b="1" dirty="0"/>
          </a:p>
        </p:txBody>
      </p:sp>
      <p:sp>
        <p:nvSpPr>
          <p:cNvPr id="3" name="Alt Başlık 2"/>
          <p:cNvSpPr>
            <a:spLocks noGrp="1"/>
          </p:cNvSpPr>
          <p:nvPr>
            <p:ph type="subTitle" idx="1"/>
          </p:nvPr>
        </p:nvSpPr>
        <p:spPr>
          <a:xfrm>
            <a:off x="2049894" y="5445224"/>
            <a:ext cx="6400800" cy="864096"/>
          </a:xfrm>
        </p:spPr>
        <p:txBody>
          <a:bodyPr>
            <a:normAutofit/>
          </a:bodyPr>
          <a:lstStyle/>
          <a:p>
            <a:r>
              <a:rPr lang="tr-TR" sz="2000" b="1" dirty="0" smtClean="0">
                <a:solidFill>
                  <a:schemeClr val="tx1"/>
                </a:solidFill>
              </a:rPr>
              <a:t>Dr. </a:t>
            </a:r>
            <a:r>
              <a:rPr lang="tr-TR" sz="2000" b="1" dirty="0" err="1" smtClean="0">
                <a:solidFill>
                  <a:schemeClr val="tx1"/>
                </a:solidFill>
              </a:rPr>
              <a:t>Öğr</a:t>
            </a:r>
            <a:r>
              <a:rPr lang="tr-TR" sz="2000" b="1" dirty="0" smtClean="0">
                <a:solidFill>
                  <a:schemeClr val="tx1"/>
                </a:solidFill>
              </a:rPr>
              <a:t>. Üyesi Gülten ŞEKEROĞLU</a:t>
            </a:r>
            <a:endParaRPr lang="tr-TR" sz="2000" b="1" dirty="0">
              <a:solidFill>
                <a:schemeClr val="tx1"/>
              </a:solidFill>
            </a:endParaRP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8207" y="161487"/>
            <a:ext cx="1557889" cy="1557889"/>
          </a:xfrm>
          <a:prstGeom prst="rect">
            <a:avLst/>
          </a:prstGeom>
        </p:spPr>
      </p:pic>
      <p:sp>
        <p:nvSpPr>
          <p:cNvPr id="6" name="Başlık 1"/>
          <p:cNvSpPr txBox="1">
            <a:spLocks/>
          </p:cNvSpPr>
          <p:nvPr/>
        </p:nvSpPr>
        <p:spPr>
          <a:xfrm>
            <a:off x="685800" y="1556792"/>
            <a:ext cx="7772400" cy="794519"/>
          </a:xfrm>
          <a:prstGeom prst="rect">
            <a:avLst/>
          </a:prstGeom>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2800" b="1" dirty="0" smtClean="0"/>
              <a:t>TBMYO</a:t>
            </a:r>
          </a:p>
          <a:p>
            <a:r>
              <a:rPr lang="tr-TR" sz="2800" b="1" dirty="0" smtClean="0"/>
              <a:t> GIDA KAL. KONT. ANALİZİ PROGRAMI</a:t>
            </a:r>
            <a:endParaRPr lang="tr-TR" sz="2800" b="1" dirty="0"/>
          </a:p>
        </p:txBody>
      </p:sp>
    </p:spTree>
    <p:extLst>
      <p:ext uri="{BB962C8B-B14F-4D97-AF65-F5344CB8AC3E}">
        <p14:creationId xmlns:p14="http://schemas.microsoft.com/office/powerpoint/2010/main" val="14019020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577483"/>
          </a:xfrm>
        </p:spPr>
        <p:txBody>
          <a:bodyPr>
            <a:normAutofit fontScale="92500" lnSpcReduction="10000"/>
          </a:bodyPr>
          <a:lstStyle/>
          <a:p>
            <a:pPr marL="0" indent="0" algn="just">
              <a:buNone/>
            </a:pPr>
            <a:r>
              <a:rPr lang="tr-TR" dirty="0" smtClean="0"/>
              <a:t>Margarin için bileşenler hazırlandıktan sonra, kesikli ya da sürekli sistemler kullanılarak su/yağ emülsiyonu hazırlanmakta ve sonrasında </a:t>
            </a:r>
            <a:r>
              <a:rPr lang="tr-TR" dirty="0" err="1" smtClean="0"/>
              <a:t>kristalizatör</a:t>
            </a:r>
            <a:r>
              <a:rPr lang="tr-TR" dirty="0" smtClean="0"/>
              <a:t> de </a:t>
            </a:r>
            <a:r>
              <a:rPr lang="tr-TR" dirty="0" err="1" smtClean="0"/>
              <a:t>kristalizasyon</a:t>
            </a:r>
            <a:r>
              <a:rPr lang="tr-TR" dirty="0" smtClean="0"/>
              <a:t> işlemi yapılmaktadır. Burada kontrollü bir soğutma/süre programı uygulanmaktadır. Kristal oluştuktan sonra yoğurma işlemine tabi tutulmaktadır. Uygun bir hızda karıştırılan karışımda, istenilen tipte kristal yapı oluşturulmaktadır (önce </a:t>
            </a:r>
            <a:r>
              <a:rPr lang="el-GR" dirty="0" smtClean="0"/>
              <a:t>α</a:t>
            </a:r>
            <a:r>
              <a:rPr lang="tr-TR" dirty="0"/>
              <a:t> </a:t>
            </a:r>
            <a:r>
              <a:rPr lang="tr-TR" dirty="0" smtClean="0"/>
              <a:t>tipi kristaller oluşur, sonrasında </a:t>
            </a:r>
            <a:r>
              <a:rPr lang="el-GR" dirty="0" smtClean="0"/>
              <a:t>β</a:t>
            </a:r>
            <a:r>
              <a:rPr lang="tr-TR" dirty="0" smtClean="0"/>
              <a:t>’ tipi kristallere dönüşür).</a:t>
            </a:r>
          </a:p>
          <a:p>
            <a:pPr marL="0" indent="0" algn="just">
              <a:buNone/>
            </a:pPr>
            <a:r>
              <a:rPr lang="tr-TR" dirty="0" smtClean="0"/>
              <a:t>Sonrasında ürün ambalajlanır, paketlenir, soğuk depolama yapılır. </a:t>
            </a:r>
          </a:p>
          <a:p>
            <a:pPr marL="0" indent="0">
              <a:buNone/>
            </a:pPr>
            <a:endParaRPr lang="tr-TR" dirty="0"/>
          </a:p>
        </p:txBody>
      </p:sp>
    </p:spTree>
    <p:extLst>
      <p:ext uri="{BB962C8B-B14F-4D97-AF65-F5344CB8AC3E}">
        <p14:creationId xmlns:p14="http://schemas.microsoft.com/office/powerpoint/2010/main" val="33308331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400" b="1" dirty="0"/>
              <a:t>MARGARİNLERDE YAĞ </a:t>
            </a:r>
            <a:r>
              <a:rPr lang="tr-TR" sz="2400" b="1" dirty="0" smtClean="0"/>
              <a:t>FAZININ HAZIRLANMASINDA KULLANILAN YÖNTEMLER</a:t>
            </a:r>
            <a:endParaRPr lang="tr-TR" sz="2400" b="1" dirty="0"/>
          </a:p>
        </p:txBody>
      </p:sp>
      <p:sp>
        <p:nvSpPr>
          <p:cNvPr id="3" name="İçerik Yer Tutucusu 2"/>
          <p:cNvSpPr>
            <a:spLocks noGrp="1"/>
          </p:cNvSpPr>
          <p:nvPr>
            <p:ph idx="1"/>
          </p:nvPr>
        </p:nvSpPr>
        <p:spPr/>
        <p:txBody>
          <a:bodyPr>
            <a:normAutofit/>
          </a:bodyPr>
          <a:lstStyle/>
          <a:p>
            <a:pPr marL="0" indent="0" algn="just">
              <a:buNone/>
            </a:pPr>
            <a:r>
              <a:rPr lang="tr-TR" sz="2000" dirty="0"/>
              <a:t>Yağ fazında bulunan sıvı yağlar </a:t>
            </a:r>
            <a:r>
              <a:rPr lang="tr-TR" sz="2000" dirty="0" err="1" smtClean="0"/>
              <a:t>hidrojenasyon</a:t>
            </a:r>
            <a:r>
              <a:rPr lang="tr-TR" sz="2000" dirty="0" smtClean="0"/>
              <a:t>, </a:t>
            </a:r>
            <a:r>
              <a:rPr lang="tr-TR" sz="2000" dirty="0" err="1" smtClean="0"/>
              <a:t>fraksiyone</a:t>
            </a:r>
            <a:r>
              <a:rPr lang="tr-TR" sz="2000" dirty="0" smtClean="0"/>
              <a:t> </a:t>
            </a:r>
            <a:r>
              <a:rPr lang="tr-TR" sz="2000" dirty="0" err="1"/>
              <a:t>kristalizasyon</a:t>
            </a:r>
            <a:r>
              <a:rPr lang="tr-TR" sz="2000" dirty="0"/>
              <a:t> ve </a:t>
            </a:r>
            <a:r>
              <a:rPr lang="tr-TR" sz="2000" dirty="0" err="1" smtClean="0"/>
              <a:t>interesterifikasyon</a:t>
            </a:r>
            <a:r>
              <a:rPr lang="tr-TR" sz="2000" dirty="0" smtClean="0"/>
              <a:t> gibi yağ modifikasyon yöntemleri </a:t>
            </a:r>
            <a:r>
              <a:rPr lang="tr-TR" sz="2000" dirty="0"/>
              <a:t>kullanılarak katılaştırılır.</a:t>
            </a:r>
          </a:p>
          <a:p>
            <a:pPr marL="0" indent="0" algn="just">
              <a:buNone/>
            </a:pPr>
            <a:r>
              <a:rPr lang="tr-TR" sz="2000" dirty="0"/>
              <a:t>• Margarin üretiminde kullanılacak </a:t>
            </a:r>
            <a:r>
              <a:rPr lang="tr-TR" sz="2000" dirty="0" smtClean="0"/>
              <a:t>yağlar </a:t>
            </a:r>
            <a:r>
              <a:rPr lang="tr-TR" sz="2000" dirty="0" err="1" smtClean="0"/>
              <a:t>rafinasyon</a:t>
            </a:r>
            <a:r>
              <a:rPr lang="tr-TR" sz="2000" dirty="0" smtClean="0"/>
              <a:t> </a:t>
            </a:r>
            <a:r>
              <a:rPr lang="tr-TR" sz="2000" dirty="0"/>
              <a:t>işleminden geçirilir.</a:t>
            </a:r>
          </a:p>
          <a:p>
            <a:pPr marL="0" indent="0" algn="just">
              <a:buNone/>
            </a:pPr>
            <a:r>
              <a:rPr lang="tr-TR" sz="2000" dirty="0" smtClean="0"/>
              <a:t>•Üretilecek margarin tiplerinde, homojen bir yapı </a:t>
            </a:r>
            <a:r>
              <a:rPr lang="tr-TR" sz="2000" dirty="0"/>
              <a:t>ve </a:t>
            </a:r>
            <a:r>
              <a:rPr lang="tr-TR" sz="2000" dirty="0" err="1" smtClean="0"/>
              <a:t>sürülebilirlik</a:t>
            </a:r>
            <a:r>
              <a:rPr lang="tr-TR" sz="2000" dirty="0" smtClean="0"/>
              <a:t> </a:t>
            </a:r>
            <a:r>
              <a:rPr lang="tr-TR" sz="2000" dirty="0"/>
              <a:t>özelliği kazandırmak </a:t>
            </a:r>
            <a:r>
              <a:rPr lang="tr-TR" sz="2000" dirty="0" smtClean="0"/>
              <a:t>için emülsiyon oluşturulur.</a:t>
            </a:r>
          </a:p>
          <a:p>
            <a:pPr marL="0" indent="0" algn="just"/>
            <a:r>
              <a:rPr lang="tr-TR" sz="2000" dirty="0"/>
              <a:t>İstenilen </a:t>
            </a:r>
            <a:r>
              <a:rPr lang="tr-TR" sz="2000" dirty="0" err="1"/>
              <a:t>sürülebilirlik</a:t>
            </a:r>
            <a:r>
              <a:rPr lang="tr-TR" sz="2000" dirty="0"/>
              <a:t>, </a:t>
            </a:r>
            <a:r>
              <a:rPr lang="tr-TR" sz="2000" dirty="0" smtClean="0"/>
              <a:t>aroma özelliklerinin sağlanması için margarinin </a:t>
            </a:r>
            <a:r>
              <a:rPr lang="tr-TR" sz="2000" dirty="0"/>
              <a:t>yağ fazını oluşturan sıvı ve katı </a:t>
            </a:r>
            <a:r>
              <a:rPr lang="tr-TR" sz="2000" dirty="0" smtClean="0"/>
              <a:t>yağ fraksiyonları </a:t>
            </a:r>
            <a:r>
              <a:rPr lang="tr-TR" sz="2000" dirty="0"/>
              <a:t>arasında kalıcı bir denge </a:t>
            </a:r>
            <a:r>
              <a:rPr lang="tr-TR" sz="2000" dirty="0" smtClean="0"/>
              <a:t>oluşumunun sağlanması gereklidir.</a:t>
            </a:r>
          </a:p>
          <a:p>
            <a:pPr marL="0" indent="0" algn="just">
              <a:buNone/>
            </a:pPr>
            <a:r>
              <a:rPr lang="tr-TR" sz="2000" dirty="0" smtClean="0"/>
              <a:t>Yüksek </a:t>
            </a:r>
            <a:r>
              <a:rPr lang="tr-TR" sz="2000" dirty="0"/>
              <a:t>sıcaklık derecelerinde eriyen </a:t>
            </a:r>
            <a:r>
              <a:rPr lang="tr-TR" sz="2000" dirty="0" err="1"/>
              <a:t>trigliseritlerin</a:t>
            </a:r>
            <a:r>
              <a:rPr lang="tr-TR" sz="2000" dirty="0"/>
              <a:t> </a:t>
            </a:r>
            <a:r>
              <a:rPr lang="el-GR" sz="2000" dirty="0" smtClean="0"/>
              <a:t>β’</a:t>
            </a:r>
            <a:r>
              <a:rPr lang="tr-TR" sz="2000" dirty="0" smtClean="0"/>
              <a:t> kristal </a:t>
            </a:r>
            <a:r>
              <a:rPr lang="tr-TR" sz="2000" dirty="0"/>
              <a:t>formunda kristalleşmelerini sağlayabilmek </a:t>
            </a:r>
            <a:r>
              <a:rPr lang="tr-TR" sz="2000" dirty="0" smtClean="0"/>
              <a:t>için hızlı </a:t>
            </a:r>
            <a:r>
              <a:rPr lang="tr-TR" sz="2000" dirty="0"/>
              <a:t>bir soğutma işlemi </a:t>
            </a:r>
            <a:r>
              <a:rPr lang="tr-TR" sz="2000" dirty="0" smtClean="0"/>
              <a:t>gerçekleştirilmelidir.</a:t>
            </a:r>
          </a:p>
          <a:p>
            <a:pPr marL="0" indent="0" algn="just">
              <a:buNone/>
            </a:pPr>
            <a:r>
              <a:rPr lang="tr-TR" sz="2000" dirty="0" smtClean="0"/>
              <a:t>Margarin yapısında bulunan erime aralıkları farklı TG arasında homojen, düzgün bir kristal </a:t>
            </a:r>
            <a:r>
              <a:rPr lang="tr-TR" sz="2000" dirty="0"/>
              <a:t>ağı </a:t>
            </a:r>
            <a:r>
              <a:rPr lang="tr-TR" sz="2000" dirty="0" smtClean="0"/>
              <a:t>oluşturulmalıdır.</a:t>
            </a:r>
          </a:p>
          <a:p>
            <a:pPr marL="0" indent="0" algn="just">
              <a:buNone/>
            </a:pPr>
            <a:endParaRPr lang="tr-TR" sz="2000" dirty="0" smtClean="0"/>
          </a:p>
        </p:txBody>
      </p:sp>
    </p:spTree>
    <p:extLst>
      <p:ext uri="{BB962C8B-B14F-4D97-AF65-F5344CB8AC3E}">
        <p14:creationId xmlns:p14="http://schemas.microsoft.com/office/powerpoint/2010/main" val="27402254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649491"/>
          </a:xfrm>
        </p:spPr>
        <p:txBody>
          <a:bodyPr>
            <a:normAutofit fontScale="92500" lnSpcReduction="10000"/>
          </a:bodyPr>
          <a:lstStyle/>
          <a:p>
            <a:pPr marL="0" indent="0" algn="just">
              <a:buNone/>
            </a:pPr>
            <a:r>
              <a:rPr lang="tr-TR" dirty="0"/>
              <a:t>Kullanılan katı </a:t>
            </a:r>
            <a:r>
              <a:rPr lang="tr-TR" dirty="0" smtClean="0"/>
              <a:t>yağların akışkanlık özellikleri, </a:t>
            </a:r>
            <a:r>
              <a:rPr lang="tr-TR" dirty="0" err="1"/>
              <a:t>plastisite</a:t>
            </a:r>
            <a:r>
              <a:rPr lang="tr-TR" dirty="0"/>
              <a:t> ve </a:t>
            </a:r>
            <a:r>
              <a:rPr lang="tr-TR" dirty="0" err="1" smtClean="0"/>
              <a:t>sürülebilirlik</a:t>
            </a:r>
            <a:r>
              <a:rPr lang="tr-TR" dirty="0" smtClean="0"/>
              <a:t> açısından </a:t>
            </a:r>
            <a:r>
              <a:rPr lang="tr-TR" dirty="0"/>
              <a:t>katı yağ miktarı (SFC=</a:t>
            </a:r>
            <a:r>
              <a:rPr lang="tr-TR" dirty="0" err="1"/>
              <a:t>solid</a:t>
            </a:r>
            <a:r>
              <a:rPr lang="tr-TR" dirty="0"/>
              <a:t> </a:t>
            </a:r>
            <a:r>
              <a:rPr lang="tr-TR" dirty="0" err="1" smtClean="0"/>
              <a:t>fat</a:t>
            </a:r>
            <a:r>
              <a:rPr lang="tr-TR" dirty="0" smtClean="0"/>
              <a:t> </a:t>
            </a:r>
            <a:r>
              <a:rPr lang="tr-TR" dirty="0" err="1" smtClean="0"/>
              <a:t>content</a:t>
            </a:r>
            <a:r>
              <a:rPr lang="tr-TR" dirty="0"/>
              <a:t>) ve katı yağ indeksi (SFI=</a:t>
            </a:r>
            <a:r>
              <a:rPr lang="tr-TR" dirty="0" err="1"/>
              <a:t>solid</a:t>
            </a:r>
            <a:r>
              <a:rPr lang="tr-TR" dirty="0"/>
              <a:t> </a:t>
            </a:r>
            <a:r>
              <a:rPr lang="tr-TR" dirty="0" err="1"/>
              <a:t>fat</a:t>
            </a:r>
            <a:r>
              <a:rPr lang="tr-TR" dirty="0"/>
              <a:t> </a:t>
            </a:r>
            <a:r>
              <a:rPr lang="tr-TR" dirty="0" err="1" smtClean="0"/>
              <a:t>index</a:t>
            </a:r>
            <a:r>
              <a:rPr lang="tr-TR" dirty="0" smtClean="0"/>
              <a:t>) gibi </a:t>
            </a:r>
            <a:r>
              <a:rPr lang="tr-TR" dirty="0"/>
              <a:t>kriterlere göre değerlendirilmektedir.</a:t>
            </a:r>
          </a:p>
          <a:p>
            <a:pPr marL="0" indent="0" algn="just">
              <a:buNone/>
            </a:pPr>
            <a:r>
              <a:rPr lang="tr-TR" dirty="0"/>
              <a:t>• SFI değeri: mm</a:t>
            </a:r>
            <a:r>
              <a:rPr lang="tr-TR" baseline="30000" dirty="0"/>
              <a:t>3</a:t>
            </a:r>
            <a:r>
              <a:rPr lang="tr-TR" dirty="0"/>
              <a:t> olarak 25mL hacmindeki yağın,</a:t>
            </a:r>
          </a:p>
          <a:p>
            <a:pPr marL="0" indent="0" algn="just">
              <a:buNone/>
            </a:pPr>
            <a:r>
              <a:rPr lang="tr-TR" dirty="0"/>
              <a:t>soğutulduğunda değişik sıcaklık derecelerinde</a:t>
            </a:r>
          </a:p>
          <a:p>
            <a:pPr marL="0" indent="0" algn="just">
              <a:buNone/>
            </a:pPr>
            <a:r>
              <a:rPr lang="tr-TR" dirty="0"/>
              <a:t>gösterdiği hacimsel kayıp. Özgül </a:t>
            </a:r>
            <a:r>
              <a:rPr lang="tr-TR" dirty="0" smtClean="0"/>
              <a:t>hacim değişiminin </a:t>
            </a:r>
            <a:r>
              <a:rPr lang="tr-TR" dirty="0"/>
              <a:t>saptandığı dilatometre ile belirlenir.</a:t>
            </a:r>
          </a:p>
          <a:p>
            <a:pPr marL="0" indent="0" algn="just">
              <a:buNone/>
            </a:pPr>
            <a:r>
              <a:rPr lang="tr-TR" dirty="0"/>
              <a:t>• SFC değeri: % olarak yağın değişik </a:t>
            </a:r>
            <a:r>
              <a:rPr lang="tr-TR" dirty="0" smtClean="0"/>
              <a:t>sıcaklık derecelerinde </a:t>
            </a:r>
            <a:r>
              <a:rPr lang="tr-TR" dirty="0"/>
              <a:t>içerdiği katı yağ </a:t>
            </a:r>
            <a:r>
              <a:rPr lang="tr-TR" dirty="0" smtClean="0"/>
              <a:t>oranını gösterir. Sıcaklık arttıkça, SFC değeri düşer. NMR (nükleer </a:t>
            </a:r>
            <a:r>
              <a:rPr lang="tr-TR" dirty="0"/>
              <a:t>manyetik rezonans) ile </a:t>
            </a:r>
            <a:r>
              <a:rPr lang="tr-TR" dirty="0" smtClean="0"/>
              <a:t>tayin </a:t>
            </a:r>
            <a:r>
              <a:rPr lang="tr-TR" dirty="0"/>
              <a:t>edilir</a:t>
            </a:r>
            <a:r>
              <a:rPr lang="tr-TR" dirty="0" smtClean="0"/>
              <a:t>. </a:t>
            </a:r>
            <a:endParaRPr lang="tr-TR" dirty="0"/>
          </a:p>
        </p:txBody>
      </p:sp>
    </p:spTree>
    <p:extLst>
      <p:ext uri="{BB962C8B-B14F-4D97-AF65-F5344CB8AC3E}">
        <p14:creationId xmlns:p14="http://schemas.microsoft.com/office/powerpoint/2010/main" val="19562707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229600" cy="5793507"/>
          </a:xfrm>
        </p:spPr>
        <p:txBody>
          <a:bodyPr>
            <a:normAutofit fontScale="85000" lnSpcReduction="20000"/>
          </a:bodyPr>
          <a:lstStyle/>
          <a:p>
            <a:pPr marL="0" indent="0" algn="just">
              <a:buNone/>
            </a:pPr>
            <a:r>
              <a:rPr lang="tr-TR" dirty="0" smtClean="0"/>
              <a:t> </a:t>
            </a:r>
            <a:r>
              <a:rPr lang="tr-TR" dirty="0"/>
              <a:t>Margarinlerin sürülebilme, fazların </a:t>
            </a:r>
            <a:r>
              <a:rPr lang="tr-TR" dirty="0" smtClean="0"/>
              <a:t>bir arada kalabilme</a:t>
            </a:r>
            <a:r>
              <a:rPr lang="tr-TR" dirty="0"/>
              <a:t>, gıdada ve ağızda erime </a:t>
            </a:r>
            <a:r>
              <a:rPr lang="tr-TR" dirty="0" smtClean="0"/>
              <a:t>özellikleri davranışlarının belirlenmesi için 0</a:t>
            </a:r>
            <a:r>
              <a:rPr lang="tr-TR" dirty="0"/>
              <a:t>, 10, 21.1 ve 33.3 °C deki </a:t>
            </a:r>
            <a:r>
              <a:rPr lang="tr-TR" dirty="0" smtClean="0"/>
              <a:t>SFC değerleri tayin edilir.</a:t>
            </a:r>
          </a:p>
          <a:p>
            <a:pPr marL="0" indent="0" algn="just">
              <a:buNone/>
            </a:pPr>
            <a:r>
              <a:rPr lang="tr-TR" dirty="0"/>
              <a:t>0-10 °</a:t>
            </a:r>
            <a:r>
              <a:rPr lang="tr-TR" dirty="0" smtClean="0"/>
              <a:t>C </a:t>
            </a:r>
            <a:r>
              <a:rPr lang="tr-TR" dirty="0" err="1" smtClean="0"/>
              <a:t>lerdeki</a:t>
            </a:r>
            <a:r>
              <a:rPr lang="tr-TR" dirty="0" smtClean="0"/>
              <a:t> </a:t>
            </a:r>
            <a:r>
              <a:rPr lang="tr-TR" dirty="0"/>
              <a:t>SFC değeri: </a:t>
            </a:r>
            <a:r>
              <a:rPr lang="tr-TR" dirty="0" smtClean="0"/>
              <a:t>Buzdolabı sıcaklığındaki </a:t>
            </a:r>
            <a:r>
              <a:rPr lang="tr-TR" dirty="0"/>
              <a:t>ürünün sürülebilme </a:t>
            </a:r>
            <a:r>
              <a:rPr lang="tr-TR" dirty="0" smtClean="0"/>
              <a:t>kolaylığını belirler</a:t>
            </a:r>
            <a:r>
              <a:rPr lang="tr-TR" dirty="0"/>
              <a:t>. Eğer SFC değeri 0-10 °C’ de </a:t>
            </a:r>
            <a:r>
              <a:rPr lang="tr-TR" dirty="0" smtClean="0"/>
              <a:t>%</a:t>
            </a:r>
            <a:r>
              <a:rPr lang="tr-TR" dirty="0"/>
              <a:t>32 </a:t>
            </a:r>
            <a:r>
              <a:rPr lang="tr-TR" dirty="0" smtClean="0"/>
              <a:t>den küçük ise buzdolabı </a:t>
            </a:r>
            <a:r>
              <a:rPr lang="tr-TR" dirty="0"/>
              <a:t>sıcaklında iyi bir sürülebilme </a:t>
            </a:r>
            <a:r>
              <a:rPr lang="tr-TR" dirty="0" smtClean="0"/>
              <a:t>özelliği gösterdiği </a:t>
            </a:r>
            <a:r>
              <a:rPr lang="tr-TR" dirty="0"/>
              <a:t>söylenebilir.</a:t>
            </a:r>
          </a:p>
          <a:p>
            <a:pPr marL="0" indent="0" algn="just">
              <a:buNone/>
            </a:pPr>
            <a:r>
              <a:rPr lang="tr-TR" dirty="0"/>
              <a:t>• 20-22 °</a:t>
            </a:r>
            <a:r>
              <a:rPr lang="tr-TR" dirty="0" smtClean="0"/>
              <a:t>C </a:t>
            </a:r>
            <a:r>
              <a:rPr lang="tr-TR" dirty="0" err="1"/>
              <a:t>lerdeki</a:t>
            </a:r>
            <a:r>
              <a:rPr lang="tr-TR" dirty="0"/>
              <a:t> SFC değeri: Ürünün </a:t>
            </a:r>
            <a:r>
              <a:rPr lang="tr-TR" dirty="0" smtClean="0"/>
              <a:t>oda sıcaklığında </a:t>
            </a:r>
            <a:r>
              <a:rPr lang="tr-TR" dirty="0"/>
              <a:t>yağ sızmasına karşı direncini gösterir</a:t>
            </a:r>
            <a:r>
              <a:rPr lang="tr-TR" dirty="0" smtClean="0"/>
              <a:t>. %10 dan fazla </a:t>
            </a:r>
            <a:r>
              <a:rPr lang="tr-TR" dirty="0"/>
              <a:t>SFC değeri yağımsı bir yapı için gereklidir.</a:t>
            </a:r>
          </a:p>
          <a:p>
            <a:pPr marL="0" indent="0" algn="just">
              <a:buNone/>
            </a:pPr>
            <a:r>
              <a:rPr lang="tr-TR" dirty="0"/>
              <a:t>• 35-37 °C’ </a:t>
            </a:r>
            <a:r>
              <a:rPr lang="tr-TR" dirty="0" err="1"/>
              <a:t>lerdeki</a:t>
            </a:r>
            <a:r>
              <a:rPr lang="tr-TR" dirty="0"/>
              <a:t> SFC değeri: Ağızda kalan </a:t>
            </a:r>
            <a:r>
              <a:rPr lang="tr-TR" dirty="0" err="1"/>
              <a:t>tad</a:t>
            </a:r>
            <a:r>
              <a:rPr lang="tr-TR" dirty="0"/>
              <a:t> </a:t>
            </a:r>
            <a:r>
              <a:rPr lang="tr-TR" dirty="0" smtClean="0"/>
              <a:t>ve yağın </a:t>
            </a:r>
            <a:r>
              <a:rPr lang="tr-TR" dirty="0"/>
              <a:t>inceliğini belirtir. Ağızda </a:t>
            </a:r>
            <a:r>
              <a:rPr lang="tr-TR" dirty="0" err="1"/>
              <a:t>mumsu</a:t>
            </a:r>
            <a:r>
              <a:rPr lang="tr-TR" dirty="0"/>
              <a:t> bir </a:t>
            </a:r>
            <a:r>
              <a:rPr lang="tr-TR" dirty="0" smtClean="0"/>
              <a:t>his bırakmayan </a:t>
            </a:r>
            <a:r>
              <a:rPr lang="tr-TR" dirty="0"/>
              <a:t>margarinler </a:t>
            </a:r>
            <a:r>
              <a:rPr lang="tr-TR" dirty="0" smtClean="0"/>
              <a:t>33.3°C </a:t>
            </a:r>
            <a:r>
              <a:rPr lang="tr-TR" dirty="0"/>
              <a:t>de </a:t>
            </a:r>
            <a:r>
              <a:rPr lang="tr-TR" dirty="0" smtClean="0"/>
              <a:t>%3.5 oranında katı </a:t>
            </a:r>
            <a:r>
              <a:rPr lang="tr-TR" dirty="0"/>
              <a:t>yağ içerdiğinden vücut </a:t>
            </a:r>
            <a:r>
              <a:rPr lang="tr-TR" dirty="0" smtClean="0"/>
              <a:t>sıcaklığında eriyebilmektedir</a:t>
            </a:r>
            <a:r>
              <a:rPr lang="tr-TR" dirty="0"/>
              <a:t>.</a:t>
            </a:r>
          </a:p>
        </p:txBody>
      </p:sp>
    </p:spTree>
    <p:extLst>
      <p:ext uri="{BB962C8B-B14F-4D97-AF65-F5344CB8AC3E}">
        <p14:creationId xmlns:p14="http://schemas.microsoft.com/office/powerpoint/2010/main" val="11786625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634082"/>
          </a:xfrm>
        </p:spPr>
        <p:txBody>
          <a:bodyPr>
            <a:normAutofit fontScale="90000"/>
          </a:bodyPr>
          <a:lstStyle/>
          <a:p>
            <a:r>
              <a:rPr lang="tr-TR" dirty="0" smtClean="0"/>
              <a:t>ÖRNEK SFC grafiği</a:t>
            </a:r>
            <a:endParaRPr lang="tr-TR"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pic>
        <p:nvPicPr>
          <p:cNvPr id="307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1388418"/>
            <a:ext cx="5688632" cy="44107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846147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Tartışmalı Gıda Maddesi Margarin Hakkında Bilinmesi Gerekenler - Ekşi Şeyl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908720"/>
            <a:ext cx="4670788" cy="2592288"/>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s://upload.wikimedia.org/wikipedia/commons/6/63/FD_2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4128" y="3573016"/>
            <a:ext cx="2469262" cy="26642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1676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922114"/>
          </a:xfrm>
        </p:spPr>
        <p:txBody>
          <a:bodyPr/>
          <a:lstStyle/>
          <a:p>
            <a:r>
              <a:rPr lang="tr-TR" b="1" dirty="0" smtClean="0"/>
              <a:t>MARGARİN ÜRETİMİ</a:t>
            </a:r>
            <a:endParaRPr lang="tr-TR" b="1" dirty="0"/>
          </a:p>
        </p:txBody>
      </p:sp>
      <p:sp>
        <p:nvSpPr>
          <p:cNvPr id="3" name="İçerik Yer Tutucusu 2"/>
          <p:cNvSpPr>
            <a:spLocks noGrp="1"/>
          </p:cNvSpPr>
          <p:nvPr>
            <p:ph idx="1"/>
          </p:nvPr>
        </p:nvSpPr>
        <p:spPr>
          <a:xfrm>
            <a:off x="457200" y="1196752"/>
            <a:ext cx="8229600" cy="5400600"/>
          </a:xfrm>
        </p:spPr>
        <p:txBody>
          <a:bodyPr>
            <a:normAutofit fontScale="40000" lnSpcReduction="20000"/>
          </a:bodyPr>
          <a:lstStyle/>
          <a:p>
            <a:pPr marL="0" indent="0" algn="just"/>
            <a:r>
              <a:rPr lang="tr-TR" sz="5000" dirty="0" err="1" smtClean="0"/>
              <a:t>llk</a:t>
            </a:r>
            <a:r>
              <a:rPr lang="tr-TR" sz="5000" dirty="0" smtClean="0"/>
              <a:t> </a:t>
            </a:r>
            <a:r>
              <a:rPr lang="tr-TR" sz="5000" dirty="0"/>
              <a:t>kez </a:t>
            </a:r>
            <a:r>
              <a:rPr lang="tr-TR" sz="5000" dirty="0" smtClean="0"/>
              <a:t>1930’larda </a:t>
            </a:r>
            <a:r>
              <a:rPr lang="tr-TR" sz="5000" dirty="0"/>
              <a:t>yayınlanan Gıda Maddeleri Tüzüğü ile Türkiye'de gıda maddelerinin tümünün üretimi yönlendirme ve kontrol altına alınmış, bu tüzük daha sonra bazı </a:t>
            </a:r>
            <a:r>
              <a:rPr lang="tr-TR" sz="5000" dirty="0" smtClean="0"/>
              <a:t>değişiklikler </a:t>
            </a:r>
            <a:r>
              <a:rPr lang="tr-TR" sz="5000" dirty="0"/>
              <a:t>geçirmiştir.</a:t>
            </a:r>
          </a:p>
          <a:p>
            <a:pPr marL="0" indent="0" algn="just"/>
            <a:r>
              <a:rPr lang="tr-TR" sz="5000" dirty="0"/>
              <a:t>Margarinler hakkındaki ilk önemli çalışma ise 1974 yılında yayınlanan TSE 2812 sayılı bitkisel margarin </a:t>
            </a:r>
            <a:r>
              <a:rPr lang="tr-TR" sz="5000" dirty="0" smtClean="0"/>
              <a:t>standardıdır. </a:t>
            </a:r>
            <a:r>
              <a:rPr lang="tr-TR" sz="5000" dirty="0"/>
              <a:t>Bitkisel margarin üretimi 1974 yılından 2008 yılına kadar bu standartta yapılan bazı değişikliklerle kontrol edilmiştir. Bu standarda göre bitkisel margarin "çeşitli bitkisel yağların kısmi olarak hidrojene edilmeleri neticesinde elde edilen sertleştirilmiş rafine yağlardan veya bu yağlara çeşitli rafine bitkisel yağların karıştırılmasından elde edilen ve içerisinde emülsiyon halinde su ve/veya pastörize fermente yağsız süt, pastörize taze süt, süttozu ve peynir altı suyu tozu ile katkı maddeleri bulunabilen mamuldür" şeklinde tanımlanmaktadır. Bu standarda göre margarin en az %82 yağ, en fazla %16 su ve süt içermelidir. </a:t>
            </a:r>
            <a:r>
              <a:rPr lang="tr-TR" sz="5000" dirty="0" smtClean="0"/>
              <a:t>Yağ içeriği %39-41, su içeriği en az %50 olan </a:t>
            </a:r>
            <a:r>
              <a:rPr lang="tr-TR" sz="5000" dirty="0" err="1" smtClean="0"/>
              <a:t>sürülebilirlik</a:t>
            </a:r>
            <a:r>
              <a:rPr lang="tr-TR" sz="5000" dirty="0" smtClean="0"/>
              <a:t> özelliği olan su/yağ tipinde emülsiyon olan margarinler düşük kalorili margarinler ya da </a:t>
            </a:r>
            <a:r>
              <a:rPr lang="tr-TR" sz="5000" dirty="0" err="1" smtClean="0"/>
              <a:t>minarin</a:t>
            </a:r>
            <a:r>
              <a:rPr lang="tr-TR" sz="5000" dirty="0" smtClean="0"/>
              <a:t> adı verilir.</a:t>
            </a:r>
          </a:p>
          <a:p>
            <a:pPr marL="0" indent="0" algn="just"/>
            <a:r>
              <a:rPr lang="tr-TR" sz="5000" dirty="0" smtClean="0"/>
              <a:t>2008 </a:t>
            </a:r>
            <a:r>
              <a:rPr lang="tr-TR" sz="5000" dirty="0"/>
              <a:t>yılında ise AB mevzuatına uyumlu kodeks çalışmaları sonucunda "Sürülebilir Yağlar/Margarin Ve Yoğun Yağlar Tebliği" yayınlanmıştır. Bu tebliğe göre ise etiketinde detaylarının belirtilmesi suretiyle farklı oranlarda yağ ihtiva eden margarinlerin üretimi mümkündür. Ülkemizde bugünün paket margarinleri genelde %70, kase margarinleri ise %60 oranında yağ içermektedir.</a:t>
            </a:r>
          </a:p>
          <a:p>
            <a:pPr marL="0" indent="0">
              <a:buNone/>
            </a:pPr>
            <a:endParaRPr lang="tr-TR" dirty="0"/>
          </a:p>
        </p:txBody>
      </p:sp>
    </p:spTree>
    <p:extLst>
      <p:ext uri="{BB962C8B-B14F-4D97-AF65-F5344CB8AC3E}">
        <p14:creationId xmlns:p14="http://schemas.microsoft.com/office/powerpoint/2010/main" val="18363672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88640"/>
            <a:ext cx="8229600" cy="5937523"/>
          </a:xfrm>
        </p:spPr>
        <p:txBody>
          <a:bodyPr>
            <a:normAutofit/>
          </a:bodyPr>
          <a:lstStyle/>
          <a:p>
            <a:pPr marL="0" indent="0" algn="just">
              <a:buNone/>
            </a:pPr>
            <a:r>
              <a:rPr lang="tr-TR" sz="2600" dirty="0" smtClean="0"/>
              <a:t>MÜMSAD (Mutfak Ürünleri ve Margarin Sanayicileri Derneği) </a:t>
            </a:r>
            <a:r>
              <a:rPr lang="tr-TR" sz="2600" dirty="0"/>
              <a:t>üyesi margarin firmaları (Türkiye margarin pazarının yaklaşık %90'ını oluşturmaktadır) trans yağsız (%1'den az trans yağ içeren) margarin üretimini 2006'da gerçekleştirmişlerdir. Bu tarihten sonra MÜMSAD "ürünlerimizde trans yağ yoktur" ibaresini kullanmak üzere gerekli yasal izinlerin alınması için ülkemizde tüm gıdaların üretim izinlerini verme yetkisine sahip Gıda Tarım ve Hayvancılık Bakanlığı nezdinde girişimde bulunmuştur. </a:t>
            </a:r>
            <a:endParaRPr lang="tr-TR" sz="2600" dirty="0" smtClean="0"/>
          </a:p>
          <a:p>
            <a:pPr marL="0" indent="0" algn="just">
              <a:buNone/>
            </a:pPr>
            <a:r>
              <a:rPr lang="tr-TR" sz="2600" dirty="0" smtClean="0"/>
              <a:t>Bakanlık </a:t>
            </a:r>
            <a:r>
              <a:rPr lang="tr-TR" sz="2600" dirty="0"/>
              <a:t>2007 yılı Ağustos ayında etiketleme tebliğini değiştirerek %1'in altında trans yağ içeren ürünlerde "trans yağ yoktur" denilebileceğini kabul etmiştir.</a:t>
            </a:r>
          </a:p>
          <a:p>
            <a:pPr marL="0" indent="0">
              <a:buNone/>
            </a:pPr>
            <a:endParaRPr lang="tr-TR"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9792" y="5013176"/>
            <a:ext cx="3000375" cy="1352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610960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577483"/>
          </a:xfrm>
        </p:spPr>
        <p:txBody>
          <a:bodyPr>
            <a:normAutofit fontScale="85000" lnSpcReduction="20000"/>
          </a:bodyPr>
          <a:lstStyle/>
          <a:p>
            <a:pPr algn="just" fontAlgn="base"/>
            <a:r>
              <a:rPr lang="tr-TR" dirty="0"/>
              <a:t>Dünyada ilk margarin, 1869 yılında Fransa’da üretilmiştir. Zamanın Fransa kralı </a:t>
            </a:r>
            <a:r>
              <a:rPr lang="tr-TR" dirty="0" err="1"/>
              <a:t>III.Napolyon’un</a:t>
            </a:r>
            <a:r>
              <a:rPr lang="tr-TR" dirty="0"/>
              <a:t> emriyle kimyager “</a:t>
            </a:r>
            <a:r>
              <a:rPr lang="tr-TR" dirty="0" err="1"/>
              <a:t>Mége</a:t>
            </a:r>
            <a:r>
              <a:rPr lang="tr-TR" dirty="0"/>
              <a:t> – </a:t>
            </a:r>
            <a:r>
              <a:rPr lang="tr-TR" dirty="0" err="1"/>
              <a:t>Mouriés</a:t>
            </a:r>
            <a:r>
              <a:rPr lang="tr-TR" dirty="0"/>
              <a:t>” don yağıyla sütü karıştırarak margarini ilk keşfeden kişi olmuştur.</a:t>
            </a:r>
          </a:p>
          <a:p>
            <a:pPr algn="just" fontAlgn="base"/>
            <a:r>
              <a:rPr lang="tr-TR" dirty="0"/>
              <a:t>Margarinin bu ilkel yöntemle üretimi 40 yıl kadar sürmüştür. Ancak Alman kimyager </a:t>
            </a:r>
            <a:r>
              <a:rPr lang="tr-TR" dirty="0" err="1"/>
              <a:t>Wilham</a:t>
            </a:r>
            <a:r>
              <a:rPr lang="tr-TR" dirty="0"/>
              <a:t> Norman’ın 1903’de </a:t>
            </a:r>
            <a:r>
              <a:rPr lang="tr-TR" dirty="0" err="1"/>
              <a:t>hidrojenasyon</a:t>
            </a:r>
            <a:r>
              <a:rPr lang="tr-TR" dirty="0"/>
              <a:t> prosesini keşfetmesiyle margarin sanayiinde önemli bir devrim yaşanmıştır. Likit yağların hidrojen gazıyla sertleştirilmesi yöntemiyle ilk kez 1909’da, o günlere göre modern teknoloji devreye girmiştir. 1940’larda margarinin </a:t>
            </a:r>
            <a:r>
              <a:rPr lang="tr-TR" dirty="0" err="1"/>
              <a:t>kristalizasyon</a:t>
            </a:r>
            <a:r>
              <a:rPr lang="tr-TR" dirty="0"/>
              <a:t> prosesinde önemli gelişmeler olmuş ve margarin tam tereyağı benzeri bir ürün haline gelmiştir. Ancak esas gelişme, 20. yüzyılın ikinci yarısında fraksiyon (1960) </a:t>
            </a:r>
            <a:r>
              <a:rPr lang="tr-TR" dirty="0" err="1"/>
              <a:t>inferesterifikasyon</a:t>
            </a:r>
            <a:r>
              <a:rPr lang="tr-TR" dirty="0"/>
              <a:t> (1980) tekniklerinin keşfedilmesiyle yaşanmıştır.</a:t>
            </a:r>
          </a:p>
          <a:p>
            <a:pPr marL="0" indent="0">
              <a:buNone/>
            </a:pPr>
            <a:endParaRPr lang="tr-TR" dirty="0"/>
          </a:p>
        </p:txBody>
      </p:sp>
    </p:spTree>
    <p:extLst>
      <p:ext uri="{BB962C8B-B14F-4D97-AF65-F5344CB8AC3E}">
        <p14:creationId xmlns:p14="http://schemas.microsoft.com/office/powerpoint/2010/main" val="11303412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908720"/>
            <a:ext cx="8298952" cy="4752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516652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62074"/>
          </a:xfrm>
        </p:spPr>
        <p:txBody>
          <a:bodyPr>
            <a:normAutofit fontScale="90000"/>
          </a:bodyPr>
          <a:lstStyle/>
          <a:p>
            <a:r>
              <a:rPr lang="tr-TR" dirty="0" smtClean="0"/>
              <a:t>Margarin Çeşitleri</a:t>
            </a:r>
            <a:endParaRPr lang="tr-TR" dirty="0"/>
          </a:p>
        </p:txBody>
      </p:sp>
      <p:sp>
        <p:nvSpPr>
          <p:cNvPr id="3" name="İçerik Yer Tutucusu 2"/>
          <p:cNvSpPr>
            <a:spLocks noGrp="1"/>
          </p:cNvSpPr>
          <p:nvPr>
            <p:ph idx="1"/>
          </p:nvPr>
        </p:nvSpPr>
        <p:spPr>
          <a:xfrm>
            <a:off x="457200" y="980728"/>
            <a:ext cx="8229600" cy="5145435"/>
          </a:xfrm>
        </p:spPr>
        <p:txBody>
          <a:bodyPr>
            <a:normAutofit fontScale="25000" lnSpcReduction="20000"/>
          </a:bodyPr>
          <a:lstStyle/>
          <a:p>
            <a:pPr marL="0" indent="0" algn="just">
              <a:buNone/>
            </a:pPr>
            <a:r>
              <a:rPr lang="tr-TR" sz="6400" dirty="0" smtClean="0"/>
              <a:t>1-Standart </a:t>
            </a:r>
            <a:r>
              <a:rPr lang="tr-TR" sz="6400" dirty="0"/>
              <a:t>Margarinler </a:t>
            </a:r>
            <a:endParaRPr lang="tr-TR" sz="6400" dirty="0" smtClean="0"/>
          </a:p>
          <a:p>
            <a:pPr marL="0" indent="0" algn="just">
              <a:buNone/>
            </a:pPr>
            <a:r>
              <a:rPr lang="tr-TR" sz="6400" dirty="0" smtClean="0"/>
              <a:t>• </a:t>
            </a:r>
            <a:r>
              <a:rPr lang="tr-TR" sz="6400" dirty="0"/>
              <a:t>Standart tipler: Bitkisel ve hayvansal yağlar kullanılır. </a:t>
            </a:r>
            <a:r>
              <a:rPr lang="tr-TR" sz="6400" dirty="0" smtClean="0"/>
              <a:t>Yağ fazının </a:t>
            </a:r>
            <a:r>
              <a:rPr lang="tr-TR" sz="6400" dirty="0"/>
              <a:t>en az %50’ si </a:t>
            </a:r>
            <a:r>
              <a:rPr lang="tr-TR" sz="6400" dirty="0" smtClean="0"/>
              <a:t>sertleştirilmiş bitkisel </a:t>
            </a:r>
            <a:r>
              <a:rPr lang="tr-TR" sz="6400" dirty="0"/>
              <a:t>yağlardan oluşmalıdır. </a:t>
            </a:r>
            <a:endParaRPr lang="tr-TR" sz="6400" dirty="0" smtClean="0"/>
          </a:p>
          <a:p>
            <a:pPr marL="0" indent="0" algn="just">
              <a:buNone/>
            </a:pPr>
            <a:r>
              <a:rPr lang="tr-TR" sz="6400" dirty="0" smtClean="0"/>
              <a:t>• </a:t>
            </a:r>
            <a:r>
              <a:rPr lang="tr-TR" sz="6400" dirty="0"/>
              <a:t>Bitkisel margarinler: </a:t>
            </a:r>
            <a:r>
              <a:rPr lang="tr-TR" sz="6400" dirty="0" smtClean="0"/>
              <a:t>Yağ fazının </a:t>
            </a:r>
            <a:r>
              <a:rPr lang="tr-TR" sz="6400" dirty="0"/>
              <a:t>%98’ i sertleştirilmiş bitkisel yağlardan oluşmalıdır. En az %15 </a:t>
            </a:r>
            <a:r>
              <a:rPr lang="tr-TR" sz="6400" dirty="0" err="1"/>
              <a:t>linoleik</a:t>
            </a:r>
            <a:r>
              <a:rPr lang="tr-TR" sz="6400" dirty="0"/>
              <a:t> asit içermelidir. </a:t>
            </a:r>
            <a:endParaRPr lang="tr-TR" sz="6400" dirty="0" smtClean="0"/>
          </a:p>
          <a:p>
            <a:pPr marL="0" indent="0" algn="just">
              <a:buNone/>
            </a:pPr>
            <a:r>
              <a:rPr lang="tr-TR" sz="6400" dirty="0" smtClean="0"/>
              <a:t>• </a:t>
            </a:r>
            <a:r>
              <a:rPr lang="tr-TR" sz="6400" dirty="0" err="1"/>
              <a:t>Linoleik</a:t>
            </a:r>
            <a:r>
              <a:rPr lang="tr-TR" sz="6400" dirty="0"/>
              <a:t> </a:t>
            </a:r>
            <a:r>
              <a:rPr lang="tr-TR" sz="6400" dirty="0" smtClean="0"/>
              <a:t>asitçe </a:t>
            </a:r>
            <a:r>
              <a:rPr lang="tr-TR" sz="6400" dirty="0"/>
              <a:t>zengin margarinler: Bitkisel margarinlere benzer en az %30 </a:t>
            </a:r>
            <a:r>
              <a:rPr lang="tr-TR" sz="6400" dirty="0" err="1"/>
              <a:t>linoleik</a:t>
            </a:r>
            <a:r>
              <a:rPr lang="tr-TR" sz="6400" dirty="0"/>
              <a:t> asit içermelidir. </a:t>
            </a:r>
            <a:endParaRPr lang="tr-TR" sz="6400" dirty="0" smtClean="0"/>
          </a:p>
          <a:p>
            <a:pPr marL="0" indent="0" algn="just">
              <a:buNone/>
            </a:pPr>
            <a:r>
              <a:rPr lang="tr-TR" sz="6400" dirty="0" smtClean="0"/>
              <a:t>• </a:t>
            </a:r>
            <a:r>
              <a:rPr lang="tr-TR" sz="6400" dirty="0"/>
              <a:t>Yarım yağlı margarinler: Normal margarinlere kıyasla </a:t>
            </a:r>
            <a:r>
              <a:rPr lang="tr-TR" sz="6400" dirty="0" smtClean="0"/>
              <a:t>yağ miktarı </a:t>
            </a:r>
            <a:r>
              <a:rPr lang="tr-TR" sz="6400" dirty="0"/>
              <a:t>yarıya </a:t>
            </a:r>
            <a:r>
              <a:rPr lang="tr-TR" sz="6400" dirty="0" smtClean="0"/>
              <a:t>düşürülmüştür, </a:t>
            </a:r>
            <a:r>
              <a:rPr lang="tr-TR" sz="6400" dirty="0"/>
              <a:t>sofralık veya kahvaltılık olarak kullanılır. </a:t>
            </a:r>
            <a:endParaRPr lang="tr-TR" sz="6400" dirty="0" smtClean="0"/>
          </a:p>
          <a:p>
            <a:pPr marL="0" indent="0" algn="just">
              <a:buNone/>
            </a:pPr>
            <a:r>
              <a:rPr lang="tr-TR" sz="6400" dirty="0" smtClean="0"/>
              <a:t>• </a:t>
            </a:r>
            <a:r>
              <a:rPr lang="tr-TR" sz="6400" dirty="0"/>
              <a:t>Mutfak Margarinleri: Su içermezler. Süt </a:t>
            </a:r>
            <a:r>
              <a:rPr lang="tr-TR" sz="6400" dirty="0" err="1"/>
              <a:t>asiti</a:t>
            </a:r>
            <a:r>
              <a:rPr lang="tr-TR" sz="6400" dirty="0"/>
              <a:t> ile </a:t>
            </a:r>
            <a:r>
              <a:rPr lang="tr-TR" sz="6400" dirty="0" err="1"/>
              <a:t>aromatize</a:t>
            </a:r>
            <a:r>
              <a:rPr lang="tr-TR" sz="6400" dirty="0"/>
              <a:t> edilirler. Pişirme ve kızartma işlemlerinde kullanılırlar.</a:t>
            </a:r>
          </a:p>
          <a:p>
            <a:pPr marL="0" indent="0" algn="just">
              <a:buNone/>
            </a:pPr>
            <a:r>
              <a:rPr lang="tr-TR" sz="6400" dirty="0" smtClean="0"/>
              <a:t>2</a:t>
            </a:r>
            <a:r>
              <a:rPr lang="tr-TR" sz="6400" dirty="0"/>
              <a:t>) Özel Amaçlı Margarinler </a:t>
            </a:r>
            <a:endParaRPr lang="tr-TR" sz="6400" dirty="0" smtClean="0"/>
          </a:p>
          <a:p>
            <a:pPr marL="0" indent="0" algn="just">
              <a:buNone/>
            </a:pPr>
            <a:r>
              <a:rPr lang="tr-TR" sz="6400" dirty="0" smtClean="0"/>
              <a:t>• </a:t>
            </a:r>
            <a:r>
              <a:rPr lang="tr-TR" sz="6400" dirty="0"/>
              <a:t>Pastacılık margarinleri: Sıcaklığa dayanıklıdırlar. Orta sıcaklık derecelerinde eriyen </a:t>
            </a:r>
            <a:r>
              <a:rPr lang="tr-TR" sz="6400" dirty="0" err="1"/>
              <a:t>trigliseritlerden</a:t>
            </a:r>
            <a:r>
              <a:rPr lang="tr-TR" sz="6400" dirty="0"/>
              <a:t> oluşurlar. Özellikle katmanlı (milföy hamuru) hamur işleri yapımında kullanılırlar. Aroma maddesi içerirler</a:t>
            </a:r>
            <a:r>
              <a:rPr lang="tr-TR" sz="6400" dirty="0" smtClean="0"/>
              <a:t>.</a:t>
            </a:r>
          </a:p>
          <a:p>
            <a:pPr marL="0" indent="0" algn="just">
              <a:buNone/>
            </a:pPr>
            <a:r>
              <a:rPr lang="tr-TR" sz="6400" dirty="0" smtClean="0"/>
              <a:t> </a:t>
            </a:r>
            <a:r>
              <a:rPr lang="tr-TR" sz="6400" dirty="0"/>
              <a:t>• Fırıncılık margarinleri: Yüksek </a:t>
            </a:r>
            <a:r>
              <a:rPr lang="tr-TR" sz="6400" dirty="0" smtClean="0"/>
              <a:t>sıcaklık </a:t>
            </a:r>
            <a:r>
              <a:rPr lang="tr-TR" sz="6400" dirty="0"/>
              <a:t>derecelerinde eriyen </a:t>
            </a:r>
            <a:r>
              <a:rPr lang="tr-TR" sz="6400" dirty="0" err="1"/>
              <a:t>trigliseritlerden</a:t>
            </a:r>
            <a:r>
              <a:rPr lang="tr-TR" sz="6400" dirty="0"/>
              <a:t> oluşurlar. Aroma maddesi içerirler. </a:t>
            </a:r>
            <a:endParaRPr lang="tr-TR" sz="6400" dirty="0" smtClean="0"/>
          </a:p>
          <a:p>
            <a:pPr marL="0" indent="0" algn="just">
              <a:buNone/>
            </a:pPr>
            <a:r>
              <a:rPr lang="tr-TR" sz="6400" dirty="0" smtClean="0"/>
              <a:t>• </a:t>
            </a:r>
            <a:r>
              <a:rPr lang="tr-TR" sz="6400" dirty="0"/>
              <a:t>Krem margarinler: Aroma maddesi içermez veya çok az içerirler</a:t>
            </a:r>
            <a:r>
              <a:rPr lang="tr-TR" sz="6400" dirty="0" smtClean="0"/>
              <a:t>. Yüksek </a:t>
            </a:r>
            <a:r>
              <a:rPr lang="tr-TR" sz="6400" dirty="0"/>
              <a:t>oranda kakao yağı içerirler. Yapılarına %10 hava emdirilmiştir. </a:t>
            </a:r>
            <a:endParaRPr lang="tr-TR" sz="6400" dirty="0" smtClean="0"/>
          </a:p>
          <a:p>
            <a:pPr marL="0" indent="0" algn="just">
              <a:buNone/>
            </a:pPr>
            <a:endParaRPr lang="tr-TR" sz="6400" dirty="0"/>
          </a:p>
          <a:p>
            <a:pPr marL="0" indent="0" algn="just">
              <a:buNone/>
            </a:pPr>
            <a:r>
              <a:rPr lang="tr-TR" sz="6400" dirty="0" smtClean="0"/>
              <a:t>MARGARİNLERDE YAĞ FAZININ </a:t>
            </a:r>
            <a:r>
              <a:rPr lang="tr-TR" sz="6400" dirty="0"/>
              <a:t>HAZIRLANMASI </a:t>
            </a:r>
            <a:endParaRPr lang="tr-TR" sz="6400" dirty="0" smtClean="0"/>
          </a:p>
          <a:p>
            <a:pPr marL="0" indent="0" algn="just">
              <a:buNone/>
            </a:pPr>
            <a:r>
              <a:rPr lang="tr-TR" sz="6400" dirty="0" smtClean="0"/>
              <a:t>• </a:t>
            </a:r>
            <a:r>
              <a:rPr lang="tr-TR" sz="6400" dirty="0"/>
              <a:t>Margarin üretiminde kullanılan yağlar: </a:t>
            </a:r>
            <a:endParaRPr lang="tr-TR" sz="6400" dirty="0" smtClean="0"/>
          </a:p>
          <a:p>
            <a:pPr marL="0" indent="0" algn="just">
              <a:buNone/>
            </a:pPr>
            <a:r>
              <a:rPr lang="tr-TR" sz="6400" dirty="0" smtClean="0"/>
              <a:t>Bitkisel </a:t>
            </a:r>
            <a:r>
              <a:rPr lang="tr-TR" sz="6400" dirty="0"/>
              <a:t>yağlar: Pamuk, yerfıstığı, mısır, </a:t>
            </a:r>
            <a:r>
              <a:rPr lang="tr-TR" sz="6400" dirty="0" err="1"/>
              <a:t>palm</a:t>
            </a:r>
            <a:r>
              <a:rPr lang="tr-TR" sz="6400" dirty="0"/>
              <a:t>, </a:t>
            </a:r>
            <a:r>
              <a:rPr lang="tr-TR" sz="6400" dirty="0" err="1"/>
              <a:t>palm</a:t>
            </a:r>
            <a:r>
              <a:rPr lang="tr-TR" sz="6400" dirty="0"/>
              <a:t> çekirdeği, </a:t>
            </a:r>
            <a:r>
              <a:rPr lang="tr-TR" sz="6400" dirty="0" err="1"/>
              <a:t>ayçiçek</a:t>
            </a:r>
            <a:r>
              <a:rPr lang="tr-TR" sz="6400" dirty="0"/>
              <a:t>, soya, </a:t>
            </a:r>
            <a:r>
              <a:rPr lang="tr-TR" sz="6400" dirty="0" err="1"/>
              <a:t>kanola</a:t>
            </a:r>
            <a:r>
              <a:rPr lang="tr-TR" sz="6400" dirty="0"/>
              <a:t> </a:t>
            </a:r>
            <a:endParaRPr lang="tr-TR" sz="6400" dirty="0" smtClean="0"/>
          </a:p>
          <a:p>
            <a:pPr marL="0" indent="0" algn="just">
              <a:buNone/>
            </a:pPr>
            <a:r>
              <a:rPr lang="tr-TR" sz="6400" dirty="0" smtClean="0"/>
              <a:t> </a:t>
            </a:r>
            <a:r>
              <a:rPr lang="tr-TR" sz="6400" dirty="0"/>
              <a:t>Hayvansal yağlar: domuz yağı, sığır yağı, susuz tereyağı </a:t>
            </a:r>
            <a:endParaRPr lang="tr-TR" sz="6400" dirty="0" smtClean="0"/>
          </a:p>
          <a:p>
            <a:pPr marL="0" indent="0" algn="just">
              <a:buNone/>
            </a:pPr>
            <a:r>
              <a:rPr lang="tr-TR" sz="6400" dirty="0" smtClean="0"/>
              <a:t>Deniz </a:t>
            </a:r>
            <a:r>
              <a:rPr lang="tr-TR" sz="6400" dirty="0"/>
              <a:t>ürünleri yağları: </a:t>
            </a:r>
            <a:r>
              <a:rPr lang="tr-TR" sz="6400" dirty="0" err="1"/>
              <a:t>Sardalya</a:t>
            </a:r>
            <a:r>
              <a:rPr lang="tr-TR" sz="6400" dirty="0"/>
              <a:t>, hamsi, ringa, kefal, balina yağları</a:t>
            </a:r>
          </a:p>
          <a:p>
            <a:pPr marL="0" indent="0">
              <a:buNone/>
            </a:pPr>
            <a:endParaRPr lang="tr-TR" dirty="0"/>
          </a:p>
        </p:txBody>
      </p:sp>
    </p:spTree>
    <p:extLst>
      <p:ext uri="{BB962C8B-B14F-4D97-AF65-F5344CB8AC3E}">
        <p14:creationId xmlns:p14="http://schemas.microsoft.com/office/powerpoint/2010/main" val="26626592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577483"/>
          </a:xfrm>
        </p:spPr>
        <p:txBody>
          <a:bodyPr>
            <a:normAutofit fontScale="92500" lnSpcReduction="10000"/>
          </a:bodyPr>
          <a:lstStyle/>
          <a:p>
            <a:pPr marL="0" indent="0">
              <a:buNone/>
            </a:pPr>
            <a:r>
              <a:rPr lang="tr-TR" sz="2400" b="1" dirty="0" smtClean="0"/>
              <a:t>Margarin üretim aşamaları</a:t>
            </a:r>
          </a:p>
          <a:p>
            <a:pPr marL="0" indent="0">
              <a:buNone/>
            </a:pPr>
            <a:r>
              <a:rPr lang="tr-TR" sz="2400" dirty="0" smtClean="0"/>
              <a:t>1-Katı yağ karışımlarının hazırlanması</a:t>
            </a:r>
          </a:p>
          <a:p>
            <a:pPr marL="0" indent="0">
              <a:buNone/>
            </a:pPr>
            <a:r>
              <a:rPr lang="tr-TR" sz="2400" dirty="0" smtClean="0"/>
              <a:t>2-Katkı maddelerinin hazırlanması</a:t>
            </a:r>
          </a:p>
          <a:p>
            <a:pPr marL="0" indent="0">
              <a:buNone/>
            </a:pPr>
            <a:r>
              <a:rPr lang="tr-TR" sz="2400" dirty="0" smtClean="0"/>
              <a:t>3-Su/yağ emülsiyonunun hazırlanması</a:t>
            </a:r>
          </a:p>
          <a:p>
            <a:pPr marL="0" indent="0">
              <a:buNone/>
            </a:pPr>
            <a:r>
              <a:rPr lang="tr-TR" sz="2400" dirty="0" smtClean="0"/>
              <a:t>4-Kristalizasyon</a:t>
            </a:r>
          </a:p>
          <a:p>
            <a:pPr marL="0" indent="0">
              <a:buNone/>
            </a:pPr>
            <a:r>
              <a:rPr lang="tr-TR" sz="2400" i="1" dirty="0" smtClean="0"/>
              <a:t>Katı </a:t>
            </a:r>
            <a:r>
              <a:rPr lang="tr-TR" sz="2400" i="1" dirty="0"/>
              <a:t>yağ karışımlarının </a:t>
            </a:r>
            <a:r>
              <a:rPr lang="tr-TR" sz="2400" i="1" dirty="0" smtClean="0"/>
              <a:t>hazırlanması</a:t>
            </a:r>
          </a:p>
          <a:p>
            <a:pPr marL="0" indent="0">
              <a:buNone/>
            </a:pPr>
            <a:r>
              <a:rPr lang="tr-TR" sz="2400" dirty="0" smtClean="0"/>
              <a:t>Margarin üretiminde kullanılacak bitkisel yağlar karışımı, istenilen margarin özelliğine göre hazırlanır.</a:t>
            </a:r>
          </a:p>
          <a:p>
            <a:pPr marL="0" indent="0">
              <a:buNone/>
            </a:pPr>
            <a:r>
              <a:rPr lang="tr-TR" sz="2400" i="1" dirty="0" smtClean="0"/>
              <a:t>Katkı </a:t>
            </a:r>
            <a:r>
              <a:rPr lang="tr-TR" sz="2400" i="1" dirty="0"/>
              <a:t>maddelerinin hazırlanması</a:t>
            </a:r>
          </a:p>
          <a:p>
            <a:pPr marL="0" indent="0">
              <a:buNone/>
            </a:pPr>
            <a:r>
              <a:rPr lang="tr-TR" sz="2400" dirty="0" smtClean="0"/>
              <a:t>A-suda çözünen katkı maddeleri: margarin bileşimini oluşturan %15-17 sini oluşturan su fazında hazırlanmaktadır. Bunlar; su, süt ve diğer protein kaynakları, suda çözünen diğer katkı maddeleri (tuz, </a:t>
            </a:r>
            <a:r>
              <a:rPr lang="tr-TR" sz="2400" dirty="0" err="1" smtClean="0"/>
              <a:t>benzoik</a:t>
            </a:r>
            <a:r>
              <a:rPr lang="tr-TR" sz="2400" dirty="0" smtClean="0"/>
              <a:t> ve </a:t>
            </a:r>
            <a:r>
              <a:rPr lang="tr-TR" sz="2400" dirty="0" err="1" smtClean="0"/>
              <a:t>sorbik</a:t>
            </a:r>
            <a:r>
              <a:rPr lang="tr-TR" sz="2400" dirty="0" smtClean="0"/>
              <a:t> asit gibi koruyucular)</a:t>
            </a:r>
          </a:p>
          <a:p>
            <a:pPr marL="0" indent="0">
              <a:buNone/>
            </a:pPr>
            <a:r>
              <a:rPr lang="tr-TR" sz="2400" dirty="0" smtClean="0"/>
              <a:t>B-yağda çözünen katkı maddeleri: </a:t>
            </a:r>
            <a:r>
              <a:rPr lang="tr-TR" sz="2400" dirty="0" err="1" smtClean="0"/>
              <a:t>emülgatörler</a:t>
            </a:r>
            <a:r>
              <a:rPr lang="tr-TR" sz="2400" dirty="0" smtClean="0"/>
              <a:t>, vitaminler, renk maddeleri, antioksidanlar, belirleyici maddeler</a:t>
            </a:r>
            <a:endParaRPr lang="tr-TR" sz="2400" dirty="0"/>
          </a:p>
          <a:p>
            <a:pPr marL="0" indent="0">
              <a:buNone/>
            </a:pPr>
            <a:endParaRPr lang="tr-TR" sz="2400" dirty="0"/>
          </a:p>
        </p:txBody>
      </p:sp>
    </p:spTree>
    <p:extLst>
      <p:ext uri="{BB962C8B-B14F-4D97-AF65-F5344CB8AC3E}">
        <p14:creationId xmlns:p14="http://schemas.microsoft.com/office/powerpoint/2010/main" val="30115547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721499"/>
          </a:xfrm>
        </p:spPr>
        <p:txBody>
          <a:bodyPr>
            <a:normAutofit lnSpcReduction="10000"/>
          </a:bodyPr>
          <a:lstStyle/>
          <a:p>
            <a:pPr marL="0" indent="0">
              <a:buNone/>
            </a:pPr>
            <a:r>
              <a:rPr lang="tr-TR" dirty="0" err="1" smtClean="0"/>
              <a:t>Emülgatörler</a:t>
            </a:r>
            <a:r>
              <a:rPr lang="tr-TR" dirty="0" smtClean="0"/>
              <a:t>; MG, DG, </a:t>
            </a:r>
            <a:r>
              <a:rPr lang="tr-TR" dirty="0" err="1" smtClean="0"/>
              <a:t>lesitin</a:t>
            </a:r>
            <a:r>
              <a:rPr lang="tr-TR" dirty="0" smtClean="0"/>
              <a:t>, </a:t>
            </a:r>
          </a:p>
          <a:p>
            <a:pPr marL="0" indent="0">
              <a:buNone/>
            </a:pPr>
            <a:r>
              <a:rPr lang="tr-TR" dirty="0" err="1" smtClean="0"/>
              <a:t>Vitaminler;Vitamin</a:t>
            </a:r>
            <a:r>
              <a:rPr lang="tr-TR" dirty="0" smtClean="0"/>
              <a:t> A ve D</a:t>
            </a:r>
            <a:r>
              <a:rPr lang="tr-TR" baseline="-25000" dirty="0" smtClean="0"/>
              <a:t>3</a:t>
            </a:r>
          </a:p>
          <a:p>
            <a:pPr marL="0" indent="0">
              <a:buNone/>
            </a:pPr>
            <a:r>
              <a:rPr lang="tr-TR" dirty="0" smtClean="0"/>
              <a:t>Renk maddeleri; beta </a:t>
            </a:r>
            <a:r>
              <a:rPr lang="tr-TR" dirty="0" err="1" smtClean="0"/>
              <a:t>karoten</a:t>
            </a:r>
            <a:r>
              <a:rPr lang="tr-TR" dirty="0" smtClean="0"/>
              <a:t>, </a:t>
            </a:r>
            <a:r>
              <a:rPr lang="tr-TR" dirty="0" err="1" smtClean="0"/>
              <a:t>palm</a:t>
            </a:r>
            <a:r>
              <a:rPr lang="tr-TR" dirty="0" smtClean="0"/>
              <a:t> yağı </a:t>
            </a:r>
            <a:r>
              <a:rPr lang="tr-TR" dirty="0" err="1" smtClean="0"/>
              <a:t>ekstraktı</a:t>
            </a:r>
            <a:r>
              <a:rPr lang="tr-TR" dirty="0" smtClean="0"/>
              <a:t>, </a:t>
            </a:r>
            <a:r>
              <a:rPr lang="tr-TR" dirty="0" err="1" smtClean="0"/>
              <a:t>anatto</a:t>
            </a:r>
            <a:r>
              <a:rPr lang="tr-TR" dirty="0" smtClean="0"/>
              <a:t> </a:t>
            </a:r>
            <a:r>
              <a:rPr lang="tr-TR" dirty="0" err="1" smtClean="0"/>
              <a:t>ekstraktı</a:t>
            </a:r>
            <a:r>
              <a:rPr lang="tr-TR" dirty="0" smtClean="0"/>
              <a:t> </a:t>
            </a:r>
          </a:p>
          <a:p>
            <a:pPr marL="0" indent="0">
              <a:buNone/>
            </a:pPr>
            <a:r>
              <a:rPr lang="tr-TR" dirty="0" smtClean="0"/>
              <a:t>Antioksidanlar; </a:t>
            </a:r>
            <a:r>
              <a:rPr lang="tr-TR" dirty="0" err="1" smtClean="0"/>
              <a:t>tokoferol</a:t>
            </a:r>
            <a:r>
              <a:rPr lang="tr-TR" dirty="0" smtClean="0"/>
              <a:t>, EDTA, </a:t>
            </a:r>
          </a:p>
          <a:p>
            <a:pPr marL="0" indent="0">
              <a:buNone/>
            </a:pPr>
            <a:r>
              <a:rPr lang="tr-TR" dirty="0"/>
              <a:t>B</a:t>
            </a:r>
            <a:r>
              <a:rPr lang="tr-TR" dirty="0" smtClean="0"/>
              <a:t>elirleyici maddeler; tereyağının margarin ile tağşişin önlenmesi amacıyla margarin üretiminde kullanılan yağa %5 oranında susam yağı katılmaktadır.</a:t>
            </a:r>
          </a:p>
          <a:p>
            <a:pPr marL="0" indent="0">
              <a:buNone/>
            </a:pPr>
            <a:r>
              <a:rPr lang="tr-TR" dirty="0" smtClean="0"/>
              <a:t>(susam yağına özgü </a:t>
            </a:r>
            <a:r>
              <a:rPr lang="tr-TR" dirty="0" err="1" smtClean="0"/>
              <a:t>sesamolün</a:t>
            </a:r>
            <a:r>
              <a:rPr lang="tr-TR" dirty="0" smtClean="0"/>
              <a:t> renk testi kullanılmaktadır)</a:t>
            </a:r>
            <a:endParaRPr lang="tr-TR" dirty="0"/>
          </a:p>
          <a:p>
            <a:pPr marL="0" indent="0">
              <a:buNone/>
            </a:pPr>
            <a:endParaRPr lang="tr-TR" dirty="0"/>
          </a:p>
        </p:txBody>
      </p:sp>
    </p:spTree>
    <p:extLst>
      <p:ext uri="{BB962C8B-B14F-4D97-AF65-F5344CB8AC3E}">
        <p14:creationId xmlns:p14="http://schemas.microsoft.com/office/powerpoint/2010/main" val="1817924256"/>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2954</TotalTime>
  <Words>1237</Words>
  <Application>Microsoft Office PowerPoint</Application>
  <PresentationFormat>Ekran Gösterisi (4:3)</PresentationFormat>
  <Paragraphs>65</Paragraphs>
  <Slides>14</Slides>
  <Notes>1</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Ofis Teması</vt:lpstr>
      <vt:lpstr>GKK207 YAĞ ANALİZLERİ  DERS 13: MARGARİN ÜRETİMİ</vt:lpstr>
      <vt:lpstr>PowerPoint Sunusu</vt:lpstr>
      <vt:lpstr>MARGARİN ÜRETİMİ</vt:lpstr>
      <vt:lpstr>PowerPoint Sunusu</vt:lpstr>
      <vt:lpstr>PowerPoint Sunusu</vt:lpstr>
      <vt:lpstr>PowerPoint Sunusu</vt:lpstr>
      <vt:lpstr>Margarin Çeşitleri</vt:lpstr>
      <vt:lpstr>PowerPoint Sunusu</vt:lpstr>
      <vt:lpstr>PowerPoint Sunusu</vt:lpstr>
      <vt:lpstr>PowerPoint Sunusu</vt:lpstr>
      <vt:lpstr>MARGARİNLERDE YAĞ FAZININ HAZIRLANMASINDA KULLANILAN YÖNTEMLER</vt:lpstr>
      <vt:lpstr>PowerPoint Sunusu</vt:lpstr>
      <vt:lpstr>PowerPoint Sunusu</vt:lpstr>
      <vt:lpstr>ÖRNEK SFC grafiği</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HP2020</dc:creator>
  <cp:lastModifiedBy>HP2020</cp:lastModifiedBy>
  <cp:revision>12</cp:revision>
  <dcterms:created xsi:type="dcterms:W3CDTF">2020-12-21T21:15:32Z</dcterms:created>
  <dcterms:modified xsi:type="dcterms:W3CDTF">2021-01-03T18:12:25Z</dcterms:modified>
</cp:coreProperties>
</file>