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00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14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199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01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67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51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12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37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53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5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27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41533-160C-4EA8-8512-1CA6D9F0CCD4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35617-8E56-4B32-8673-EBD0348D8A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69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96752" y="3429000"/>
            <a:ext cx="7772400" cy="1370583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/>
              <a:t>GKK207 YAĞLARIN ANALİZİ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600" b="1" dirty="0" smtClean="0">
                <a:solidFill>
                  <a:srgbClr val="FF0000"/>
                </a:solidFill>
              </a:rPr>
              <a:t>DERS </a:t>
            </a:r>
            <a:r>
              <a:rPr lang="tr-TR" sz="3600" b="1" dirty="0" smtClean="0">
                <a:solidFill>
                  <a:srgbClr val="FF0000"/>
                </a:solidFill>
              </a:rPr>
              <a:t>5: 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b="1" dirty="0" smtClean="0">
                <a:solidFill>
                  <a:srgbClr val="FF0000"/>
                </a:solidFill>
              </a:rPr>
              <a:t>YAĞLARIN KALİTE İNDEKSLERİ</a:t>
            </a:r>
            <a:br>
              <a:rPr lang="tr-TR" sz="3600" b="1" dirty="0" smtClean="0">
                <a:solidFill>
                  <a:srgbClr val="FF0000"/>
                </a:solidFill>
              </a:rPr>
            </a:br>
            <a:r>
              <a:rPr lang="tr-TR" sz="3600" b="1" dirty="0" smtClean="0">
                <a:solidFill>
                  <a:srgbClr val="FF0000"/>
                </a:solidFill>
              </a:rPr>
              <a:t>UYGULAMA 2- YAĞLARDA </a:t>
            </a:r>
            <a:r>
              <a:rPr lang="tr-TR" sz="3600" b="1" dirty="0" smtClean="0">
                <a:solidFill>
                  <a:srgbClr val="FF0000"/>
                </a:solidFill>
              </a:rPr>
              <a:t>SABUNLAŞMA SAYISI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049894" y="5445224"/>
            <a:ext cx="6400800" cy="864096"/>
          </a:xfrm>
        </p:spPr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Gülten ŞEKEROĞLU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208" y="379562"/>
            <a:ext cx="1940943" cy="1940943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>
          <a:xfrm>
            <a:off x="683568" y="2132856"/>
            <a:ext cx="7772400" cy="794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 smtClean="0"/>
              <a:t>TBMYO GIDA KAL. KONT. ANALİZİ PROGRAMI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47864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/>
              <a:t>Sabunlaşma Sayısı (</a:t>
            </a:r>
            <a:r>
              <a:rPr lang="tr-TR" dirty="0" err="1"/>
              <a:t>Koettstorfor</a:t>
            </a:r>
            <a:r>
              <a:rPr lang="tr-TR" dirty="0"/>
              <a:t> İndeksi) 1 gram yağda bulunan </a:t>
            </a:r>
            <a:r>
              <a:rPr lang="tr-TR" dirty="0" err="1"/>
              <a:t>gliseritlerin</a:t>
            </a:r>
            <a:r>
              <a:rPr lang="tr-TR" dirty="0"/>
              <a:t> ve yağ asitlerinin sabunlaşması sırasında açığa çıkan yağ asitlerini nötralize etmek için gerekli </a:t>
            </a:r>
            <a:r>
              <a:rPr lang="tr-TR" dirty="0" err="1"/>
              <a:t>KOH’in</a:t>
            </a:r>
            <a:r>
              <a:rPr lang="tr-TR" dirty="0"/>
              <a:t> mg cinsinden miktarıdır. </a:t>
            </a:r>
            <a:endParaRPr lang="tr-TR" dirty="0" smtClean="0"/>
          </a:p>
          <a:p>
            <a:pPr algn="just"/>
            <a:r>
              <a:rPr lang="tr-TR" dirty="0" smtClean="0"/>
              <a:t>Sabunlaşma </a:t>
            </a:r>
            <a:r>
              <a:rPr lang="tr-TR" dirty="0"/>
              <a:t>sayısı yağın ortalama molekül tartısını verir. </a:t>
            </a:r>
          </a:p>
          <a:p>
            <a:pPr algn="just"/>
            <a:r>
              <a:rPr lang="tr-TR" dirty="0" smtClean="0"/>
              <a:t>Kısa </a:t>
            </a:r>
            <a:r>
              <a:rPr lang="tr-TR" dirty="0"/>
              <a:t>zincirli yağ asitlerinin çoğunlukta olduğu yağların sabunlaşma sayısı, uzun zincirli yağ asitlerini içeren yağlardan daha fazladır. Çünkü kısa zincirli yağ asidi içeren yağların 1 gramındaki -COOH grubu uzun zincirlerdekinden daha fazladır. </a:t>
            </a:r>
          </a:p>
          <a:p>
            <a:pPr algn="just"/>
            <a:r>
              <a:rPr lang="tr-TR" dirty="0" smtClean="0"/>
              <a:t>Çoğu </a:t>
            </a:r>
            <a:r>
              <a:rPr lang="tr-TR" dirty="0"/>
              <a:t>bitkisel yağlardaki sabunlaşma sayısı 190–200 tereyağında ise 210–250 arasındadır.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90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dirty="0"/>
              <a:t>Yağların sabunlaşma sayısı, yağ asitlerinin zincir uzunlukları, dolayısıyla molekül ağırlıkları ile ters orantılıdır. Yani uzun zincirli yağ asitlerinin esterleri olan yağların sabunlaşma sayıları, kısa zincirli olanlardan daha düşüktür.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err="1" smtClean="0"/>
              <a:t>Bütirik</a:t>
            </a:r>
            <a:r>
              <a:rPr lang="tr-TR" dirty="0"/>
              <a:t>, </a:t>
            </a:r>
            <a:r>
              <a:rPr lang="tr-TR" dirty="0" err="1"/>
              <a:t>kaproik</a:t>
            </a:r>
            <a:r>
              <a:rPr lang="tr-TR" dirty="0"/>
              <a:t>, </a:t>
            </a:r>
            <a:r>
              <a:rPr lang="tr-TR" dirty="0" err="1"/>
              <a:t>kaprilik</a:t>
            </a:r>
            <a:r>
              <a:rPr lang="tr-TR" dirty="0"/>
              <a:t>, </a:t>
            </a:r>
            <a:r>
              <a:rPr lang="tr-TR" dirty="0" err="1"/>
              <a:t>laurik</a:t>
            </a:r>
            <a:r>
              <a:rPr lang="tr-TR" dirty="0"/>
              <a:t> asit esterleri olan tereyağında sabunlaşma sayısı yüksektir(225 – 250).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Hindistan </a:t>
            </a:r>
            <a:r>
              <a:rPr lang="tr-TR" dirty="0"/>
              <a:t>cevizi(255) ve hurma(245) yağları gibi bazı yağlar dışında, bitkisel yağların sabunlaşma sayısı 200’ün altındadır.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Sabunlaşma </a:t>
            </a:r>
            <a:r>
              <a:rPr lang="tr-TR" dirty="0"/>
              <a:t>sayısı bilinen bir yağın yaklaşık molekül ağırlığı hesaplanabilir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 </a:t>
            </a:r>
            <a:r>
              <a:rPr lang="tr-TR" dirty="0"/>
              <a:t>Örneğin; sabunlaşma sayısı 190 olan bir yağın yaklaşık molekül ağırlığı şöyle hesaplanabilir: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Molekül </a:t>
            </a:r>
            <a:r>
              <a:rPr lang="tr-TR" dirty="0"/>
              <a:t>ağırlığı ne olursa olsun 1 </a:t>
            </a:r>
            <a:r>
              <a:rPr lang="tr-TR" dirty="0" err="1"/>
              <a:t>mol</a:t>
            </a:r>
            <a:r>
              <a:rPr lang="tr-TR" dirty="0"/>
              <a:t> yağı sabunlaştırmak için denklem gereğince 3 </a:t>
            </a:r>
            <a:r>
              <a:rPr lang="tr-TR" dirty="0" err="1"/>
              <a:t>mol</a:t>
            </a:r>
            <a:r>
              <a:rPr lang="tr-TR" dirty="0"/>
              <a:t> (yani 56 x 3 = 168 g = 168,000 mg) KOH gereklidir.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Sabunlaşma </a:t>
            </a:r>
            <a:r>
              <a:rPr lang="tr-TR" dirty="0"/>
              <a:t>sayısı 190 demek, 1 g yağı sabunlaştırmak için 190 mg KOH gerekli demektir. O hâlde yağın molekül ağırlığı 168,000 / 190 = 831 demektir.</a:t>
            </a:r>
          </a:p>
        </p:txBody>
      </p:sp>
    </p:spTree>
    <p:extLst>
      <p:ext uri="{BB962C8B-B14F-4D97-AF65-F5344CB8AC3E}">
        <p14:creationId xmlns:p14="http://schemas.microsoft.com/office/powerpoint/2010/main" val="4191284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Sabunlaşma </a:t>
            </a:r>
            <a:r>
              <a:rPr lang="tr-TR" dirty="0" smtClean="0"/>
              <a:t>sayısı;</a:t>
            </a:r>
          </a:p>
          <a:p>
            <a:pPr marL="0" indent="0" algn="just">
              <a:buNone/>
            </a:pPr>
            <a:r>
              <a:rPr lang="tr-TR" dirty="0" smtClean="0"/>
              <a:t>*Yağın ortalama molekül tartısını belirlemede,</a:t>
            </a:r>
          </a:p>
          <a:p>
            <a:pPr marL="0" indent="0" algn="just">
              <a:buNone/>
            </a:pPr>
            <a:r>
              <a:rPr lang="tr-TR" dirty="0" smtClean="0"/>
              <a:t>*Yağların </a:t>
            </a:r>
            <a:r>
              <a:rPr lang="tr-TR" dirty="0"/>
              <a:t>ve yağ asitlerinin saflığının belirlenmesinde yaygın olarak kullanılır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/>
              <a:t>Y</a:t>
            </a:r>
            <a:r>
              <a:rPr lang="tr-TR" dirty="0" smtClean="0"/>
              <a:t>ağ </a:t>
            </a:r>
            <a:r>
              <a:rPr lang="tr-TR" dirty="0"/>
              <a:t>işleme teknolojisinde serbest asitliğin giderilmesi için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3355728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tr-TR" sz="2800" b="1" dirty="0"/>
              <a:t>Sabunlaşma Sayısı Tayini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sz="2800" b="1" dirty="0" smtClean="0"/>
              <a:t>İlkesi</a:t>
            </a:r>
            <a:r>
              <a:rPr lang="tr-TR" sz="2800" dirty="0" smtClean="0"/>
              <a:t>; </a:t>
            </a:r>
            <a:r>
              <a:rPr lang="tr-TR" sz="2800" dirty="0"/>
              <a:t>1 g yağın sabunlaşması için gerekli olan potasyum hidroksitin mg olarak ağırlığının bulunması ilkesine dayanır</a:t>
            </a:r>
            <a:r>
              <a:rPr lang="tr-TR" sz="2800" dirty="0" smtClean="0"/>
              <a:t>.</a:t>
            </a:r>
          </a:p>
          <a:p>
            <a:pPr marL="0" indent="0">
              <a:buNone/>
            </a:pPr>
            <a:r>
              <a:rPr lang="tr-TR" sz="2800" b="1" dirty="0"/>
              <a:t>Kullanılan Araç Gereçler </a:t>
            </a:r>
          </a:p>
          <a:p>
            <a:pPr marL="0" indent="0">
              <a:buNone/>
            </a:pPr>
            <a:r>
              <a:rPr lang="tr-TR" sz="2800" dirty="0" smtClean="0"/>
              <a:t>Analitik </a:t>
            </a:r>
            <a:r>
              <a:rPr lang="tr-TR" sz="2800" dirty="0"/>
              <a:t>terazi</a:t>
            </a:r>
            <a:r>
              <a:rPr lang="tr-TR" sz="2800" dirty="0" smtClean="0"/>
              <a:t>: </a:t>
            </a:r>
            <a:r>
              <a:rPr lang="tr-TR" sz="2800" dirty="0"/>
              <a:t>0,001 g duyarlıkta </a:t>
            </a:r>
          </a:p>
          <a:p>
            <a:pPr marL="0" indent="0">
              <a:buNone/>
            </a:pPr>
            <a:r>
              <a:rPr lang="tr-TR" sz="2800" dirty="0" smtClean="0"/>
              <a:t>Cam </a:t>
            </a:r>
            <a:r>
              <a:rPr lang="tr-TR" sz="2800" dirty="0"/>
              <a:t>balon: Alkaliye dayanıklı, 200 ml’lik, ağzı tıraşlı, geri soğutucuya takılabilir özellikte olmalıdır. </a:t>
            </a:r>
          </a:p>
          <a:p>
            <a:pPr marL="0" indent="0">
              <a:buNone/>
            </a:pPr>
            <a:r>
              <a:rPr lang="tr-TR" sz="2800" dirty="0" smtClean="0"/>
              <a:t>Geri soğutucu:1,3 </a:t>
            </a:r>
            <a:r>
              <a:rPr lang="tr-TR" sz="2800" dirty="0"/>
              <a:t>cm ve 75 cm uzunluğunda </a:t>
            </a:r>
          </a:p>
          <a:p>
            <a:pPr marL="0" indent="0">
              <a:buNone/>
            </a:pPr>
            <a:r>
              <a:rPr lang="tr-TR" sz="2800" dirty="0" err="1" smtClean="0"/>
              <a:t>Bunzen</a:t>
            </a:r>
            <a:r>
              <a:rPr lang="tr-TR" sz="2800" dirty="0" smtClean="0"/>
              <a:t> </a:t>
            </a:r>
            <a:r>
              <a:rPr lang="tr-TR" sz="2800" dirty="0"/>
              <a:t>beki veya elektrikli ısıtıcı </a:t>
            </a:r>
          </a:p>
          <a:p>
            <a:pPr marL="0" indent="0">
              <a:buNone/>
            </a:pPr>
            <a:r>
              <a:rPr lang="tr-TR" sz="2800" dirty="0" smtClean="0"/>
              <a:t>Pipet:25 </a:t>
            </a:r>
            <a:r>
              <a:rPr lang="tr-TR" sz="2800" dirty="0"/>
              <a:t>ml’lik </a:t>
            </a:r>
          </a:p>
          <a:p>
            <a:pPr marL="0" indent="0">
              <a:buNone/>
            </a:pPr>
            <a:r>
              <a:rPr lang="tr-TR" sz="2800" dirty="0" err="1" smtClean="0"/>
              <a:t>Büret</a:t>
            </a:r>
            <a:r>
              <a:rPr lang="tr-TR" sz="2800" dirty="0"/>
              <a:t>: 50 ml’lik </a:t>
            </a:r>
          </a:p>
          <a:p>
            <a:pPr marL="0" indent="0">
              <a:buNone/>
            </a:pPr>
            <a:r>
              <a:rPr lang="tr-TR" sz="2800" dirty="0" smtClean="0"/>
              <a:t>Numune </a:t>
            </a:r>
            <a:r>
              <a:rPr lang="tr-TR" sz="2800" dirty="0"/>
              <a:t>kabı </a:t>
            </a:r>
          </a:p>
          <a:p>
            <a:pPr marL="0" indent="0">
              <a:buNone/>
            </a:pPr>
            <a:r>
              <a:rPr lang="tr-TR" sz="2800" dirty="0" smtClean="0"/>
              <a:t>Spor </a:t>
            </a:r>
          </a:p>
          <a:p>
            <a:pPr marL="0" indent="0">
              <a:buNone/>
            </a:pPr>
            <a:r>
              <a:rPr lang="tr-TR" sz="2800" dirty="0" smtClean="0"/>
              <a:t>Kıskaç </a:t>
            </a:r>
          </a:p>
          <a:p>
            <a:pPr marL="0" indent="0">
              <a:buNone/>
            </a:pPr>
            <a:r>
              <a:rPr lang="tr-TR" sz="2800" dirty="0" smtClean="0"/>
              <a:t>Mezür </a:t>
            </a:r>
          </a:p>
          <a:p>
            <a:pPr marL="0" indent="0">
              <a:buNone/>
            </a:pPr>
            <a:r>
              <a:rPr lang="tr-TR" sz="2800" dirty="0" err="1" smtClean="0"/>
              <a:t>Piset</a:t>
            </a:r>
            <a:r>
              <a:rPr lang="tr-TR" sz="2800" dirty="0" smtClean="0"/>
              <a:t> </a:t>
            </a:r>
          </a:p>
          <a:p>
            <a:pPr marL="0" indent="0">
              <a:buNone/>
            </a:pPr>
            <a:r>
              <a:rPr lang="tr-TR" sz="2800" dirty="0" smtClean="0"/>
              <a:t>Beher </a:t>
            </a:r>
          </a:p>
          <a:p>
            <a:pPr marL="0" indent="0">
              <a:buNone/>
            </a:pPr>
            <a:r>
              <a:rPr lang="tr-TR" sz="2800" dirty="0" smtClean="0"/>
              <a:t>Diğer </a:t>
            </a:r>
            <a:r>
              <a:rPr lang="tr-TR" sz="2800" dirty="0"/>
              <a:t>laboratuvar araç gereçleri </a:t>
            </a:r>
          </a:p>
        </p:txBody>
      </p:sp>
    </p:spTree>
    <p:extLst>
      <p:ext uri="{BB962C8B-B14F-4D97-AF65-F5344CB8AC3E}">
        <p14:creationId xmlns:p14="http://schemas.microsoft.com/office/powerpoint/2010/main" val="146007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b="1" dirty="0" smtClean="0"/>
              <a:t>Kullanılan Kimyasallar</a:t>
            </a:r>
          </a:p>
          <a:p>
            <a:pPr marL="0" indent="0" algn="just">
              <a:buNone/>
            </a:pPr>
            <a:r>
              <a:rPr lang="tr-TR" sz="2400" b="1" dirty="0" err="1"/>
              <a:t>Fenolftalein</a:t>
            </a:r>
            <a:r>
              <a:rPr lang="tr-TR" sz="2400" b="1" dirty="0"/>
              <a:t> çözeltisi</a:t>
            </a:r>
            <a:r>
              <a:rPr lang="tr-TR" sz="2400" dirty="0"/>
              <a:t>: % 1’lik ,% 95’lik (hacim/hacim) 100 ml etanolde, 1 g </a:t>
            </a:r>
            <a:r>
              <a:rPr lang="tr-TR" sz="2400" dirty="0" err="1"/>
              <a:t>fenolftalein</a:t>
            </a:r>
            <a:r>
              <a:rPr lang="tr-TR" sz="2400" dirty="0"/>
              <a:t> çözerek </a:t>
            </a:r>
            <a:r>
              <a:rPr lang="tr-TR" sz="2400" dirty="0" smtClean="0"/>
              <a:t>hazırlanmış.</a:t>
            </a:r>
          </a:p>
          <a:p>
            <a:pPr marL="0" indent="0" algn="just">
              <a:buNone/>
            </a:pPr>
            <a:r>
              <a:rPr lang="tr-TR" sz="2400" b="1" dirty="0" smtClean="0"/>
              <a:t>Etil </a:t>
            </a:r>
            <a:r>
              <a:rPr lang="tr-TR" sz="2400" b="1" dirty="0"/>
              <a:t>alkollü 0,5 N potasyum hidroksit çözeltisi: </a:t>
            </a:r>
            <a:r>
              <a:rPr lang="tr-TR" sz="2400" dirty="0"/>
              <a:t>Bu çözelti kauçuk tıpalı kahverengi veya sarı cam şişede saklanır ve kullanılmadan önce aktarılır. Çözelti renksiz veya saman sarısı renkte olmalıdır. </a:t>
            </a:r>
            <a:r>
              <a:rPr lang="tr-TR" sz="2400" b="1" dirty="0"/>
              <a:t>Renksiz çözelti şu şekilde hazırlanabilir: </a:t>
            </a:r>
          </a:p>
          <a:p>
            <a:pPr marL="0" indent="0" algn="just">
              <a:buNone/>
            </a:pPr>
            <a:r>
              <a:rPr lang="tr-TR" sz="2400" dirty="0" smtClean="0"/>
              <a:t>2 </a:t>
            </a:r>
            <a:r>
              <a:rPr lang="tr-TR" sz="2400" dirty="0"/>
              <a:t>litrelik damıtma balonu içine 1 litre etil alkol, 8 g analitik saflıkta potasyum hidroksit ve 5 g alüminyum parçacıkları konur. </a:t>
            </a:r>
            <a:r>
              <a:rPr lang="tr-TR" sz="2400" dirty="0" smtClean="0"/>
              <a:t>Balon </a:t>
            </a:r>
            <a:r>
              <a:rPr lang="tr-TR" sz="2400" dirty="0"/>
              <a:t>geri soğutucuya bağlanarak 1 saat süreyle kaynatılır ve süre sonunda hemen damıtılır. </a:t>
            </a:r>
          </a:p>
          <a:p>
            <a:pPr marL="0" indent="0" algn="just">
              <a:buNone/>
            </a:pPr>
            <a:r>
              <a:rPr lang="tr-TR" sz="2400" dirty="0" smtClean="0"/>
              <a:t>Hazırlanacak </a:t>
            </a:r>
            <a:r>
              <a:rPr lang="tr-TR" sz="2400" dirty="0" err="1"/>
              <a:t>normaliteye</a:t>
            </a:r>
            <a:r>
              <a:rPr lang="tr-TR" sz="2400" dirty="0"/>
              <a:t> göre gerekli olan potasyum hidroksit miktarı damıtılan etil alkol içinde çözülür. 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En </a:t>
            </a:r>
            <a:r>
              <a:rPr lang="tr-TR" sz="2400" dirty="0"/>
              <a:t>az 3 –5 gün bekletildikten sonra renksiz ve berrak olan üst kısım, çöken potasyum karbonattan aktarma veya sifon yardımıyla ayrılır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424218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Etil alkollü potasyum hidroksit çözeltisi damıtma yapılmadan da hazırlanabilir. Bu amaçla: 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/>
              <a:t>-</a:t>
            </a:r>
            <a:r>
              <a:rPr lang="tr-TR" sz="2400" dirty="0" smtClean="0"/>
              <a:t>1 </a:t>
            </a:r>
            <a:r>
              <a:rPr lang="tr-TR" sz="2400" dirty="0"/>
              <a:t>litre etil alkole 4 ml alüminyum </a:t>
            </a:r>
            <a:r>
              <a:rPr lang="tr-TR" sz="2400" dirty="0" err="1"/>
              <a:t>bütilat</a:t>
            </a:r>
            <a:r>
              <a:rPr lang="tr-TR" sz="2400" dirty="0"/>
              <a:t> katılır. </a:t>
            </a:r>
            <a:r>
              <a:rPr lang="tr-TR" sz="2400" dirty="0" smtClean="0"/>
              <a:t>Çözelti </a:t>
            </a:r>
            <a:r>
              <a:rPr lang="tr-TR" sz="2400" dirty="0"/>
              <a:t>3 – 5 gün bekletilir. </a:t>
            </a:r>
          </a:p>
          <a:p>
            <a:pPr marL="0" indent="0" algn="just">
              <a:buNone/>
            </a:pPr>
            <a:r>
              <a:rPr lang="tr-TR" sz="2400" dirty="0" smtClean="0"/>
              <a:t>-Süre </a:t>
            </a:r>
            <a:r>
              <a:rPr lang="tr-TR" sz="2400" dirty="0"/>
              <a:t>sonunda çözeltinin üst kısmı aktarma yoluyla ayrılır. </a:t>
            </a:r>
          </a:p>
          <a:p>
            <a:pPr marL="0" indent="0" algn="just">
              <a:buNone/>
            </a:pPr>
            <a:r>
              <a:rPr lang="tr-TR" sz="2400" dirty="0" smtClean="0"/>
              <a:t>-Ayrılan </a:t>
            </a:r>
            <a:r>
              <a:rPr lang="tr-TR" sz="2400" dirty="0"/>
              <a:t>kısım içinde gerekli miktarda potasyum hidroksit çözülür ve çözeltinin faktörü tayin edilir. </a:t>
            </a:r>
          </a:p>
          <a:p>
            <a:pPr marL="0" indent="0" algn="just">
              <a:buNone/>
            </a:pPr>
            <a:r>
              <a:rPr lang="tr-TR" sz="2400" dirty="0" smtClean="0"/>
              <a:t>-Bu </a:t>
            </a:r>
            <a:r>
              <a:rPr lang="tr-TR" sz="2400" dirty="0"/>
              <a:t>şekilde hazırlanan ve faktörleri tayin edilen çözeltiler analizlerde hemen kullanılabilir</a:t>
            </a:r>
            <a:r>
              <a:rPr lang="tr-TR" sz="2400" dirty="0" smtClean="0"/>
              <a:t>.</a:t>
            </a:r>
          </a:p>
          <a:p>
            <a:pPr marL="0" indent="0" algn="just">
              <a:buNone/>
            </a:pPr>
            <a:r>
              <a:rPr lang="tr-TR" sz="2400" dirty="0"/>
              <a:t>Çözeltilerin hazırlanmasında kullanılan etil alkol % 95’lik ( v/v) olmalı ve 100 ml için 5 damla % 1’lik </a:t>
            </a:r>
            <a:r>
              <a:rPr lang="tr-TR" sz="2400" dirty="0" err="1"/>
              <a:t>fenolftalein</a:t>
            </a:r>
            <a:r>
              <a:rPr lang="tr-TR" sz="2400" dirty="0"/>
              <a:t> indikatörü kullanılarak, kullanılmadan hemen önce 0,1 N etil alkollü KOH çözeltisi ile nötrlenmelidir. </a:t>
            </a:r>
          </a:p>
          <a:p>
            <a:pPr marL="0" indent="0" algn="just">
              <a:buNone/>
            </a:pPr>
            <a:r>
              <a:rPr lang="tr-TR" sz="2400" b="1" smtClean="0"/>
              <a:t>-0,5 </a:t>
            </a:r>
            <a:r>
              <a:rPr lang="tr-TR" sz="2400" b="1" dirty="0"/>
              <a:t>N hidroklorik asit çözeltisi: </a:t>
            </a:r>
            <a:r>
              <a:rPr lang="tr-TR" sz="2400" dirty="0"/>
              <a:t>Yoğunluğu 1,19 olan % 37’lik </a:t>
            </a:r>
            <a:r>
              <a:rPr lang="tr-TR" sz="2400" dirty="0" err="1"/>
              <a:t>HCl’den</a:t>
            </a:r>
            <a:r>
              <a:rPr lang="tr-TR" sz="2400" dirty="0"/>
              <a:t> 41,5 ml alınır ve damıtık su ile litreye tamamlanır.</a:t>
            </a:r>
          </a:p>
        </p:txBody>
      </p:sp>
    </p:spTree>
    <p:extLst>
      <p:ext uri="{BB962C8B-B14F-4D97-AF65-F5344CB8AC3E}">
        <p14:creationId xmlns:p14="http://schemas.microsoft.com/office/powerpoint/2010/main" val="88319561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621</Words>
  <Application>Microsoft Office PowerPoint</Application>
  <PresentationFormat>Ekran Gösterisi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GKK207 YAĞLARIN ANALİZİ DERS 5:  YAĞLARIN KALİTE İNDEKSLERİ UYGULAMA 2- YAĞLARDA SABUNLAŞMA SAYISI</vt:lpstr>
      <vt:lpstr>PowerPoint Sunusu</vt:lpstr>
      <vt:lpstr>PowerPoint Sunusu</vt:lpstr>
      <vt:lpstr>PowerPoint Sunusu</vt:lpstr>
      <vt:lpstr>Sabunlaşma Sayısı Tayini 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HP2020</dc:creator>
  <cp:lastModifiedBy>HP2020</cp:lastModifiedBy>
  <cp:revision>4</cp:revision>
  <dcterms:created xsi:type="dcterms:W3CDTF">2020-10-31T14:44:06Z</dcterms:created>
  <dcterms:modified xsi:type="dcterms:W3CDTF">2020-11-08T19:17:36Z</dcterms:modified>
</cp:coreProperties>
</file>