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41"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7E37539-AF75-4A72-89C9-24A66C52A888}" type="datetimeFigureOut">
              <a:rPr lang="tr-TR" smtClean="0"/>
              <a:t>9.11.2020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228388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E37539-AF75-4A72-89C9-24A66C52A888}" type="datetimeFigureOut">
              <a:rPr lang="tr-TR" smtClean="0"/>
              <a:t>9.11.2020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262260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E37539-AF75-4A72-89C9-24A66C52A888}" type="datetimeFigureOut">
              <a:rPr lang="tr-TR" smtClean="0"/>
              <a:t>9.11.2020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45444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E37539-AF75-4A72-89C9-24A66C52A888}" type="datetimeFigureOut">
              <a:rPr lang="tr-TR" smtClean="0"/>
              <a:t>9.11.2020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89839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7E37539-AF75-4A72-89C9-24A66C52A888}" type="datetimeFigureOut">
              <a:rPr lang="tr-TR" smtClean="0"/>
              <a:t>9.11.2020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78700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7E37539-AF75-4A72-89C9-24A66C52A888}" type="datetimeFigureOut">
              <a:rPr lang="tr-TR" smtClean="0"/>
              <a:t>9.11.2020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386223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7E37539-AF75-4A72-89C9-24A66C52A888}" type="datetimeFigureOut">
              <a:rPr lang="tr-TR" smtClean="0"/>
              <a:t>9.11.2020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402859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7E37539-AF75-4A72-89C9-24A66C52A888}" type="datetimeFigureOut">
              <a:rPr lang="tr-TR" smtClean="0"/>
              <a:t>9.11.2020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416070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7E37539-AF75-4A72-89C9-24A66C52A888}" type="datetimeFigureOut">
              <a:rPr lang="tr-TR" smtClean="0"/>
              <a:t>9.11.2020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56234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E37539-AF75-4A72-89C9-24A66C52A888}" type="datetimeFigureOut">
              <a:rPr lang="tr-TR" smtClean="0"/>
              <a:t>9.11.2020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178520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E37539-AF75-4A72-89C9-24A66C52A888}" type="datetimeFigureOut">
              <a:rPr lang="tr-TR" smtClean="0"/>
              <a:t>9.11.2020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451538C-5BED-451A-9453-19246EE3591C}" type="slidenum">
              <a:rPr lang="tr-TR" smtClean="0"/>
              <a:t>‹#›</a:t>
            </a:fld>
            <a:endParaRPr lang="tr-TR"/>
          </a:p>
        </p:txBody>
      </p:sp>
    </p:spTree>
    <p:extLst>
      <p:ext uri="{BB962C8B-B14F-4D97-AF65-F5344CB8AC3E}">
        <p14:creationId xmlns:p14="http://schemas.microsoft.com/office/powerpoint/2010/main" val="412107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rgbClr val="92D050"/>
          </a:fgClr>
          <a:bgClr>
            <a:schemeClr val="bg1"/>
          </a:bgClr>
        </a:patt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37539-AF75-4A72-89C9-24A66C52A888}" type="datetimeFigureOut">
              <a:rPr lang="tr-TR" smtClean="0"/>
              <a:t>9.11.2020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1538C-5BED-451A-9453-19246EE3591C}" type="slidenum">
              <a:rPr lang="tr-TR" smtClean="0"/>
              <a:t>‹#›</a:t>
            </a:fld>
            <a:endParaRPr lang="tr-TR"/>
          </a:p>
        </p:txBody>
      </p:sp>
    </p:spTree>
    <p:extLst>
      <p:ext uri="{BB962C8B-B14F-4D97-AF65-F5344CB8AC3E}">
        <p14:creationId xmlns:p14="http://schemas.microsoft.com/office/powerpoint/2010/main" val="365317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96752" y="3429000"/>
            <a:ext cx="7772400" cy="1370583"/>
          </a:xfrm>
        </p:spPr>
        <p:txBody>
          <a:bodyPr>
            <a:normAutofit fontScale="90000"/>
          </a:bodyPr>
          <a:lstStyle/>
          <a:p>
            <a:pPr marL="0" indent="0"/>
            <a:r>
              <a:rPr lang="tr-TR" sz="3600" b="1" dirty="0" smtClean="0"/>
              <a:t>GKK207 YAĞLARIN ANALİZİ</a:t>
            </a:r>
            <a:r>
              <a:rPr lang="tr-TR" b="1" dirty="0" smtClean="0"/>
              <a:t/>
            </a:r>
            <a:br>
              <a:rPr lang="tr-TR" b="1" dirty="0" smtClean="0"/>
            </a:br>
            <a:r>
              <a:rPr lang="tr-TR" sz="3600" b="1" dirty="0" smtClean="0">
                <a:solidFill>
                  <a:srgbClr val="FF0000"/>
                </a:solidFill>
              </a:rPr>
              <a:t>DERS </a:t>
            </a:r>
            <a:r>
              <a:rPr lang="tr-TR" sz="3600" b="1" dirty="0" smtClean="0">
                <a:solidFill>
                  <a:srgbClr val="FF0000"/>
                </a:solidFill>
              </a:rPr>
              <a:t>6: </a:t>
            </a:r>
            <a:r>
              <a:rPr lang="tr-TR" sz="3600" dirty="0" smtClean="0">
                <a:solidFill>
                  <a:srgbClr val="FF0000"/>
                </a:solidFill>
              </a:rPr>
              <a:t> </a:t>
            </a:r>
            <a:r>
              <a:rPr lang="tr-TR" sz="3600" b="1" dirty="0" smtClean="0">
                <a:solidFill>
                  <a:srgbClr val="FF0000"/>
                </a:solidFill>
              </a:rPr>
              <a:t>YAĞLARIN KALİTE İNDEKSLERİ</a:t>
            </a:r>
            <a:br>
              <a:rPr lang="tr-TR" sz="3600" b="1" dirty="0" smtClean="0">
                <a:solidFill>
                  <a:srgbClr val="FF0000"/>
                </a:solidFill>
              </a:rPr>
            </a:br>
            <a:r>
              <a:rPr lang="tr-TR" sz="3600" dirty="0" err="1" smtClean="0"/>
              <a:t>Reichert-Meissl</a:t>
            </a:r>
            <a:r>
              <a:rPr lang="tr-TR" sz="3600" dirty="0" smtClean="0"/>
              <a:t> Sayısı</a:t>
            </a:r>
            <a:br>
              <a:rPr lang="tr-TR" sz="3600" dirty="0" smtClean="0"/>
            </a:br>
            <a:r>
              <a:rPr lang="tr-TR" sz="3600" dirty="0" smtClean="0"/>
              <a:t>Peroksit Sayısı </a:t>
            </a:r>
            <a:br>
              <a:rPr lang="tr-TR" sz="3600" dirty="0" smtClean="0"/>
            </a:br>
            <a:r>
              <a:rPr lang="tr-TR" sz="3600" dirty="0" smtClean="0"/>
              <a:t>Dumanlanma Noktası </a:t>
            </a:r>
            <a:br>
              <a:rPr lang="tr-TR" sz="3600" dirty="0" smtClean="0"/>
            </a:br>
            <a:r>
              <a:rPr lang="tr-TR" sz="3600" dirty="0" smtClean="0"/>
              <a:t>Kuruma Özelliği </a:t>
            </a:r>
            <a:br>
              <a:rPr lang="tr-TR" sz="3600" dirty="0" smtClean="0"/>
            </a:br>
            <a:endParaRPr lang="tr-TR" sz="3600" b="1" dirty="0">
              <a:solidFill>
                <a:srgbClr val="FF0000"/>
              </a:solidFill>
            </a:endParaRPr>
          </a:p>
        </p:txBody>
      </p:sp>
      <p:sp>
        <p:nvSpPr>
          <p:cNvPr id="3" name="Alt Başlık 2"/>
          <p:cNvSpPr>
            <a:spLocks noGrp="1"/>
          </p:cNvSpPr>
          <p:nvPr>
            <p:ph type="subTitle" idx="1"/>
          </p:nvPr>
        </p:nvSpPr>
        <p:spPr>
          <a:xfrm>
            <a:off x="2062065" y="5877272"/>
            <a:ext cx="6400800" cy="504056"/>
          </a:xfrm>
        </p:spPr>
        <p:txBody>
          <a:bodyPr>
            <a:normAutofit/>
          </a:bodyPr>
          <a:lstStyle/>
          <a:p>
            <a:r>
              <a:rPr lang="tr-TR" sz="2000" b="1" dirty="0" smtClean="0">
                <a:solidFill>
                  <a:schemeClr val="tx1"/>
                </a:solidFill>
              </a:rPr>
              <a:t>Dr. </a:t>
            </a:r>
            <a:r>
              <a:rPr lang="tr-TR" sz="2000" b="1" dirty="0" err="1" smtClean="0">
                <a:solidFill>
                  <a:schemeClr val="tx1"/>
                </a:solidFill>
              </a:rPr>
              <a:t>Öğr</a:t>
            </a:r>
            <a:r>
              <a:rPr lang="tr-TR" sz="2000" b="1" dirty="0" smtClean="0">
                <a:solidFill>
                  <a:schemeClr val="tx1"/>
                </a:solidFill>
              </a:rPr>
              <a:t>. Üyesi Gülten ŞEKEROĞLU</a:t>
            </a:r>
            <a:endParaRPr lang="tr-TR" sz="2000" b="1" dirty="0">
              <a:solidFill>
                <a:schemeClr val="tx1"/>
              </a:solidFill>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8208" y="116633"/>
            <a:ext cx="1224136" cy="1224136"/>
          </a:xfrm>
          <a:prstGeom prst="rect">
            <a:avLst/>
          </a:prstGeom>
        </p:spPr>
      </p:pic>
      <p:sp>
        <p:nvSpPr>
          <p:cNvPr id="6" name="Başlık 1"/>
          <p:cNvSpPr txBox="1">
            <a:spLocks/>
          </p:cNvSpPr>
          <p:nvPr/>
        </p:nvSpPr>
        <p:spPr>
          <a:xfrm>
            <a:off x="683568" y="1556792"/>
            <a:ext cx="7772400" cy="79451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smtClean="0"/>
              <a:t>TBMYO GIDA KAL. KONT. ANALİZİ PROGRAMI</a:t>
            </a:r>
            <a:endParaRPr lang="tr-TR" sz="2800" b="1" dirty="0"/>
          </a:p>
        </p:txBody>
      </p:sp>
    </p:spTree>
    <p:extLst>
      <p:ext uri="{BB962C8B-B14F-4D97-AF65-F5344CB8AC3E}">
        <p14:creationId xmlns:p14="http://schemas.microsoft.com/office/powerpoint/2010/main" val="49944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err="1" smtClean="0"/>
              <a:t>Reichert-Meissl</a:t>
            </a:r>
            <a:r>
              <a:rPr lang="tr-TR" sz="3200" b="1" dirty="0" smtClean="0"/>
              <a:t> Sayısı</a:t>
            </a:r>
            <a:endParaRPr lang="tr-TR" sz="3200" b="1" dirty="0"/>
          </a:p>
        </p:txBody>
      </p:sp>
      <p:sp>
        <p:nvSpPr>
          <p:cNvPr id="3" name="İçerik Yer Tutucusu 2"/>
          <p:cNvSpPr>
            <a:spLocks noGrp="1"/>
          </p:cNvSpPr>
          <p:nvPr>
            <p:ph idx="1"/>
          </p:nvPr>
        </p:nvSpPr>
        <p:spPr>
          <a:xfrm>
            <a:off x="457200" y="1268760"/>
            <a:ext cx="8229600" cy="4857403"/>
          </a:xfrm>
        </p:spPr>
        <p:txBody>
          <a:bodyPr>
            <a:normAutofit/>
          </a:bodyPr>
          <a:lstStyle/>
          <a:p>
            <a:pPr marL="0" indent="0" algn="just">
              <a:buNone/>
            </a:pPr>
            <a:r>
              <a:rPr lang="tr-TR" sz="2400" dirty="0" smtClean="0"/>
              <a:t>Molekül ağırlığı küçük olan 4 </a:t>
            </a:r>
            <a:r>
              <a:rPr lang="tr-TR" sz="2400" dirty="0" err="1" smtClean="0"/>
              <a:t>C’lu</a:t>
            </a:r>
            <a:r>
              <a:rPr lang="tr-TR" sz="2400" dirty="0" smtClean="0"/>
              <a:t> </a:t>
            </a:r>
            <a:r>
              <a:rPr lang="tr-TR" sz="2400" dirty="0" err="1" smtClean="0"/>
              <a:t>bütirik</a:t>
            </a:r>
            <a:r>
              <a:rPr lang="tr-TR" sz="2400" dirty="0" smtClean="0"/>
              <a:t> asitten 14 </a:t>
            </a:r>
            <a:r>
              <a:rPr lang="tr-TR" sz="2400" dirty="0" err="1" smtClean="0"/>
              <a:t>C’lu</a:t>
            </a:r>
            <a:r>
              <a:rPr lang="tr-TR" sz="2400" dirty="0" smtClean="0"/>
              <a:t> </a:t>
            </a:r>
            <a:r>
              <a:rPr lang="tr-TR" sz="2400" dirty="0" err="1" smtClean="0"/>
              <a:t>miristik</a:t>
            </a:r>
            <a:r>
              <a:rPr lang="tr-TR" sz="2400" dirty="0" smtClean="0"/>
              <a:t> aside kadar yağ asitleri su buharı ile uçarlar ve büyük moleküllü yağ asitlerinden buharla damıtma yöntemi ile ayrılabilirler.</a:t>
            </a:r>
          </a:p>
          <a:p>
            <a:pPr marL="0" indent="0" algn="just">
              <a:buNone/>
            </a:pPr>
            <a:endParaRPr lang="tr-TR" sz="2400" dirty="0" smtClean="0"/>
          </a:p>
          <a:p>
            <a:pPr marL="0" indent="0" algn="just">
              <a:buNone/>
            </a:pPr>
            <a:r>
              <a:rPr lang="tr-TR" sz="2400" dirty="0" smtClean="0"/>
              <a:t>Tereyağına hile amaçlı diğer yağlardan katılıp katılmadığının tespiti için kullanılır. Süt yağları için karakteristik olan düşük molekül ağırlıklı yağ asitlerinin miktarını açıklar. </a:t>
            </a:r>
          </a:p>
          <a:p>
            <a:pPr marL="0" indent="0" algn="just">
              <a:buNone/>
            </a:pPr>
            <a:endParaRPr lang="tr-TR" sz="2400" dirty="0"/>
          </a:p>
          <a:p>
            <a:pPr marL="0" indent="0" algn="just">
              <a:buNone/>
            </a:pPr>
            <a:r>
              <a:rPr lang="tr-TR" sz="2400" dirty="0" smtClean="0"/>
              <a:t>RMI (</a:t>
            </a:r>
            <a:r>
              <a:rPr lang="tr-TR" sz="2400" dirty="0" err="1" smtClean="0"/>
              <a:t>Reichert</a:t>
            </a:r>
            <a:r>
              <a:rPr lang="tr-TR" sz="2400" dirty="0" smtClean="0"/>
              <a:t> </a:t>
            </a:r>
            <a:r>
              <a:rPr lang="tr-TR" sz="2400" dirty="0" err="1" smtClean="0"/>
              <a:t>Meissl</a:t>
            </a:r>
            <a:r>
              <a:rPr lang="tr-TR" sz="2400" dirty="0" smtClean="0"/>
              <a:t> sayısı), 5 gr yağda bulunan su buharı ile uçan, suda çözülmeyen yağ asitlerini nötralize etmek için harcanan 0,1 N </a:t>
            </a:r>
            <a:r>
              <a:rPr lang="tr-TR" sz="2400" dirty="0" err="1" smtClean="0"/>
              <a:t>KOH’in</a:t>
            </a:r>
            <a:r>
              <a:rPr lang="tr-TR" sz="2400" dirty="0" smtClean="0"/>
              <a:t> ml cinsinden miktarıdır.</a:t>
            </a:r>
            <a:endParaRPr lang="tr-TR" sz="2400" dirty="0"/>
          </a:p>
        </p:txBody>
      </p:sp>
    </p:spTree>
    <p:extLst>
      <p:ext uri="{BB962C8B-B14F-4D97-AF65-F5344CB8AC3E}">
        <p14:creationId xmlns:p14="http://schemas.microsoft.com/office/powerpoint/2010/main" val="2006642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pPr marL="0" indent="0" algn="just">
              <a:buNone/>
            </a:pPr>
            <a:r>
              <a:rPr lang="tr-TR" sz="2400" dirty="0" err="1" smtClean="0"/>
              <a:t>Reichert</a:t>
            </a:r>
            <a:r>
              <a:rPr lang="tr-TR" sz="2400" dirty="0" smtClean="0"/>
              <a:t> </a:t>
            </a:r>
            <a:r>
              <a:rPr lang="tr-TR" sz="2400" dirty="0" err="1" smtClean="0"/>
              <a:t>Meissl</a:t>
            </a:r>
            <a:r>
              <a:rPr lang="tr-TR" sz="2400" dirty="0" smtClean="0"/>
              <a:t> sayısı yağda bulunan ve suda çözünen, buharla uçan başlıca </a:t>
            </a:r>
            <a:r>
              <a:rPr lang="tr-TR" sz="2400" dirty="0" err="1" smtClean="0"/>
              <a:t>bütirik</a:t>
            </a:r>
            <a:r>
              <a:rPr lang="tr-TR" sz="2400" dirty="0" smtClean="0"/>
              <a:t> (C4), </a:t>
            </a:r>
            <a:r>
              <a:rPr lang="tr-TR" sz="2400" dirty="0" err="1" smtClean="0"/>
              <a:t>kapronik</a:t>
            </a:r>
            <a:r>
              <a:rPr lang="tr-TR" sz="2400" dirty="0" smtClean="0"/>
              <a:t> (C6) ve suda çözünmeyen fakat buharla uçan daha az oranda </a:t>
            </a:r>
            <a:r>
              <a:rPr lang="tr-TR" sz="2400" dirty="0" err="1" smtClean="0"/>
              <a:t>kaprilik</a:t>
            </a:r>
            <a:r>
              <a:rPr lang="tr-TR" sz="2400" dirty="0" smtClean="0"/>
              <a:t> (C8), </a:t>
            </a:r>
            <a:r>
              <a:rPr lang="tr-TR" sz="2400" dirty="0" err="1" smtClean="0"/>
              <a:t>kaprik</a:t>
            </a:r>
            <a:r>
              <a:rPr lang="tr-TR" sz="2400" dirty="0" smtClean="0"/>
              <a:t> (C10) asitlerin ölçüsüdür. </a:t>
            </a:r>
          </a:p>
          <a:p>
            <a:pPr marL="0" indent="0" algn="just">
              <a:buNone/>
            </a:pPr>
            <a:r>
              <a:rPr lang="tr-TR" sz="2400" dirty="0" err="1" smtClean="0"/>
              <a:t>Reichert</a:t>
            </a:r>
            <a:r>
              <a:rPr lang="tr-TR" sz="2400" dirty="0" smtClean="0"/>
              <a:t> </a:t>
            </a:r>
            <a:r>
              <a:rPr lang="tr-TR" sz="2400" dirty="0" err="1" smtClean="0"/>
              <a:t>Meissl</a:t>
            </a:r>
            <a:r>
              <a:rPr lang="tr-TR" sz="2400" dirty="0" smtClean="0"/>
              <a:t> sayısı tereyağını karakterize eden özel bir değerdir. Sabunlaşma sayıları, I sayıları ve erime noktası açısından tereyağına benzer bir yağ karışımı yapılsa bile </a:t>
            </a:r>
            <a:r>
              <a:rPr lang="tr-TR" sz="2400" dirty="0" err="1" smtClean="0"/>
              <a:t>Reichert</a:t>
            </a:r>
            <a:r>
              <a:rPr lang="tr-TR" sz="2400" dirty="0" smtClean="0"/>
              <a:t> </a:t>
            </a:r>
            <a:r>
              <a:rPr lang="tr-TR" sz="2400" dirty="0" err="1" smtClean="0"/>
              <a:t>Meissl</a:t>
            </a:r>
            <a:r>
              <a:rPr lang="tr-TR" sz="2400" dirty="0" smtClean="0"/>
              <a:t> sayısı bakımından tereyağına benzer bir karışım yapılamaz.</a:t>
            </a:r>
          </a:p>
          <a:p>
            <a:pPr marL="0" indent="0" algn="just">
              <a:buNone/>
            </a:pPr>
            <a:r>
              <a:rPr lang="tr-TR" sz="2400" dirty="0" smtClean="0"/>
              <a:t>Tereyağında </a:t>
            </a:r>
            <a:r>
              <a:rPr lang="tr-TR" sz="2400" dirty="0" err="1" smtClean="0"/>
              <a:t>Reichert</a:t>
            </a:r>
            <a:r>
              <a:rPr lang="tr-TR" sz="2400" dirty="0" smtClean="0"/>
              <a:t> </a:t>
            </a:r>
            <a:r>
              <a:rPr lang="tr-TR" sz="2400" dirty="0" err="1" smtClean="0"/>
              <a:t>Meissl</a:t>
            </a:r>
            <a:r>
              <a:rPr lang="tr-TR" sz="2400" dirty="0" smtClean="0"/>
              <a:t> sayısı 24–34 arasındadır (Zeytinyağında 1’den düşük, koka yağında 3–8, yunus balığı yağında 40-90’dır.).</a:t>
            </a:r>
            <a:endParaRPr lang="tr-TR" sz="2400" dirty="0"/>
          </a:p>
        </p:txBody>
      </p:sp>
    </p:spTree>
    <p:extLst>
      <p:ext uri="{BB962C8B-B14F-4D97-AF65-F5344CB8AC3E}">
        <p14:creationId xmlns:p14="http://schemas.microsoft.com/office/powerpoint/2010/main" val="1855978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Autofit/>
          </a:bodyPr>
          <a:lstStyle/>
          <a:p>
            <a:pPr marL="0" indent="0" algn="just">
              <a:buNone/>
            </a:pPr>
            <a:r>
              <a:rPr lang="tr-TR" sz="2800" dirty="0" err="1" smtClean="0"/>
              <a:t>Reichert</a:t>
            </a:r>
            <a:r>
              <a:rPr lang="tr-TR" sz="2800" dirty="0" smtClean="0"/>
              <a:t> </a:t>
            </a:r>
            <a:r>
              <a:rPr lang="tr-TR" sz="2800" dirty="0" err="1" smtClean="0"/>
              <a:t>Meissl</a:t>
            </a:r>
            <a:r>
              <a:rPr lang="tr-TR" sz="2800" dirty="0" smtClean="0"/>
              <a:t> sayısı büyük molekül ağırlıklı yağ asitlerini fazlaca içeren koka ve hurma yağları ile küçük molekül ağırlıklı yağ asitlerini daha fazla içeren tereyağını nitelendirmek, bunlara başka yağların karıştırılması yoluyla hile yapılıp yapılmadığını saptamak için kullanılır. </a:t>
            </a:r>
          </a:p>
          <a:p>
            <a:pPr marL="0" indent="0" algn="just">
              <a:buNone/>
            </a:pPr>
            <a:r>
              <a:rPr lang="tr-TR" sz="2800" dirty="0" err="1" smtClean="0"/>
              <a:t>Koko</a:t>
            </a:r>
            <a:r>
              <a:rPr lang="tr-TR" sz="2800" dirty="0" smtClean="0"/>
              <a:t> ve </a:t>
            </a:r>
            <a:r>
              <a:rPr lang="tr-TR" sz="2800" dirty="0" err="1" smtClean="0"/>
              <a:t>palm</a:t>
            </a:r>
            <a:r>
              <a:rPr lang="tr-TR" sz="2800" dirty="0" smtClean="0"/>
              <a:t> yağları doymamış yağ asitlerini az, doymuş yağ asitlerini özellikle C14 ve C18 olanları fazlaca içerirler ve ağızda erirken damakta tereyağına benzer bir tat bırakırlar. Bu nedenle bu yağlara bitkisel </a:t>
            </a:r>
            <a:r>
              <a:rPr lang="tr-TR" sz="2800" dirty="0" err="1" smtClean="0"/>
              <a:t>tereyağlar</a:t>
            </a:r>
            <a:r>
              <a:rPr lang="tr-TR" sz="2800" dirty="0" smtClean="0"/>
              <a:t> denir ve çikolata, margarin, pasta üretiminde kullanılır.</a:t>
            </a:r>
            <a:endParaRPr lang="tr-TR" sz="2800" dirty="0"/>
          </a:p>
        </p:txBody>
      </p:sp>
    </p:spTree>
    <p:extLst>
      <p:ext uri="{BB962C8B-B14F-4D97-AF65-F5344CB8AC3E}">
        <p14:creationId xmlns:p14="http://schemas.microsoft.com/office/powerpoint/2010/main" val="2727676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a:bodyPr>
          <a:lstStyle/>
          <a:p>
            <a:r>
              <a:rPr lang="tr-TR" sz="2800" b="1" dirty="0" smtClean="0"/>
              <a:t>Peroksit Sayısı </a:t>
            </a:r>
            <a:endParaRPr lang="tr-TR" sz="2800" b="1" dirty="0"/>
          </a:p>
        </p:txBody>
      </p:sp>
      <p:sp>
        <p:nvSpPr>
          <p:cNvPr id="3" name="İçerik Yer Tutucusu 2"/>
          <p:cNvSpPr>
            <a:spLocks noGrp="1"/>
          </p:cNvSpPr>
          <p:nvPr>
            <p:ph idx="1"/>
          </p:nvPr>
        </p:nvSpPr>
        <p:spPr>
          <a:xfrm>
            <a:off x="457200" y="1196752"/>
            <a:ext cx="8229600" cy="5256584"/>
          </a:xfrm>
        </p:spPr>
        <p:txBody>
          <a:bodyPr>
            <a:normAutofit fontScale="85000" lnSpcReduction="20000"/>
          </a:bodyPr>
          <a:lstStyle/>
          <a:p>
            <a:pPr marL="0" indent="0">
              <a:buNone/>
            </a:pPr>
            <a:r>
              <a:rPr lang="tr-TR" dirty="0" smtClean="0"/>
              <a:t>Yağlarda bulunan aktif oksijen miktarının ölçüsüdür. 1 kg yağda bulunan peroksit oksijenin mili eşdeğer gram/kilogram olarak miktarına peroksit sayısı denir. Peroksit sayısı yağın havanın oksijeni, güneş ışığı ve ısının etkisiyle miktarı artan bir parametredir. </a:t>
            </a:r>
          </a:p>
          <a:p>
            <a:r>
              <a:rPr lang="tr-TR" dirty="0" smtClean="0"/>
              <a:t>Yeni rafine edilmiş yağlarda peroksit sayısı 0–1 arasındadır. </a:t>
            </a:r>
          </a:p>
          <a:p>
            <a:r>
              <a:rPr lang="tr-TR" dirty="0" smtClean="0"/>
              <a:t>Peroksit sayısı 5 olduğunda yağda acılık hissedilir. </a:t>
            </a:r>
          </a:p>
          <a:p>
            <a:r>
              <a:rPr lang="tr-TR" dirty="0" smtClean="0"/>
              <a:t>Peroksit sayısı 12’den yüksek yağlar rafine edilmeden tüketilmez. </a:t>
            </a:r>
          </a:p>
          <a:p>
            <a:r>
              <a:rPr lang="tr-TR" dirty="0" smtClean="0"/>
              <a:t>Peroksit sayısı 10’u aşmamalıdır. </a:t>
            </a:r>
          </a:p>
          <a:p>
            <a:r>
              <a:rPr lang="tr-TR" dirty="0" smtClean="0"/>
              <a:t>Taze tereyağında peroksit sayısı 0,2’den fazla olmamalıdır. Normal şartlarda depolanmış tereyağında peroksit sayısı 0,1 -1 arasındadır.</a:t>
            </a:r>
            <a:endParaRPr lang="tr-TR" dirty="0"/>
          </a:p>
        </p:txBody>
      </p:sp>
    </p:spTree>
    <p:extLst>
      <p:ext uri="{BB962C8B-B14F-4D97-AF65-F5344CB8AC3E}">
        <p14:creationId xmlns:p14="http://schemas.microsoft.com/office/powerpoint/2010/main" val="1991483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80121" y="0"/>
            <a:ext cx="8229600" cy="778098"/>
          </a:xfrm>
        </p:spPr>
        <p:txBody>
          <a:bodyPr/>
          <a:lstStyle/>
          <a:p>
            <a:r>
              <a:rPr lang="tr-TR" sz="2800" b="1" dirty="0" smtClean="0"/>
              <a:t>Dumanlanma Noktası </a:t>
            </a:r>
            <a:endParaRPr lang="tr-TR" sz="2800" b="1" dirty="0"/>
          </a:p>
        </p:txBody>
      </p:sp>
      <p:sp>
        <p:nvSpPr>
          <p:cNvPr id="3" name="İçerik Yer Tutucusu 2"/>
          <p:cNvSpPr>
            <a:spLocks noGrp="1"/>
          </p:cNvSpPr>
          <p:nvPr>
            <p:ph idx="1"/>
          </p:nvPr>
        </p:nvSpPr>
        <p:spPr>
          <a:xfrm>
            <a:off x="480121" y="836712"/>
            <a:ext cx="8229600" cy="5616624"/>
          </a:xfrm>
        </p:spPr>
        <p:txBody>
          <a:bodyPr>
            <a:noAutofit/>
          </a:bodyPr>
          <a:lstStyle/>
          <a:p>
            <a:pPr marL="0" indent="0" algn="just">
              <a:buNone/>
            </a:pPr>
            <a:r>
              <a:rPr lang="tr-TR" sz="2400" dirty="0" smtClean="0"/>
              <a:t>Yağlar yüksek sıcaklıkta ısıtıldığında yapıları parçalanır ve parçalanma ürünü olan uçucu gazlar gözle görülecek şekilde çıkar.</a:t>
            </a:r>
          </a:p>
          <a:p>
            <a:pPr marL="0" indent="0" algn="just">
              <a:buNone/>
            </a:pPr>
            <a:endParaRPr lang="tr-TR" sz="2400" dirty="0" smtClean="0"/>
          </a:p>
          <a:p>
            <a:pPr marL="0" indent="0" algn="just">
              <a:buNone/>
            </a:pPr>
            <a:endParaRPr lang="tr-TR" sz="2400" dirty="0"/>
          </a:p>
          <a:p>
            <a:pPr marL="0" indent="0" algn="just">
              <a:buNone/>
            </a:pPr>
            <a:r>
              <a:rPr lang="tr-TR" sz="2400" dirty="0" smtClean="0"/>
              <a:t>Dumanlanma noktası; yağların parçalanma ürünü olan uçucu gazların gözle görülebilecek şekilde belirli bir hızla dışarı verildiği en düşük sıcaklık derecesidir. Dumanlanma noktası düşük olan yağlar kızartmalarda kullanılmaz. Genelde doymamış yağ asitlerini fazla içeren sıvı yağların dumanlanma noktaları doymuş yağ asitlerini fazla içeren katı yağlardan daha yüksektir. Dumanlanma noktası düşük yağlarda serbest yağ asitleri, mono ve </a:t>
            </a:r>
            <a:r>
              <a:rPr lang="tr-TR" sz="2400" dirty="0" err="1" smtClean="0"/>
              <a:t>digliserid</a:t>
            </a:r>
            <a:r>
              <a:rPr lang="tr-TR" sz="2400" dirty="0" smtClean="0"/>
              <a:t> miktarı daha fazladır. Kızartma yağlarında bulunan kızartmanın un kırıntısı gibi yabancı maddeler ve geniş tavalar yağın dumanlanma noktasını düşürür.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2553" y="1916832"/>
            <a:ext cx="6624736" cy="101737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0197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lstStyle/>
          <a:p>
            <a:r>
              <a:rPr lang="tr-TR" sz="3200" b="1" dirty="0" smtClean="0"/>
              <a:t>Kuruma Özelliği </a:t>
            </a:r>
            <a:endParaRPr lang="tr-TR" sz="3200" b="1" dirty="0"/>
          </a:p>
        </p:txBody>
      </p:sp>
      <p:sp>
        <p:nvSpPr>
          <p:cNvPr id="3" name="İçerik Yer Tutucusu 2"/>
          <p:cNvSpPr>
            <a:spLocks noGrp="1"/>
          </p:cNvSpPr>
          <p:nvPr>
            <p:ph idx="1"/>
          </p:nvPr>
        </p:nvSpPr>
        <p:spPr>
          <a:xfrm>
            <a:off x="457200" y="980728"/>
            <a:ext cx="8229600" cy="5400600"/>
          </a:xfrm>
        </p:spPr>
        <p:txBody>
          <a:bodyPr>
            <a:normAutofit fontScale="77500" lnSpcReduction="20000"/>
          </a:bodyPr>
          <a:lstStyle/>
          <a:p>
            <a:pPr marL="0" indent="0" algn="just">
              <a:buNone/>
            </a:pPr>
            <a:r>
              <a:rPr lang="tr-TR" dirty="0" smtClean="0"/>
              <a:t>Yağlar hava O2‘ini tutma yeteneğine göre kuruma özelliği gösterir. Kuruma özelliği düşük derecedeki </a:t>
            </a:r>
            <a:r>
              <a:rPr lang="tr-TR" dirty="0" err="1" smtClean="0"/>
              <a:t>oksidasyonla</a:t>
            </a:r>
            <a:r>
              <a:rPr lang="tr-TR" dirty="0" smtClean="0"/>
              <a:t> gerçekleşir ve bu, çoklu doymamış yağ asitlerine özgüdür. Yağların kuruması suyun uçmasını gerektiren bir olay değildir. </a:t>
            </a:r>
          </a:p>
          <a:p>
            <a:pPr marL="0" indent="0" algn="just">
              <a:buNone/>
            </a:pPr>
            <a:r>
              <a:rPr lang="tr-TR" dirty="0" smtClean="0"/>
              <a:t>Kuruma özelliği yağ moleküllerindeki çift bağlardan ileri geldiğinden iyot sayısı ile ilişkilidir. </a:t>
            </a:r>
          </a:p>
          <a:p>
            <a:pPr marL="0" indent="0" algn="just">
              <a:buNone/>
            </a:pPr>
            <a:r>
              <a:rPr lang="tr-TR" dirty="0" smtClean="0"/>
              <a:t>Yağların kuruma özelliğinde çift bağların yeri de etkilidir. </a:t>
            </a:r>
            <a:r>
              <a:rPr lang="tr-TR" dirty="0" err="1" smtClean="0"/>
              <a:t>Konjuge</a:t>
            </a:r>
            <a:r>
              <a:rPr lang="tr-TR" dirty="0" smtClean="0"/>
              <a:t> çift bağlı (-C=C-C=C- şeklinde yani bir atlamalı çift bağ) yağlar daha çabuk kurur.</a:t>
            </a:r>
          </a:p>
          <a:p>
            <a:pPr marL="0" indent="0" algn="just">
              <a:buNone/>
            </a:pPr>
            <a:r>
              <a:rPr lang="tr-TR" dirty="0" smtClean="0"/>
              <a:t>O</a:t>
            </a:r>
            <a:r>
              <a:rPr lang="tr-TR" baseline="-25000" dirty="0" smtClean="0"/>
              <a:t>2</a:t>
            </a:r>
            <a:r>
              <a:rPr lang="tr-TR" dirty="0" smtClean="0"/>
              <a:t>’in emilmesiyle yağ molekülleri </a:t>
            </a:r>
            <a:r>
              <a:rPr lang="tr-TR" dirty="0" err="1" smtClean="0"/>
              <a:t>polimerize</a:t>
            </a:r>
            <a:r>
              <a:rPr lang="tr-TR" dirty="0" smtClean="0"/>
              <a:t> olarak büyür. </a:t>
            </a:r>
            <a:r>
              <a:rPr lang="tr-TR" dirty="0" err="1" smtClean="0"/>
              <a:t>Polimerizasyon</a:t>
            </a:r>
            <a:r>
              <a:rPr lang="tr-TR" dirty="0" smtClean="0"/>
              <a:t> sonucu doymamış yağlar; </a:t>
            </a:r>
          </a:p>
          <a:p>
            <a:pPr algn="just"/>
            <a:r>
              <a:rPr lang="tr-TR" dirty="0" smtClean="0"/>
              <a:t>Kurur, katılaşır. </a:t>
            </a:r>
          </a:p>
          <a:p>
            <a:pPr algn="just"/>
            <a:r>
              <a:rPr lang="tr-TR" dirty="0" smtClean="0"/>
              <a:t>Fiziksel özellikleri değişir. </a:t>
            </a:r>
          </a:p>
          <a:p>
            <a:pPr algn="just"/>
            <a:r>
              <a:rPr lang="tr-TR" dirty="0" smtClean="0"/>
              <a:t>Kıvam ve yoğunlukları artar. </a:t>
            </a:r>
          </a:p>
          <a:p>
            <a:pPr algn="just"/>
            <a:r>
              <a:rPr lang="tr-TR" dirty="0" smtClean="0"/>
              <a:t>Erime noktaları yükselir.</a:t>
            </a:r>
            <a:endParaRPr lang="tr-TR" dirty="0"/>
          </a:p>
        </p:txBody>
      </p:sp>
    </p:spTree>
    <p:extLst>
      <p:ext uri="{BB962C8B-B14F-4D97-AF65-F5344CB8AC3E}">
        <p14:creationId xmlns:p14="http://schemas.microsoft.com/office/powerpoint/2010/main" val="3040735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lstStyle/>
          <a:p>
            <a:pPr marL="0" indent="0">
              <a:buNone/>
            </a:pPr>
            <a:r>
              <a:rPr lang="tr-TR" b="1" dirty="0" smtClean="0"/>
              <a:t>İyot sayısına göre yağlar: </a:t>
            </a:r>
          </a:p>
          <a:p>
            <a:pPr marL="0" indent="0" algn="just">
              <a:buNone/>
            </a:pPr>
            <a:r>
              <a:rPr lang="tr-TR" dirty="0" smtClean="0"/>
              <a:t>İyot sayısı 90’nın altında olan yağlar, kurumayan yağlar (zeytinyağı, fıstık yağı),</a:t>
            </a:r>
          </a:p>
          <a:p>
            <a:pPr marL="0" indent="0" algn="just">
              <a:buNone/>
            </a:pPr>
            <a:r>
              <a:rPr lang="tr-TR" dirty="0" smtClean="0"/>
              <a:t>İyot sayısı 90–130 arasındaki yağlar, yarı kuruyan yağlar (mısır, pamuk, susam yağları), </a:t>
            </a:r>
          </a:p>
          <a:p>
            <a:pPr marL="0" indent="0" algn="just">
              <a:buNone/>
            </a:pPr>
            <a:r>
              <a:rPr lang="tr-TR" dirty="0" smtClean="0"/>
              <a:t>İyot sayısı 130’un üstünde olan yağlar, kuruyan yağlar (ayçiçeği, haşhaş, keten tohumu, ceviz yağı) olarak nitelendirilir.</a:t>
            </a:r>
            <a:endParaRPr lang="tr-TR" dirty="0"/>
          </a:p>
        </p:txBody>
      </p:sp>
    </p:spTree>
    <p:extLst>
      <p:ext uri="{BB962C8B-B14F-4D97-AF65-F5344CB8AC3E}">
        <p14:creationId xmlns:p14="http://schemas.microsoft.com/office/powerpoint/2010/main" val="2515611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268760"/>
            <a:ext cx="8242235"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392025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639</Words>
  <Application>Microsoft Office PowerPoint</Application>
  <PresentationFormat>Ekran Gösterisi (4:3)</PresentationFormat>
  <Paragraphs>39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GKK207 YAĞLARIN ANALİZİ DERS 6:  YAĞLARIN KALİTE İNDEKSLERİ Reichert-Meissl Sayısı Peroksit Sayısı  Dumanlanma Noktası  Kuruma Özelliği  </vt:lpstr>
      <vt:lpstr>Reichert-Meissl Sayısı</vt:lpstr>
      <vt:lpstr>PowerPoint Sunusu</vt:lpstr>
      <vt:lpstr>PowerPoint Sunusu</vt:lpstr>
      <vt:lpstr>Peroksit Sayısı </vt:lpstr>
      <vt:lpstr>Dumanlanma Noktası </vt:lpstr>
      <vt:lpstr>Kuruma Özelliği </vt:lpstr>
      <vt:lpstr>PowerPoint Sunusu</vt:lpstr>
      <vt:lpstr>PowerPoint Sunusu</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GKK207 YAĞLARIN ANALİZİ DERS 6:  YAĞLARIN KALİTE İNDEKSLERİ Reichert-Meissl Sayısı Peroksit Sayısı  Dumanlanma Noktası  Kuruma Özelliği  </dc:title>
  <dc:creator>HP2020</dc:creator>
  <cp:lastModifiedBy>HP2020</cp:lastModifiedBy>
  <cp:revision>6</cp:revision>
  <dcterms:created xsi:type="dcterms:W3CDTF">2020-11-08T21:00:23Z</dcterms:created>
  <dcterms:modified xsi:type="dcterms:W3CDTF">2020-11-08T21:18:48Z</dcterms:modified>
</cp:coreProperties>
</file>