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5" r:id="rId8"/>
    <p:sldId id="266" r:id="rId9"/>
    <p:sldId id="262"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41"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pPr eaLnBrk="1" latinLnBrk="0" hangingPunct="1"/>
            <a:fld id="{E6F9B8CD-342D-4579-98EC-A8FD6B7370E1}" type="datetimeFigureOut">
              <a:rPr lang="en-US" smtClean="0"/>
              <a:pPr eaLnBrk="1" latinLnBrk="0" hangingPunct="1"/>
              <a:t>10/27/2020</a:t>
            </a:fld>
            <a:endParaRPr lang="en-US" dirty="0"/>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10/27/2020</a:t>
            </a:fld>
            <a:endParaRPr lang="en-US"/>
          </a:p>
        </p:txBody>
      </p:sp>
      <p:sp>
        <p:nvSpPr>
          <p:cNvPr id="5" name="Altbilgi Yer Tutucusu 4"/>
          <p:cNvSpPr>
            <a:spLocks noGrp="1"/>
          </p:cNvSpPr>
          <p:nvPr>
            <p:ph type="ftr" sz="quarter" idx="11"/>
          </p:nvPr>
        </p:nvSpPr>
        <p:spPr/>
        <p:txBody>
          <a:bodyPr/>
          <a:lstStyle/>
          <a:p>
            <a:endParaRPr kumimoji="0" lang="en-US"/>
          </a:p>
        </p:txBody>
      </p:sp>
      <p:sp>
        <p:nvSpPr>
          <p:cNvPr id="6" name="Slayt Numarası Yer Tutucusu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10/27/2020</a:t>
            </a:fld>
            <a:endParaRPr lang="en-US"/>
          </a:p>
        </p:txBody>
      </p:sp>
      <p:sp>
        <p:nvSpPr>
          <p:cNvPr id="5" name="Altbilgi Yer Tutucusu 4"/>
          <p:cNvSpPr>
            <a:spLocks noGrp="1"/>
          </p:cNvSpPr>
          <p:nvPr>
            <p:ph type="ftr" sz="quarter" idx="11"/>
          </p:nvPr>
        </p:nvSpPr>
        <p:spPr/>
        <p:txBody>
          <a:bodyPr/>
          <a:lstStyle/>
          <a:p>
            <a:endParaRPr kumimoji="0" lang="en-US"/>
          </a:p>
        </p:txBody>
      </p:sp>
      <p:sp>
        <p:nvSpPr>
          <p:cNvPr id="6" name="Slayt Numarası Yer Tutucusu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10/27/2020</a:t>
            </a:fld>
            <a:endParaRPr lang="en-US"/>
          </a:p>
        </p:txBody>
      </p:sp>
      <p:sp>
        <p:nvSpPr>
          <p:cNvPr id="9" name="Slayt Numarası Yer Tutucusu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Altbilgi Yer Tutucusu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10/27/2020</a:t>
            </a:fld>
            <a:endParaRPr lang="en-US"/>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10/27/2020</a:t>
            </a:fld>
            <a:endParaRPr lang="en-US"/>
          </a:p>
        </p:txBody>
      </p:sp>
      <p:sp>
        <p:nvSpPr>
          <p:cNvPr id="6" name="Altbilgi Yer Tutucusu 5"/>
          <p:cNvSpPr>
            <a:spLocks noGrp="1"/>
          </p:cNvSpPr>
          <p:nvPr>
            <p:ph type="ftr" sz="quarter" idx="11"/>
          </p:nvPr>
        </p:nvSpPr>
        <p:spPr/>
        <p:txBody>
          <a:bodyPr/>
          <a:lstStyle/>
          <a:p>
            <a:endParaRPr kumimoji="0" lang="en-US"/>
          </a:p>
        </p:txBody>
      </p:sp>
      <p:sp>
        <p:nvSpPr>
          <p:cNvPr id="7" name="Slayt Numarası Yer Tutucusu 6"/>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10/27/2020</a:t>
            </a:fld>
            <a:endParaRPr lang="en-US"/>
          </a:p>
        </p:txBody>
      </p:sp>
      <p:sp>
        <p:nvSpPr>
          <p:cNvPr id="8" name="Altbilgi Yer Tutucusu 7"/>
          <p:cNvSpPr>
            <a:spLocks noGrp="1"/>
          </p:cNvSpPr>
          <p:nvPr>
            <p:ph type="ftr" sz="quarter" idx="11"/>
          </p:nvPr>
        </p:nvSpPr>
        <p:spPr/>
        <p:txBody>
          <a:bodyPr/>
          <a:lstStyle/>
          <a:p>
            <a:endParaRPr kumimoji="0" lang="en-US"/>
          </a:p>
        </p:txBody>
      </p:sp>
      <p:sp>
        <p:nvSpPr>
          <p:cNvPr id="9" name="Slayt Numarası Yer Tutucusu 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10/27/2020</a:t>
            </a:fld>
            <a:endParaRPr lang="en-US"/>
          </a:p>
        </p:txBody>
      </p:sp>
      <p:sp>
        <p:nvSpPr>
          <p:cNvPr id="7" name="Slayt Numarası Yer Tutucusu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Altbilgi Yer Tutucusu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10/27/2020</a:t>
            </a:fld>
            <a:endParaRPr lang="en-US"/>
          </a:p>
        </p:txBody>
      </p:sp>
      <p:sp>
        <p:nvSpPr>
          <p:cNvPr id="3" name="Altbilgi Yer Tutucusu 2"/>
          <p:cNvSpPr>
            <a:spLocks noGrp="1"/>
          </p:cNvSpPr>
          <p:nvPr>
            <p:ph type="ftr" sz="quarter" idx="11"/>
          </p:nvPr>
        </p:nvSpPr>
        <p:spPr/>
        <p:txBody>
          <a:bodyPr/>
          <a:lstStyle/>
          <a:p>
            <a:endParaRPr kumimoji="0" lang="en-US"/>
          </a:p>
        </p:txBody>
      </p:sp>
      <p:sp>
        <p:nvSpPr>
          <p:cNvPr id="4" name="Slayt Numarası Yer Tutucusu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10/27/2020</a:t>
            </a:fld>
            <a:endParaRPr lang="en-US" dirty="0"/>
          </a:p>
        </p:txBody>
      </p:sp>
      <p:sp>
        <p:nvSpPr>
          <p:cNvPr id="22" name="Slayt Numarası Yer Tutucusu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Altbilgi Yer Tutucusu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10/27/2020</a:t>
            </a:fld>
            <a:endParaRPr lang="en-US"/>
          </a:p>
        </p:txBody>
      </p:sp>
      <p:sp>
        <p:nvSpPr>
          <p:cNvPr id="18" name="Slayt Numarası Yer Tutucusu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Altbilgi Yer Tutucusu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10/27/2020</a:t>
            </a:fld>
            <a:endParaRPr lang="en-US" dirty="0">
              <a:solidFill>
                <a:schemeClr val="tx2"/>
              </a:solidFill>
            </a:endParaRP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835696" y="1268760"/>
            <a:ext cx="6532240" cy="1800200"/>
          </a:xfrm>
        </p:spPr>
        <p:txBody>
          <a:bodyPr>
            <a:normAutofit/>
          </a:bodyPr>
          <a:lstStyle/>
          <a:p>
            <a:r>
              <a:rPr lang="tr-TR" sz="2000" dirty="0" smtClean="0"/>
              <a:t>GKK201 SUT VE SUT URUN. ANALİZLERİ-I</a:t>
            </a:r>
            <a:r>
              <a:rPr lang="tr-TR" dirty="0" smtClean="0"/>
              <a:t/>
            </a:r>
            <a:br>
              <a:rPr lang="tr-TR" dirty="0" smtClean="0"/>
            </a:br>
            <a:r>
              <a:rPr lang="tr-TR" dirty="0" smtClean="0"/>
              <a:t>Süt </a:t>
            </a:r>
            <a:r>
              <a:rPr lang="tr-TR" dirty="0" smtClean="0"/>
              <a:t>uygulama I</a:t>
            </a:r>
            <a:endParaRPr lang="tr-TR" dirty="0"/>
          </a:p>
        </p:txBody>
      </p:sp>
      <p:sp>
        <p:nvSpPr>
          <p:cNvPr id="3" name="Alt Başlık 2"/>
          <p:cNvSpPr>
            <a:spLocks noGrp="1"/>
          </p:cNvSpPr>
          <p:nvPr>
            <p:ph type="subTitle" idx="1"/>
          </p:nvPr>
        </p:nvSpPr>
        <p:spPr>
          <a:xfrm>
            <a:off x="2051720" y="3717032"/>
            <a:ext cx="6172200" cy="1371600"/>
          </a:xfrm>
        </p:spPr>
        <p:txBody>
          <a:bodyPr/>
          <a:lstStyle/>
          <a:p>
            <a:r>
              <a:rPr lang="tr-TR" dirty="0" smtClean="0"/>
              <a:t>SÜTTE ÖZGÜL AĞIRLIK </a:t>
            </a:r>
            <a:r>
              <a:rPr lang="tr-TR" dirty="0"/>
              <a:t>TAYİNİ (</a:t>
            </a:r>
            <a:r>
              <a:rPr lang="tr-TR" dirty="0" err="1" smtClean="0"/>
              <a:t>Laktodansimetre</a:t>
            </a:r>
            <a:r>
              <a:rPr lang="tr-TR" dirty="0" smtClean="0"/>
              <a:t> kullanarak)</a:t>
            </a:r>
            <a:endParaRPr lang="tr-TR" dirty="0"/>
          </a:p>
        </p:txBody>
      </p:sp>
    </p:spTree>
    <p:extLst>
      <p:ext uri="{BB962C8B-B14F-4D97-AF65-F5344CB8AC3E}">
        <p14:creationId xmlns:p14="http://schemas.microsoft.com/office/powerpoint/2010/main" val="172583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6120680" cy="624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085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62000"/>
            <a:ext cx="6840760" cy="276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529938"/>
            <a:ext cx="66960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32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DENEYİN İLKESİ</a:t>
            </a:r>
            <a:endParaRPr lang="tr-TR" dirty="0"/>
          </a:p>
        </p:txBody>
      </p:sp>
      <p:sp>
        <p:nvSpPr>
          <p:cNvPr id="3" name="İçerik Yer Tutucusu 2"/>
          <p:cNvSpPr>
            <a:spLocks noGrp="1"/>
          </p:cNvSpPr>
          <p:nvPr>
            <p:ph sz="quarter" idx="1"/>
          </p:nvPr>
        </p:nvSpPr>
        <p:spPr>
          <a:xfrm>
            <a:off x="457200" y="1600200"/>
            <a:ext cx="7931224" cy="4873752"/>
          </a:xfrm>
        </p:spPr>
        <p:txBody>
          <a:bodyPr/>
          <a:lstStyle/>
          <a:p>
            <a:pPr marL="0" indent="0">
              <a:buNone/>
            </a:pPr>
            <a:r>
              <a:rPr lang="tr-TR" dirty="0" smtClean="0"/>
              <a:t>Yoğunluk </a:t>
            </a:r>
            <a:r>
              <a:rPr lang="tr-TR" dirty="0"/>
              <a:t>değeri aynı derece ve hacimdeki suyun ağırlığına oranlandığı zaman özgül ağırlık elde edilir. Diğer bir deyişle özgül ağırlık o maddenin sudan kaç kez ağır olduğunu gösterir.</a:t>
            </a:r>
          </a:p>
          <a:p>
            <a:pPr marL="0" indent="0">
              <a:buNone/>
            </a:pPr>
            <a:r>
              <a:rPr lang="tr-TR" dirty="0"/>
              <a:t>Sütün özgül ağırlığı, yani 1 ml sütün 15 °C’deki </a:t>
            </a:r>
            <a:r>
              <a:rPr lang="tr-TR" dirty="0" smtClean="0"/>
              <a:t>ağırlığı </a:t>
            </a:r>
            <a:r>
              <a:rPr lang="tr-TR" dirty="0"/>
              <a:t>ortalama 1,032 g’dır. Başka bir deyimle 1 ml süt aynı hacimdeki sudan 32 mg daha ağırdır. </a:t>
            </a:r>
            <a:endParaRPr lang="tr-TR" dirty="0" smtClean="0"/>
          </a:p>
          <a:p>
            <a:pPr marL="0" indent="0">
              <a:buNone/>
            </a:pPr>
            <a:r>
              <a:rPr lang="tr-TR" dirty="0"/>
              <a:t>Genelde sütün kuru maddesi özgül ağırlığını artırır. Laktoz, protein, mineral maddelerin özgül ağırlıkları 1.6 ile 3 gr/ml </a:t>
            </a:r>
            <a:r>
              <a:rPr lang="tr-TR" dirty="0" smtClean="0"/>
              <a:t>arasında </a:t>
            </a:r>
            <a:r>
              <a:rPr lang="tr-TR" dirty="0"/>
              <a:t>değişir. Süt yağının özgül ağırlığı ise </a:t>
            </a:r>
            <a:r>
              <a:rPr lang="tr-TR" dirty="0" smtClean="0"/>
              <a:t>0.93 gr/ml </a:t>
            </a:r>
            <a:r>
              <a:rPr lang="tr-TR" dirty="0" err="1" smtClean="0"/>
              <a:t>dir</a:t>
            </a:r>
            <a:r>
              <a:rPr lang="tr-TR" dirty="0" smtClean="0"/>
              <a:t>.</a:t>
            </a:r>
            <a:endParaRPr lang="tr-TR" dirty="0"/>
          </a:p>
        </p:txBody>
      </p:sp>
    </p:spTree>
    <p:extLst>
      <p:ext uri="{BB962C8B-B14F-4D97-AF65-F5344CB8AC3E}">
        <p14:creationId xmlns:p14="http://schemas.microsoft.com/office/powerpoint/2010/main" val="2403955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476672"/>
            <a:ext cx="8147248" cy="5997280"/>
          </a:xfrm>
        </p:spPr>
        <p:txBody>
          <a:bodyPr>
            <a:normAutofit fontScale="85000" lnSpcReduction="10000"/>
          </a:bodyPr>
          <a:lstStyle/>
          <a:p>
            <a:pPr marL="0" indent="0" algn="just">
              <a:buNone/>
            </a:pPr>
            <a:r>
              <a:rPr lang="tr-TR" dirty="0"/>
              <a:t>Ağırlığın değişmemesi şartıyla hacimlerin artması özgül ağırlığı düşürür. Örneğin sıcaklığın artmasıyla oluşan genleşme sonucu hacim büyür, dolayısıyla özgül ağırlık düşer. Bu yüzden sıcaklık arttıkça özgül ağırlık azalmaktadır</a:t>
            </a:r>
            <a:r>
              <a:rPr lang="tr-TR" dirty="0" smtClean="0"/>
              <a:t>.</a:t>
            </a:r>
          </a:p>
          <a:p>
            <a:pPr marL="0" indent="0" algn="just">
              <a:buNone/>
            </a:pPr>
            <a:r>
              <a:rPr lang="tr-TR" dirty="0"/>
              <a:t>Sütün hemen sağıldığı zamanki özgül ağırlığı birkaç saat beklemiş süte oranla daha düşüktür. Bunun sebebi, yağ </a:t>
            </a:r>
            <a:r>
              <a:rPr lang="tr-TR" dirty="0" err="1"/>
              <a:t>globüllerinin</a:t>
            </a:r>
            <a:r>
              <a:rPr lang="tr-TR" dirty="0"/>
              <a:t> bir süre bekleyince küçülmesi sonucu hacmin eksilmesi ve gazların uçmasıdır. </a:t>
            </a:r>
            <a:endParaRPr lang="tr-TR" dirty="0" smtClean="0"/>
          </a:p>
          <a:p>
            <a:pPr marL="0" indent="0" algn="just">
              <a:buNone/>
            </a:pPr>
            <a:r>
              <a:rPr lang="tr-TR" dirty="0"/>
              <a:t>Sütte özgül ağırlığı düşük maddelerin çoğalması özgül ağırlığı düşürür. Örneğin sütün yağ oranının artması sütün özgül ağırlığını düşürür. Fakat genel olarak yağla birlikte yağsız kuru madde de arttığından fazla yağlı sütlerin özgül ağırlığı yüksektir. Aksine olarak özgül ağırlığı düşük olan maddelerin eksilmesi sütün özgül ağırlığını artırır. Örneğin sütün yağı alınırsa özgül ağırlığı artar. Süte soda vb. sudan ağır maddelerin katılması da özgül ağırlığın yükselmesine yol açar. Sütün kaynatılması da suyun eksilmesine neden olduğundan özgül ağırlığının artmasına neden olur. Su katılması ise özgül ağırlığını düşürür. Süte hem su katılması hem de süt yağının alınması hâlinde özgül ağırlık normal gözükebilir. </a:t>
            </a:r>
            <a:endParaRPr lang="tr-TR" dirty="0" smtClean="0"/>
          </a:p>
          <a:p>
            <a:pPr marL="0" indent="0">
              <a:buNone/>
            </a:pPr>
            <a:endParaRPr lang="tr-TR" dirty="0"/>
          </a:p>
        </p:txBody>
      </p:sp>
    </p:spTree>
    <p:extLst>
      <p:ext uri="{BB962C8B-B14F-4D97-AF65-F5344CB8AC3E}">
        <p14:creationId xmlns:p14="http://schemas.microsoft.com/office/powerpoint/2010/main" val="3308812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548680"/>
            <a:ext cx="8003232" cy="5925272"/>
          </a:xfrm>
        </p:spPr>
        <p:txBody>
          <a:bodyPr>
            <a:normAutofit fontScale="92500"/>
          </a:bodyPr>
          <a:lstStyle/>
          <a:p>
            <a:r>
              <a:rPr lang="tr-TR" dirty="0"/>
              <a:t>Sütün özgül ağırlığı onun emülsiyon, </a:t>
            </a:r>
            <a:r>
              <a:rPr lang="tr-TR" dirty="0" err="1"/>
              <a:t>kolloidal</a:t>
            </a:r>
            <a:r>
              <a:rPr lang="tr-TR" dirty="0"/>
              <a:t> ve hakiki çözelti yapan maddelerinin cinsine ve miktarına bağlı olarak değişir. Yüksek orandaki yağ sütün özgül ağırlığını düşürürken yüksek orandaki proteinler, süt şekeri ve madensel tuzlar özgül ağırlığı yükseltir. </a:t>
            </a:r>
            <a:endParaRPr lang="tr-TR" dirty="0" smtClean="0"/>
          </a:p>
          <a:p>
            <a:r>
              <a:rPr lang="tr-TR" dirty="0" smtClean="0"/>
              <a:t>Sütün </a:t>
            </a:r>
            <a:r>
              <a:rPr lang="tr-TR" dirty="0"/>
              <a:t>özgül ağırlığının belirlenmesinin amaçları aşağıdaki şekilde sıralanabilir</a:t>
            </a:r>
            <a:r>
              <a:rPr lang="tr-TR" dirty="0" smtClean="0"/>
              <a:t>:</a:t>
            </a:r>
          </a:p>
          <a:p>
            <a:pPr marL="457200" indent="-457200">
              <a:buFont typeface="+mj-lt"/>
              <a:buAutoNum type="arabicPeriod"/>
            </a:pPr>
            <a:r>
              <a:rPr lang="tr-TR" dirty="0" smtClean="0"/>
              <a:t>Sütün </a:t>
            </a:r>
            <a:r>
              <a:rPr lang="tr-TR" dirty="0"/>
              <a:t>bileşimi hakkında bilgi sahibi olmak, </a:t>
            </a:r>
            <a:endParaRPr lang="tr-TR" dirty="0" smtClean="0"/>
          </a:p>
          <a:p>
            <a:pPr marL="457200" indent="-457200">
              <a:buFont typeface="+mj-lt"/>
              <a:buAutoNum type="arabicPeriod"/>
            </a:pPr>
            <a:r>
              <a:rPr lang="tr-TR" dirty="0" smtClean="0"/>
              <a:t>Sütün </a:t>
            </a:r>
            <a:r>
              <a:rPr lang="tr-TR" dirty="0"/>
              <a:t>yağının alınıp alınmadığı veya yağsız süt katılıp katılmadığını belirlemek</a:t>
            </a:r>
            <a:r>
              <a:rPr lang="tr-TR" dirty="0" smtClean="0"/>
              <a:t>,</a:t>
            </a:r>
          </a:p>
          <a:p>
            <a:pPr marL="457200" indent="-457200">
              <a:buFont typeface="+mj-lt"/>
              <a:buAutoNum type="arabicPeriod"/>
            </a:pPr>
            <a:r>
              <a:rPr lang="tr-TR" dirty="0" smtClean="0"/>
              <a:t> Süte </a:t>
            </a:r>
            <a:r>
              <a:rPr lang="tr-TR" dirty="0"/>
              <a:t>su katılıp katılmadığını tespit etmek, </a:t>
            </a:r>
            <a:endParaRPr lang="tr-TR" dirty="0" smtClean="0"/>
          </a:p>
          <a:p>
            <a:pPr marL="457200" indent="-457200">
              <a:buFont typeface="+mj-lt"/>
              <a:buAutoNum type="arabicPeriod"/>
            </a:pPr>
            <a:r>
              <a:rPr lang="tr-TR" dirty="0" smtClean="0"/>
              <a:t>Sütün </a:t>
            </a:r>
            <a:r>
              <a:rPr lang="tr-TR" dirty="0"/>
              <a:t>Gıda Kodeksi, Gıda Tüzüğü ve standartlara uygun olup olmadığını belirlemek, </a:t>
            </a:r>
            <a:endParaRPr lang="tr-TR" dirty="0" smtClean="0"/>
          </a:p>
          <a:p>
            <a:pPr marL="457200" indent="-457200">
              <a:buFont typeface="+mj-lt"/>
              <a:buAutoNum type="arabicPeriod"/>
            </a:pPr>
            <a:r>
              <a:rPr lang="tr-TR" dirty="0" smtClean="0"/>
              <a:t>Yağ </a:t>
            </a:r>
            <a:r>
              <a:rPr lang="tr-TR" dirty="0"/>
              <a:t>oranı belli ise yoğunluk değerinden yararlanarak sütün kuru madde ve yağsız kuru maddesinin oranını hesaplamaktır.</a:t>
            </a:r>
          </a:p>
        </p:txBody>
      </p:sp>
    </p:spTree>
    <p:extLst>
      <p:ext uri="{BB962C8B-B14F-4D97-AF65-F5344CB8AC3E}">
        <p14:creationId xmlns:p14="http://schemas.microsoft.com/office/powerpoint/2010/main" val="356344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06090"/>
          </a:xfrm>
        </p:spPr>
        <p:txBody>
          <a:bodyPr>
            <a:normAutofit/>
          </a:bodyPr>
          <a:lstStyle/>
          <a:p>
            <a:r>
              <a:rPr lang="tr-TR" b="1" dirty="0"/>
              <a:t>DENEYİN </a:t>
            </a:r>
            <a:r>
              <a:rPr lang="tr-TR" b="1" dirty="0" smtClean="0"/>
              <a:t>YAPILIŞI</a:t>
            </a:r>
            <a:endParaRPr lang="tr-TR" b="1" dirty="0"/>
          </a:p>
        </p:txBody>
      </p:sp>
      <p:sp>
        <p:nvSpPr>
          <p:cNvPr id="3" name="İçerik Yer Tutucusu 2"/>
          <p:cNvSpPr>
            <a:spLocks noGrp="1"/>
          </p:cNvSpPr>
          <p:nvPr>
            <p:ph sz="quarter" idx="1"/>
          </p:nvPr>
        </p:nvSpPr>
        <p:spPr>
          <a:xfrm>
            <a:off x="457200" y="1124744"/>
            <a:ext cx="7467600" cy="5349208"/>
          </a:xfrm>
        </p:spPr>
        <p:txBody>
          <a:bodyPr>
            <a:normAutofit fontScale="92500" lnSpcReduction="20000"/>
          </a:bodyPr>
          <a:lstStyle/>
          <a:p>
            <a:pPr marL="0" indent="0">
              <a:buNone/>
            </a:pPr>
            <a:r>
              <a:rPr lang="tr-TR" b="1" dirty="0" smtClean="0"/>
              <a:t>1-Süt numunesinin hazırlanması:</a:t>
            </a:r>
          </a:p>
          <a:p>
            <a:pPr marL="0" indent="0" algn="just">
              <a:buNone/>
            </a:pPr>
            <a:r>
              <a:rPr lang="tr-TR" dirty="0"/>
              <a:t>Süt yağının </a:t>
            </a:r>
            <a:r>
              <a:rPr lang="tr-TR" dirty="0" err="1"/>
              <a:t>emülsüyon</a:t>
            </a:r>
            <a:r>
              <a:rPr lang="tr-TR" dirty="0"/>
              <a:t> hâlinde bulunması ve özgül ağırlığının seruma oranla hafif olması nedeniyle, bekleme sırasında sıvı süt ürünlerinin üst kısmında yağ birikmesi olduğu için kitlenin homojen yapısı bozulur. Bu nedenle örnek almadan önce, kitlenin her bölümünde eşit dağılımı sağlamak amacıyla ürünün iyice karıştırılması (yaklaşık beş dakika) gerekir. Seçilecek karıştırma çubuğu ve yöntemi, ürünün bulunduğu kabın büyüklüğüne göre değişir. Örneğin ürün kaptan kaba boşaltılarak karıştırılmalı veya karıştırma çubuğu tereyağı oluşumunu engelleyecek şekilde yerleştirilmeli ve kullanılmalıdır. Eğer kitlenin tam olarak homojen hâle geldiğinden şüphe duyuluyorsa, değişik bölgelerden ve her defasında 200 ml örnek alınmalıdır. Sütün sağılır sağılmaz özgül ağırlığının belirlenmesi doğru değildir. Üzerinden iki saat geçmesi gerekir.</a:t>
            </a:r>
          </a:p>
        </p:txBody>
      </p:sp>
    </p:spTree>
    <p:extLst>
      <p:ext uri="{BB962C8B-B14F-4D97-AF65-F5344CB8AC3E}">
        <p14:creationId xmlns:p14="http://schemas.microsoft.com/office/powerpoint/2010/main" val="1239242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06090"/>
          </a:xfrm>
        </p:spPr>
        <p:txBody>
          <a:bodyPr/>
          <a:lstStyle/>
          <a:p>
            <a:pPr marL="0" indent="0"/>
            <a:r>
              <a:rPr lang="tr-TR" b="1" dirty="0" smtClean="0"/>
              <a:t>2-Kullanilan araç ve gereçler</a:t>
            </a:r>
            <a:endParaRPr lang="tr-TR" b="1" dirty="0"/>
          </a:p>
        </p:txBody>
      </p:sp>
      <p:sp>
        <p:nvSpPr>
          <p:cNvPr id="3" name="İçerik Yer Tutucusu 2"/>
          <p:cNvSpPr>
            <a:spLocks noGrp="1"/>
          </p:cNvSpPr>
          <p:nvPr>
            <p:ph sz="quarter" idx="1"/>
          </p:nvPr>
        </p:nvSpPr>
        <p:spPr>
          <a:xfrm>
            <a:off x="457200" y="1196752"/>
            <a:ext cx="7467600" cy="5277200"/>
          </a:xfrm>
        </p:spPr>
        <p:txBody>
          <a:bodyPr/>
          <a:lstStyle/>
          <a:p>
            <a:r>
              <a:rPr lang="tr-TR" dirty="0" err="1"/>
              <a:t>Laktodansimetre</a:t>
            </a:r>
            <a:r>
              <a:rPr lang="tr-TR" dirty="0"/>
              <a:t> </a:t>
            </a:r>
          </a:p>
          <a:p>
            <a:r>
              <a:rPr lang="tr-TR" dirty="0" smtClean="0"/>
              <a:t>Cam </a:t>
            </a:r>
            <a:r>
              <a:rPr lang="tr-TR" dirty="0"/>
              <a:t>silindir (mezür) </a:t>
            </a:r>
            <a:endParaRPr lang="tr-TR" dirty="0" smtClean="0"/>
          </a:p>
          <a:p>
            <a:r>
              <a:rPr lang="tr-TR" dirty="0" smtClean="0"/>
              <a:t>Termometre</a:t>
            </a:r>
          </a:p>
          <a:p>
            <a:pPr marL="0" indent="0">
              <a:buNone/>
            </a:pPr>
            <a:r>
              <a:rPr lang="tr-TR" dirty="0" smtClean="0"/>
              <a:t>3- DENEYİN YAPILIŞI</a:t>
            </a:r>
          </a:p>
          <a:p>
            <a:pPr marL="0" indent="0">
              <a:buNone/>
            </a:pPr>
            <a:endParaRPr lang="tr-T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96952"/>
            <a:ext cx="681037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34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880965" y="5013176"/>
            <a:ext cx="4680520" cy="432048"/>
          </a:xfrm>
        </p:spPr>
        <p:txBody>
          <a:bodyPr>
            <a:normAutofit lnSpcReduction="10000"/>
          </a:bodyPr>
          <a:lstStyle/>
          <a:p>
            <a:pPr marL="0" indent="0">
              <a:buNone/>
            </a:pPr>
            <a:r>
              <a:rPr lang="tr-TR" dirty="0" err="1" smtClean="0"/>
              <a:t>laktodansimetre</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620688"/>
            <a:ext cx="707531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05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36712"/>
            <a:ext cx="691276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091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642937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914" y="4169973"/>
            <a:ext cx="642937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716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TotalTime>
  <Words>520</Words>
  <Application>Microsoft Office PowerPoint</Application>
  <PresentationFormat>Ekran Gösterisi (4:3)</PresentationFormat>
  <Paragraphs>25</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Cumba</vt:lpstr>
      <vt:lpstr>GKK201 SUT VE SUT URUN. ANALİZLERİ-I Süt uygulama I</vt:lpstr>
      <vt:lpstr>DENEYİN İLKESİ</vt:lpstr>
      <vt:lpstr>PowerPoint Sunusu</vt:lpstr>
      <vt:lpstr>PowerPoint Sunusu</vt:lpstr>
      <vt:lpstr>DENEYİN YAPILIŞI</vt:lpstr>
      <vt:lpstr>2-Kullanilan araç ve gereçler</vt:lpstr>
      <vt:lpstr>PowerPoint Sunusu</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Süt uygulama I</dc:title>
  <dc:creator>HP2020</dc:creator>
  <cp:lastModifiedBy>HP2020</cp:lastModifiedBy>
  <cp:revision>5</cp:revision>
  <dcterms:created xsi:type="dcterms:W3CDTF">2020-09-13T17:43:45Z</dcterms:created>
  <dcterms:modified xsi:type="dcterms:W3CDTF">2020-10-26T21:28:02Z</dcterms:modified>
</cp:coreProperties>
</file>