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302" r:id="rId19"/>
    <p:sldId id="303" r:id="rId20"/>
    <p:sldId id="304" r:id="rId21"/>
    <p:sldId id="305" r:id="rId22"/>
    <p:sldId id="306" r:id="rId23"/>
    <p:sldId id="307" r:id="rId24"/>
    <p:sldId id="308" r:id="rId25"/>
    <p:sldId id="309" r:id="rId26"/>
    <p:sldId id="310" r:id="rId27"/>
    <p:sldId id="311" r:id="rId28"/>
    <p:sldId id="312" r:id="rId29"/>
    <p:sldId id="313" r:id="rId30"/>
    <p:sldId id="275" r:id="rId31"/>
    <p:sldId id="276" r:id="rId32"/>
    <p:sldId id="277" r:id="rId3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541" y="-7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EDE37A-29C1-4A51-96E7-2CDC841F8E1B}" type="datetimeFigureOut">
              <a:rPr lang="tr-TR" smtClean="0"/>
              <a:t>11.10.2020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ECEE02-B569-4E75-93F0-42F4F451F822}" type="slidenum">
              <a:rPr lang="tr-TR" smtClean="0"/>
              <a:t>‹#›</a:t>
            </a:fld>
            <a:endParaRPr lang="tr-TR"/>
          </a:p>
        </p:txBody>
      </p:sp>
    </p:spTree>
    <p:extLst>
      <p:ext uri="{BB962C8B-B14F-4D97-AF65-F5344CB8AC3E}">
        <p14:creationId xmlns:p14="http://schemas.microsoft.com/office/powerpoint/2010/main" val="2197160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A0BFDE5-EC71-4DDC-896D-391702BD788A}" type="datetime1">
              <a:rPr lang="tr-TR" smtClean="0"/>
              <a:t>11.10.2020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56BB7B0-763F-47BA-B7AC-3203707B83ED}" type="slidenum">
              <a:rPr lang="tr-TR" smtClean="0"/>
              <a:t>‹#›</a:t>
            </a:fld>
            <a:endParaRPr lang="tr-TR"/>
          </a:p>
        </p:txBody>
      </p:sp>
    </p:spTree>
    <p:extLst>
      <p:ext uri="{BB962C8B-B14F-4D97-AF65-F5344CB8AC3E}">
        <p14:creationId xmlns:p14="http://schemas.microsoft.com/office/powerpoint/2010/main" val="2300336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E0D29A7-518A-47A8-8982-E0A2AA5C0FA0}" type="datetime1">
              <a:rPr lang="tr-TR" smtClean="0"/>
              <a:t>11.10.2020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56BB7B0-763F-47BA-B7AC-3203707B83ED}" type="slidenum">
              <a:rPr lang="tr-TR" smtClean="0"/>
              <a:t>‹#›</a:t>
            </a:fld>
            <a:endParaRPr lang="tr-TR"/>
          </a:p>
        </p:txBody>
      </p:sp>
    </p:spTree>
    <p:extLst>
      <p:ext uri="{BB962C8B-B14F-4D97-AF65-F5344CB8AC3E}">
        <p14:creationId xmlns:p14="http://schemas.microsoft.com/office/powerpoint/2010/main" val="1095598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379A992-2591-4604-9F54-124F0C46275A}" type="datetime1">
              <a:rPr lang="tr-TR" smtClean="0"/>
              <a:t>11.10.2020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56BB7B0-763F-47BA-B7AC-3203707B83ED}" type="slidenum">
              <a:rPr lang="tr-TR" smtClean="0"/>
              <a:t>‹#›</a:t>
            </a:fld>
            <a:endParaRPr lang="tr-TR"/>
          </a:p>
        </p:txBody>
      </p:sp>
    </p:spTree>
    <p:extLst>
      <p:ext uri="{BB962C8B-B14F-4D97-AF65-F5344CB8AC3E}">
        <p14:creationId xmlns:p14="http://schemas.microsoft.com/office/powerpoint/2010/main" val="1664452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EF625C6-F7EA-46B1-84BA-C88885A25B33}" type="datetime1">
              <a:rPr lang="tr-TR" smtClean="0"/>
              <a:t>11.10.2020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56BB7B0-763F-47BA-B7AC-3203707B83ED}" type="slidenum">
              <a:rPr lang="tr-TR" smtClean="0"/>
              <a:t>‹#›</a:t>
            </a:fld>
            <a:endParaRPr lang="tr-TR"/>
          </a:p>
        </p:txBody>
      </p:sp>
    </p:spTree>
    <p:extLst>
      <p:ext uri="{BB962C8B-B14F-4D97-AF65-F5344CB8AC3E}">
        <p14:creationId xmlns:p14="http://schemas.microsoft.com/office/powerpoint/2010/main" val="4183266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B592E70-7DAD-4979-8E1A-E60DC0629FA4}" type="datetime1">
              <a:rPr lang="tr-TR" smtClean="0"/>
              <a:t>11.10.2020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56BB7B0-763F-47BA-B7AC-3203707B83ED}" type="slidenum">
              <a:rPr lang="tr-TR" smtClean="0"/>
              <a:t>‹#›</a:t>
            </a:fld>
            <a:endParaRPr lang="tr-TR"/>
          </a:p>
        </p:txBody>
      </p:sp>
    </p:spTree>
    <p:extLst>
      <p:ext uri="{BB962C8B-B14F-4D97-AF65-F5344CB8AC3E}">
        <p14:creationId xmlns:p14="http://schemas.microsoft.com/office/powerpoint/2010/main" val="97687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BABC4DB-4AE8-4DCE-A8CE-560C29C734B0}" type="datetime1">
              <a:rPr lang="tr-TR" smtClean="0"/>
              <a:t>11.10.2020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56BB7B0-763F-47BA-B7AC-3203707B83ED}" type="slidenum">
              <a:rPr lang="tr-TR" smtClean="0"/>
              <a:t>‹#›</a:t>
            </a:fld>
            <a:endParaRPr lang="tr-TR"/>
          </a:p>
        </p:txBody>
      </p:sp>
    </p:spTree>
    <p:extLst>
      <p:ext uri="{BB962C8B-B14F-4D97-AF65-F5344CB8AC3E}">
        <p14:creationId xmlns:p14="http://schemas.microsoft.com/office/powerpoint/2010/main" val="628610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D9D7BA4-36FE-45D8-9503-D8DA715A0C3C}" type="datetime1">
              <a:rPr lang="tr-TR" smtClean="0"/>
              <a:t>11.10.2020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56BB7B0-763F-47BA-B7AC-3203707B83ED}" type="slidenum">
              <a:rPr lang="tr-TR" smtClean="0"/>
              <a:t>‹#›</a:t>
            </a:fld>
            <a:endParaRPr lang="tr-TR"/>
          </a:p>
        </p:txBody>
      </p:sp>
    </p:spTree>
    <p:extLst>
      <p:ext uri="{BB962C8B-B14F-4D97-AF65-F5344CB8AC3E}">
        <p14:creationId xmlns:p14="http://schemas.microsoft.com/office/powerpoint/2010/main" val="1959672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70B90A7-8862-456A-A108-EE4F80AA0C12}" type="datetime1">
              <a:rPr lang="tr-TR" smtClean="0"/>
              <a:t>11.10.2020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56BB7B0-763F-47BA-B7AC-3203707B83ED}" type="slidenum">
              <a:rPr lang="tr-TR" smtClean="0"/>
              <a:t>‹#›</a:t>
            </a:fld>
            <a:endParaRPr lang="tr-TR"/>
          </a:p>
        </p:txBody>
      </p:sp>
    </p:spTree>
    <p:extLst>
      <p:ext uri="{BB962C8B-B14F-4D97-AF65-F5344CB8AC3E}">
        <p14:creationId xmlns:p14="http://schemas.microsoft.com/office/powerpoint/2010/main" val="767514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7FFDCCA-7C5C-4126-A6BE-115EA134D7EF}" type="datetime1">
              <a:rPr lang="tr-TR" smtClean="0"/>
              <a:t>11.10.2020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56BB7B0-763F-47BA-B7AC-3203707B83ED}" type="slidenum">
              <a:rPr lang="tr-TR" smtClean="0"/>
              <a:t>‹#›</a:t>
            </a:fld>
            <a:endParaRPr lang="tr-TR"/>
          </a:p>
        </p:txBody>
      </p:sp>
    </p:spTree>
    <p:extLst>
      <p:ext uri="{BB962C8B-B14F-4D97-AF65-F5344CB8AC3E}">
        <p14:creationId xmlns:p14="http://schemas.microsoft.com/office/powerpoint/2010/main" val="1197387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6AE0ACF-EB8B-442F-9E96-7FC0A6100848}" type="datetime1">
              <a:rPr lang="tr-TR" smtClean="0"/>
              <a:t>11.10.2020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56BB7B0-763F-47BA-B7AC-3203707B83ED}" type="slidenum">
              <a:rPr lang="tr-TR" smtClean="0"/>
              <a:t>‹#›</a:t>
            </a:fld>
            <a:endParaRPr lang="tr-TR"/>
          </a:p>
        </p:txBody>
      </p:sp>
    </p:spTree>
    <p:extLst>
      <p:ext uri="{BB962C8B-B14F-4D97-AF65-F5344CB8AC3E}">
        <p14:creationId xmlns:p14="http://schemas.microsoft.com/office/powerpoint/2010/main" val="944951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108E0AE-19F7-4D63-811A-9B3FE8E98BC5}" type="datetime1">
              <a:rPr lang="tr-TR" smtClean="0"/>
              <a:t>11.10.2020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56BB7B0-763F-47BA-B7AC-3203707B83ED}" type="slidenum">
              <a:rPr lang="tr-TR" smtClean="0"/>
              <a:t>‹#›</a:t>
            </a:fld>
            <a:endParaRPr lang="tr-TR"/>
          </a:p>
        </p:txBody>
      </p:sp>
    </p:spTree>
    <p:extLst>
      <p:ext uri="{BB962C8B-B14F-4D97-AF65-F5344CB8AC3E}">
        <p14:creationId xmlns:p14="http://schemas.microsoft.com/office/powerpoint/2010/main" val="1551507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D2F3AB-8894-4585-915B-E4D7FE67243C}" type="datetime1">
              <a:rPr lang="tr-TR" smtClean="0"/>
              <a:t>11.10.2020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6BB7B0-763F-47BA-B7AC-3203707B83ED}" type="slidenum">
              <a:rPr lang="tr-TR" smtClean="0"/>
              <a:t>‹#›</a:t>
            </a:fld>
            <a:endParaRPr lang="tr-TR"/>
          </a:p>
        </p:txBody>
      </p:sp>
    </p:spTree>
    <p:extLst>
      <p:ext uri="{BB962C8B-B14F-4D97-AF65-F5344CB8AC3E}">
        <p14:creationId xmlns:p14="http://schemas.microsoft.com/office/powerpoint/2010/main" val="1914552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96752" y="4005064"/>
            <a:ext cx="7772400" cy="794519"/>
          </a:xfrm>
        </p:spPr>
        <p:txBody>
          <a:bodyPr>
            <a:normAutofit fontScale="90000"/>
          </a:bodyPr>
          <a:lstStyle/>
          <a:p>
            <a:r>
              <a:rPr lang="tr-TR" sz="3600" b="1" smtClean="0"/>
              <a:t>GKK207 </a:t>
            </a:r>
            <a:r>
              <a:rPr lang="tr-TR" sz="3600" b="1" dirty="0" smtClean="0"/>
              <a:t>YAĞLARIN ANALİZİ</a:t>
            </a:r>
            <a:r>
              <a:rPr lang="tr-TR" b="1" dirty="0" smtClean="0"/>
              <a:t/>
            </a:r>
            <a:br>
              <a:rPr lang="tr-TR" b="1" dirty="0" smtClean="0"/>
            </a:br>
            <a:r>
              <a:rPr lang="tr-TR" b="1" dirty="0" smtClean="0"/>
              <a:t>DERS 1: LİPİDLER (GENEL TEKRAR)</a:t>
            </a:r>
            <a:br>
              <a:rPr lang="tr-TR" b="1" dirty="0" smtClean="0"/>
            </a:br>
            <a:endParaRPr lang="tr-TR" b="1" dirty="0"/>
          </a:p>
        </p:txBody>
      </p:sp>
      <p:sp>
        <p:nvSpPr>
          <p:cNvPr id="3" name="Alt Başlık 2"/>
          <p:cNvSpPr>
            <a:spLocks noGrp="1"/>
          </p:cNvSpPr>
          <p:nvPr>
            <p:ph type="subTitle" idx="1"/>
          </p:nvPr>
        </p:nvSpPr>
        <p:spPr>
          <a:xfrm>
            <a:off x="2049894" y="5445224"/>
            <a:ext cx="6400800" cy="864096"/>
          </a:xfrm>
        </p:spPr>
        <p:txBody>
          <a:bodyPr/>
          <a:lstStyle/>
          <a:p>
            <a:r>
              <a:rPr lang="tr-TR" dirty="0" smtClean="0"/>
              <a:t>Dr. </a:t>
            </a:r>
            <a:r>
              <a:rPr lang="tr-TR" dirty="0" err="1" smtClean="0"/>
              <a:t>Öğr</a:t>
            </a:r>
            <a:r>
              <a:rPr lang="tr-TR" dirty="0" smtClean="0"/>
              <a:t>. Üyesi Gülten ŞEKEROĞLU</a:t>
            </a:r>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8208" y="379562"/>
            <a:ext cx="1940943" cy="1940943"/>
          </a:xfrm>
          <a:prstGeom prst="rect">
            <a:avLst/>
          </a:prstGeom>
        </p:spPr>
      </p:pic>
      <p:sp>
        <p:nvSpPr>
          <p:cNvPr id="5" name="Slayt Numarası Yer Tutucusu 4"/>
          <p:cNvSpPr>
            <a:spLocks noGrp="1"/>
          </p:cNvSpPr>
          <p:nvPr>
            <p:ph type="sldNum" sz="quarter" idx="12"/>
          </p:nvPr>
        </p:nvSpPr>
        <p:spPr/>
        <p:txBody>
          <a:bodyPr/>
          <a:lstStyle/>
          <a:p>
            <a:fld id="{B56BB7B0-763F-47BA-B7AC-3203707B83ED}" type="slidenum">
              <a:rPr lang="tr-TR" smtClean="0"/>
              <a:t>1</a:t>
            </a:fld>
            <a:endParaRPr lang="tr-TR"/>
          </a:p>
        </p:txBody>
      </p:sp>
      <p:sp>
        <p:nvSpPr>
          <p:cNvPr id="6" name="Başlık 1"/>
          <p:cNvSpPr txBox="1">
            <a:spLocks/>
          </p:cNvSpPr>
          <p:nvPr/>
        </p:nvSpPr>
        <p:spPr>
          <a:xfrm>
            <a:off x="683568" y="2132856"/>
            <a:ext cx="7772400" cy="794519"/>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2800" b="1" dirty="0" smtClean="0"/>
              <a:t>TBMYO GIDA KAL. KONT. ANALİZİ PROGRAMI</a:t>
            </a:r>
            <a:endParaRPr lang="tr-TR" sz="2800" b="1" dirty="0"/>
          </a:p>
        </p:txBody>
      </p:sp>
    </p:spTree>
    <p:extLst>
      <p:ext uri="{BB962C8B-B14F-4D97-AF65-F5344CB8AC3E}">
        <p14:creationId xmlns:p14="http://schemas.microsoft.com/office/powerpoint/2010/main" val="1774847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5"/>
          <p:cNvSpPr>
            <a:spLocks noGrp="1"/>
          </p:cNvSpPr>
          <p:nvPr>
            <p:ph type="sldNum" sz="quarter" idx="12"/>
          </p:nvPr>
        </p:nvSpPr>
        <p:spPr/>
        <p:txBody>
          <a:bodyPr/>
          <a:lstStyle/>
          <a:p>
            <a:pPr>
              <a:defRPr/>
            </a:pPr>
            <a:fld id="{50AD5BF1-49DA-4799-8424-F254DBCE9D26}" type="slidenum">
              <a:rPr lang="en-US"/>
              <a:pPr>
                <a:defRPr/>
              </a:pPr>
              <a:t>10</a:t>
            </a:fld>
            <a:endParaRPr lang="en-US"/>
          </a:p>
        </p:txBody>
      </p:sp>
      <p:sp>
        <p:nvSpPr>
          <p:cNvPr id="12291" name="Rectangle 2"/>
          <p:cNvSpPr>
            <a:spLocks noGrp="1"/>
          </p:cNvSpPr>
          <p:nvPr>
            <p:ph type="body" idx="1"/>
          </p:nvPr>
        </p:nvSpPr>
        <p:spPr>
          <a:xfrm>
            <a:off x="468313" y="333375"/>
            <a:ext cx="8229600" cy="6126163"/>
          </a:xfrm>
        </p:spPr>
        <p:txBody>
          <a:bodyPr/>
          <a:lstStyle/>
          <a:p>
            <a:pPr marL="0" indent="0" algn="ctr" eaLnBrk="1" hangingPunct="1">
              <a:buFont typeface="Arial" charset="0"/>
              <a:buNone/>
            </a:pPr>
            <a:r>
              <a:rPr lang="tr-TR" sz="2400" b="1" smtClean="0">
                <a:latin typeface="Comic Sans MS" pitchFamily="66" charset="0"/>
              </a:rPr>
              <a:t>Yağların kaynaklarına göre sınıflandırılması</a:t>
            </a:r>
          </a:p>
          <a:p>
            <a:pPr marL="0" indent="0" eaLnBrk="1" hangingPunct="1">
              <a:buFont typeface="Arial" charset="0"/>
              <a:buNone/>
            </a:pPr>
            <a:r>
              <a:rPr lang="tr-TR" sz="2400" b="1" smtClean="0">
                <a:latin typeface="Comic Sans MS" pitchFamily="66" charset="0"/>
              </a:rPr>
              <a:t>a. Bitkisel Yağ Kaynakları</a:t>
            </a:r>
          </a:p>
          <a:p>
            <a:pPr marL="0" indent="0" eaLnBrk="1" hangingPunct="1">
              <a:buFont typeface="Arial" charset="0"/>
              <a:buNone/>
            </a:pPr>
            <a:r>
              <a:rPr lang="tr-TR" sz="2400" smtClean="0">
                <a:latin typeface="Comic Sans MS" pitchFamily="66" charset="0"/>
              </a:rPr>
              <a:t>Bitkilerden elde edilen yağ, bitkisel sıvı yağ olarak veya elde edildiği bitkinin adı ile</a:t>
            </a:r>
          </a:p>
          <a:p>
            <a:pPr marL="0" indent="0" eaLnBrk="1" hangingPunct="1">
              <a:buFont typeface="Arial" charset="0"/>
              <a:buNone/>
            </a:pPr>
            <a:r>
              <a:rPr lang="tr-TR" sz="2400" smtClean="0">
                <a:latin typeface="Comic Sans MS" pitchFamily="66" charset="0"/>
              </a:rPr>
              <a:t>anılır. Örneğin; zeytinyağı, ayçiçeği yağı, mısır özü yağı gibi. Bitkisel sıvı yağlar çoğunlukla doymamış yağ asitlerince zengindir.</a:t>
            </a:r>
          </a:p>
          <a:p>
            <a:pPr marL="0" indent="0" eaLnBrk="1" hangingPunct="1">
              <a:buFont typeface="Arial" charset="0"/>
              <a:buNone/>
            </a:pPr>
            <a:r>
              <a:rPr lang="tr-TR" sz="2400" b="1" smtClean="0">
                <a:latin typeface="Comic Sans MS" pitchFamily="66" charset="0"/>
              </a:rPr>
              <a:t>b.Hayvansal Yağ Kaynakları</a:t>
            </a:r>
          </a:p>
          <a:p>
            <a:pPr marL="0" indent="0" eaLnBrk="1" hangingPunct="1">
              <a:buFont typeface="Arial" charset="0"/>
              <a:buNone/>
            </a:pPr>
            <a:r>
              <a:rPr lang="tr-TR" sz="2400" smtClean="0">
                <a:latin typeface="Comic Sans MS" pitchFamily="66" charset="0"/>
              </a:rPr>
              <a:t>Tereyağı, iç yağı, kuyruk yağı gibi görünen yağların yanı sıra her türlü et, tavuk, balık,süt, yumurta gibi hayvansal kaynaklı besinlerde (görülmez yağ) da bulunur. </a:t>
            </a:r>
          </a:p>
          <a:p>
            <a:pPr marL="0" indent="0" eaLnBrk="1" hangingPunct="1">
              <a:buFont typeface="Arial" charset="0"/>
              <a:buNone/>
            </a:pPr>
            <a:r>
              <a:rPr lang="tr-TR" sz="2400" smtClean="0">
                <a:latin typeface="Comic Sans MS" pitchFamily="66" charset="0"/>
              </a:rPr>
              <a:t>Hayvansal kaynaklı besinlerdeki yağlar genellikle doymuş katı yağlardır. Balıkta bulunan yağın çoğunluğu ise doymamış yağdır. </a:t>
            </a:r>
          </a:p>
        </p:txBody>
      </p:sp>
    </p:spTree>
    <p:extLst>
      <p:ext uri="{BB962C8B-B14F-4D97-AF65-F5344CB8AC3E}">
        <p14:creationId xmlns:p14="http://schemas.microsoft.com/office/powerpoint/2010/main" val="19571149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5"/>
          <p:cNvSpPr>
            <a:spLocks noGrp="1"/>
          </p:cNvSpPr>
          <p:nvPr>
            <p:ph type="sldNum" sz="quarter" idx="12"/>
          </p:nvPr>
        </p:nvSpPr>
        <p:spPr/>
        <p:txBody>
          <a:bodyPr/>
          <a:lstStyle/>
          <a:p>
            <a:pPr>
              <a:defRPr/>
            </a:pPr>
            <a:fld id="{6FC627D8-3E53-45CC-AE79-3C6CA0B2ED6C}" type="slidenum">
              <a:rPr lang="en-US"/>
              <a:pPr>
                <a:defRPr/>
              </a:pPr>
              <a:t>11</a:t>
            </a:fld>
            <a:endParaRPr lang="en-US"/>
          </a:p>
        </p:txBody>
      </p:sp>
      <p:sp>
        <p:nvSpPr>
          <p:cNvPr id="13315" name="Rectangle 3"/>
          <p:cNvSpPr>
            <a:spLocks noGrp="1"/>
          </p:cNvSpPr>
          <p:nvPr>
            <p:ph type="body" idx="1"/>
          </p:nvPr>
        </p:nvSpPr>
        <p:spPr>
          <a:xfrm>
            <a:off x="457200" y="260350"/>
            <a:ext cx="8229600" cy="6264275"/>
          </a:xfrm>
        </p:spPr>
        <p:txBody>
          <a:bodyPr/>
          <a:lstStyle/>
          <a:p>
            <a:pPr marL="0" indent="0" algn="ctr" eaLnBrk="1" hangingPunct="1">
              <a:lnSpc>
                <a:spcPct val="80000"/>
              </a:lnSpc>
              <a:buFont typeface="Arial" charset="0"/>
              <a:buNone/>
            </a:pPr>
            <a:r>
              <a:rPr lang="tr-TR" sz="2400" b="1" smtClean="0">
                <a:latin typeface="Comic Sans MS" pitchFamily="66" charset="0"/>
              </a:rPr>
              <a:t>Yağlar ve Yapı Taşları</a:t>
            </a:r>
            <a:r>
              <a:rPr lang="tr-TR" sz="2400" smtClean="0"/>
              <a:t> </a:t>
            </a:r>
            <a:endParaRPr lang="tr-TR" sz="2400" smtClean="0">
              <a:latin typeface="Arial" charset="0"/>
            </a:endParaRPr>
          </a:p>
          <a:p>
            <a:pPr marL="0" indent="0" eaLnBrk="1" hangingPunct="1">
              <a:lnSpc>
                <a:spcPct val="80000"/>
              </a:lnSpc>
              <a:buFont typeface="Arial" charset="0"/>
              <a:buNone/>
            </a:pPr>
            <a:r>
              <a:rPr lang="tr-TR" sz="2400" smtClean="0">
                <a:latin typeface="Comic Sans MS" pitchFamily="66" charset="0"/>
              </a:rPr>
              <a:t>Katı ve sıvı yağların tamamına yakın bir kısmı, yağ asitleri (R-COOH) ile üç değerlikli bir alkol olan gliserinin [C</a:t>
            </a:r>
            <a:r>
              <a:rPr lang="tr-TR" sz="2400" baseline="-25000" smtClean="0">
                <a:latin typeface="Comic Sans MS" pitchFamily="66" charset="0"/>
              </a:rPr>
              <a:t>3</a:t>
            </a:r>
            <a:r>
              <a:rPr lang="tr-TR" sz="2400" smtClean="0">
                <a:latin typeface="Comic Sans MS" pitchFamily="66" charset="0"/>
              </a:rPr>
              <a:t>H</a:t>
            </a:r>
            <a:r>
              <a:rPr lang="tr-TR" sz="2400" baseline="-25000" smtClean="0">
                <a:latin typeface="Comic Sans MS" pitchFamily="66" charset="0"/>
              </a:rPr>
              <a:t>5</a:t>
            </a:r>
            <a:r>
              <a:rPr lang="tr-TR" sz="2400" smtClean="0">
                <a:latin typeface="Comic Sans MS" pitchFamily="66" charset="0"/>
              </a:rPr>
              <a:t>(OH)</a:t>
            </a:r>
            <a:r>
              <a:rPr lang="tr-TR" sz="2400" baseline="-25000" smtClean="0">
                <a:latin typeface="Comic Sans MS" pitchFamily="66" charset="0"/>
              </a:rPr>
              <a:t>5</a:t>
            </a:r>
            <a:r>
              <a:rPr lang="tr-TR" sz="2400" smtClean="0">
                <a:latin typeface="Comic Sans MS" pitchFamily="66" charset="0"/>
              </a:rPr>
              <a:t>] esterleşmesinden oluşan trigliseridlerdir. </a:t>
            </a:r>
          </a:p>
          <a:p>
            <a:pPr marL="0" indent="0" eaLnBrk="1" hangingPunct="1">
              <a:lnSpc>
                <a:spcPct val="80000"/>
              </a:lnSpc>
              <a:buFont typeface="Arial" charset="0"/>
              <a:buNone/>
            </a:pPr>
            <a:r>
              <a:rPr lang="tr-TR" sz="2400" smtClean="0">
                <a:latin typeface="Comic Sans MS" pitchFamily="66" charset="0"/>
              </a:rPr>
              <a:t>Yağların yapısındaki yağ asitleri, değişik zincir uzunluğunda ve yapısında olabilirler. Bitkisel yağların bileşiminde;</a:t>
            </a:r>
          </a:p>
          <a:p>
            <a:pPr marL="0" indent="0" eaLnBrk="1" hangingPunct="1">
              <a:lnSpc>
                <a:spcPct val="80000"/>
              </a:lnSpc>
            </a:pPr>
            <a:r>
              <a:rPr lang="tr-TR" sz="2400" smtClean="0">
                <a:latin typeface="Comic Sans MS" pitchFamily="66" charset="0"/>
              </a:rPr>
              <a:t>Serbest yağ asitleri</a:t>
            </a:r>
          </a:p>
          <a:p>
            <a:pPr marL="0" indent="0" eaLnBrk="1" hangingPunct="1">
              <a:lnSpc>
                <a:spcPct val="80000"/>
              </a:lnSpc>
            </a:pPr>
            <a:r>
              <a:rPr lang="tr-TR" sz="2400" smtClean="0">
                <a:latin typeface="Comic Sans MS" pitchFamily="66" charset="0"/>
              </a:rPr>
              <a:t>Trigliseritler</a:t>
            </a:r>
          </a:p>
          <a:p>
            <a:pPr marL="0" indent="0" eaLnBrk="1" hangingPunct="1">
              <a:lnSpc>
                <a:spcPct val="80000"/>
              </a:lnSpc>
            </a:pPr>
            <a:r>
              <a:rPr lang="tr-TR" sz="2400" smtClean="0">
                <a:latin typeface="Comic Sans MS" pitchFamily="66" charset="0"/>
              </a:rPr>
              <a:t>Fosfogliseritler, </a:t>
            </a:r>
          </a:p>
          <a:p>
            <a:pPr marL="0" indent="0" eaLnBrk="1" hangingPunct="1">
              <a:lnSpc>
                <a:spcPct val="80000"/>
              </a:lnSpc>
            </a:pPr>
            <a:r>
              <a:rPr lang="tr-TR" sz="2400" smtClean="0">
                <a:latin typeface="Comic Sans MS" pitchFamily="66" charset="0"/>
              </a:rPr>
              <a:t>Yağ alkolleri ve türevleri,</a:t>
            </a:r>
          </a:p>
          <a:p>
            <a:pPr marL="0" indent="0" eaLnBrk="1" hangingPunct="1">
              <a:lnSpc>
                <a:spcPct val="80000"/>
              </a:lnSpc>
            </a:pPr>
            <a:r>
              <a:rPr lang="tr-TR" sz="2400" smtClean="0">
                <a:latin typeface="Comic Sans MS" pitchFamily="66" charset="0"/>
              </a:rPr>
              <a:t> Pigmentler, </a:t>
            </a:r>
          </a:p>
          <a:p>
            <a:pPr marL="0" indent="0" eaLnBrk="1" hangingPunct="1">
              <a:lnSpc>
                <a:spcPct val="80000"/>
              </a:lnSpc>
            </a:pPr>
            <a:r>
              <a:rPr lang="tr-TR" sz="2400" smtClean="0">
                <a:latin typeface="Comic Sans MS" pitchFamily="66" charset="0"/>
              </a:rPr>
              <a:t> Doğal antioksidanlar, </a:t>
            </a:r>
          </a:p>
          <a:p>
            <a:pPr marL="0" indent="0" eaLnBrk="1" hangingPunct="1">
              <a:lnSpc>
                <a:spcPct val="80000"/>
              </a:lnSpc>
            </a:pPr>
            <a:r>
              <a:rPr lang="tr-TR" sz="2400" smtClean="0">
                <a:latin typeface="Comic Sans MS" pitchFamily="66" charset="0"/>
              </a:rPr>
              <a:t> Steroller, </a:t>
            </a:r>
          </a:p>
          <a:p>
            <a:pPr marL="0" indent="0" eaLnBrk="1" hangingPunct="1">
              <a:lnSpc>
                <a:spcPct val="80000"/>
              </a:lnSpc>
            </a:pPr>
            <a:r>
              <a:rPr lang="tr-TR" sz="2400" smtClean="0">
                <a:latin typeface="Comic Sans MS" pitchFamily="66" charset="0"/>
              </a:rPr>
              <a:t> Yağda çözünen A,D,E,K vitaminleri, </a:t>
            </a:r>
          </a:p>
          <a:p>
            <a:pPr marL="0" indent="0" eaLnBrk="1" hangingPunct="1">
              <a:lnSpc>
                <a:spcPct val="80000"/>
              </a:lnSpc>
            </a:pPr>
            <a:r>
              <a:rPr lang="tr-TR" sz="2400" smtClean="0">
                <a:latin typeface="Comic Sans MS" pitchFamily="66" charset="0"/>
              </a:rPr>
              <a:t> Tat ve aroma maddeleri bulunur. </a:t>
            </a:r>
          </a:p>
        </p:txBody>
      </p:sp>
    </p:spTree>
    <p:extLst>
      <p:ext uri="{BB962C8B-B14F-4D97-AF65-F5344CB8AC3E}">
        <p14:creationId xmlns:p14="http://schemas.microsoft.com/office/powerpoint/2010/main" val="28676894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5"/>
          <p:cNvSpPr>
            <a:spLocks noGrp="1"/>
          </p:cNvSpPr>
          <p:nvPr>
            <p:ph type="sldNum" sz="quarter" idx="12"/>
          </p:nvPr>
        </p:nvSpPr>
        <p:spPr/>
        <p:txBody>
          <a:bodyPr/>
          <a:lstStyle/>
          <a:p>
            <a:pPr>
              <a:defRPr/>
            </a:pPr>
            <a:fld id="{67454CA2-DE63-4EE0-BD0E-872FA7BEB093}" type="slidenum">
              <a:rPr lang="en-US"/>
              <a:pPr>
                <a:defRPr/>
              </a:pPr>
              <a:t>12</a:t>
            </a:fld>
            <a:endParaRPr lang="en-US"/>
          </a:p>
        </p:txBody>
      </p:sp>
      <p:sp>
        <p:nvSpPr>
          <p:cNvPr id="14339" name="Rectangle 3"/>
          <p:cNvSpPr>
            <a:spLocks noGrp="1"/>
          </p:cNvSpPr>
          <p:nvPr>
            <p:ph type="body" idx="1"/>
          </p:nvPr>
        </p:nvSpPr>
        <p:spPr>
          <a:xfrm>
            <a:off x="457200" y="404813"/>
            <a:ext cx="8229600" cy="6119812"/>
          </a:xfrm>
        </p:spPr>
        <p:txBody>
          <a:bodyPr/>
          <a:lstStyle/>
          <a:p>
            <a:pPr marL="0" indent="0" algn="ctr" eaLnBrk="1" hangingPunct="1">
              <a:lnSpc>
                <a:spcPct val="90000"/>
              </a:lnSpc>
              <a:buFont typeface="Arial" charset="0"/>
              <a:buNone/>
            </a:pPr>
            <a:r>
              <a:rPr lang="tr-TR" sz="2400" b="1" smtClean="0">
                <a:latin typeface="Comic Sans MS" pitchFamily="66" charset="0"/>
              </a:rPr>
              <a:t>Gliserol (Gliserin)</a:t>
            </a:r>
            <a:r>
              <a:rPr lang="tr-TR" sz="2400" smtClean="0">
                <a:latin typeface="Comic Sans MS" pitchFamily="66" charset="0"/>
              </a:rPr>
              <a:t> </a:t>
            </a:r>
          </a:p>
          <a:p>
            <a:pPr marL="0" indent="0" eaLnBrk="1" hangingPunct="1">
              <a:lnSpc>
                <a:spcPct val="90000"/>
              </a:lnSpc>
              <a:buFont typeface="Arial" charset="0"/>
              <a:buNone/>
            </a:pPr>
            <a:r>
              <a:rPr lang="tr-TR" sz="2400" smtClean="0">
                <a:latin typeface="Comic Sans MS" pitchFamily="66" charset="0"/>
              </a:rPr>
              <a:t>Gliserol üç OH grubu içeren bir tri alkoldür. </a:t>
            </a:r>
          </a:p>
          <a:p>
            <a:pPr marL="0" indent="0" eaLnBrk="1" hangingPunct="1">
              <a:lnSpc>
                <a:spcPct val="90000"/>
              </a:lnSpc>
              <a:buFont typeface="Arial" charset="0"/>
              <a:buNone/>
            </a:pPr>
            <a:r>
              <a:rPr lang="tr-TR" sz="2400" smtClean="0">
                <a:latin typeface="Comic Sans MS" pitchFamily="66" charset="0"/>
              </a:rPr>
              <a:t>Kapalı formülü C</a:t>
            </a:r>
            <a:r>
              <a:rPr lang="tr-TR" sz="2400" baseline="-25000" smtClean="0">
                <a:latin typeface="Comic Sans MS" pitchFamily="66" charset="0"/>
              </a:rPr>
              <a:t>3</a:t>
            </a:r>
            <a:r>
              <a:rPr lang="tr-TR" sz="2400" smtClean="0">
                <a:latin typeface="Comic Sans MS" pitchFamily="66" charset="0"/>
              </a:rPr>
              <a:t>H</a:t>
            </a:r>
            <a:r>
              <a:rPr lang="tr-TR" sz="2400" baseline="-25000" smtClean="0">
                <a:latin typeface="Comic Sans MS" pitchFamily="66" charset="0"/>
              </a:rPr>
              <a:t>8</a:t>
            </a:r>
            <a:r>
              <a:rPr lang="tr-TR" sz="2400" smtClean="0">
                <a:latin typeface="Comic Sans MS" pitchFamily="66" charset="0"/>
              </a:rPr>
              <a:t>O</a:t>
            </a:r>
            <a:r>
              <a:rPr lang="tr-TR" sz="2400" baseline="-25000" smtClean="0">
                <a:latin typeface="Comic Sans MS" pitchFamily="66" charset="0"/>
              </a:rPr>
              <a:t>3</a:t>
            </a:r>
            <a:r>
              <a:rPr lang="tr-TR" sz="2400" smtClean="0">
                <a:latin typeface="Comic Sans MS" pitchFamily="66" charset="0"/>
              </a:rPr>
              <a:t>= C</a:t>
            </a:r>
            <a:r>
              <a:rPr lang="tr-TR" sz="2400" baseline="-25000" smtClean="0">
                <a:latin typeface="Comic Sans MS" pitchFamily="66" charset="0"/>
              </a:rPr>
              <a:t>3</a:t>
            </a:r>
            <a:r>
              <a:rPr lang="tr-TR" sz="2400" smtClean="0">
                <a:latin typeface="Comic Sans MS" pitchFamily="66" charset="0"/>
              </a:rPr>
              <a:t>H</a:t>
            </a:r>
            <a:r>
              <a:rPr lang="tr-TR" sz="2400" baseline="-25000" smtClean="0">
                <a:latin typeface="Comic Sans MS" pitchFamily="66" charset="0"/>
              </a:rPr>
              <a:t>5</a:t>
            </a:r>
            <a:r>
              <a:rPr lang="tr-TR" sz="2400" smtClean="0">
                <a:latin typeface="Comic Sans MS" pitchFamily="66" charset="0"/>
              </a:rPr>
              <a:t>(OH)</a:t>
            </a:r>
            <a:r>
              <a:rPr lang="tr-TR" sz="2400" baseline="-25000" smtClean="0">
                <a:latin typeface="Comic Sans MS" pitchFamily="66" charset="0"/>
              </a:rPr>
              <a:t>3</a:t>
            </a:r>
            <a:r>
              <a:rPr lang="tr-TR" sz="2400" smtClean="0">
                <a:latin typeface="Comic Sans MS" pitchFamily="66" charset="0"/>
              </a:rPr>
              <a:t>’tür. </a:t>
            </a:r>
          </a:p>
          <a:p>
            <a:pPr marL="0" indent="0" eaLnBrk="1" hangingPunct="1">
              <a:lnSpc>
                <a:spcPct val="90000"/>
              </a:lnSpc>
              <a:buFont typeface="Arial" charset="0"/>
              <a:buNone/>
            </a:pPr>
            <a:endParaRPr lang="tr-TR" sz="2400" smtClean="0">
              <a:latin typeface="Comic Sans MS" pitchFamily="66" charset="0"/>
            </a:endParaRPr>
          </a:p>
          <a:p>
            <a:pPr marL="0" indent="0" algn="ctr" eaLnBrk="1" hangingPunct="1">
              <a:lnSpc>
                <a:spcPct val="90000"/>
              </a:lnSpc>
              <a:buFont typeface="Arial" charset="0"/>
              <a:buNone/>
            </a:pPr>
            <a:r>
              <a:rPr lang="tr-TR" sz="2400" b="1" smtClean="0">
                <a:latin typeface="Comic Sans MS" pitchFamily="66" charset="0"/>
              </a:rPr>
              <a:t>Serbest Yağ Asitleri (FFA-Free Fatty Acids)</a:t>
            </a:r>
          </a:p>
          <a:p>
            <a:pPr marL="0" indent="0" eaLnBrk="1" hangingPunct="1">
              <a:lnSpc>
                <a:spcPct val="90000"/>
              </a:lnSpc>
              <a:buFont typeface="Arial" charset="0"/>
              <a:buNone/>
            </a:pPr>
            <a:r>
              <a:rPr lang="tr-TR" sz="2400" smtClean="0">
                <a:latin typeface="Comic Sans MS" pitchFamily="66" charset="0"/>
              </a:rPr>
              <a:t>Yağ asitleri trigliseritlerin yapı taşlarını oluşturur. Bu nedenle yağların karakteri sahip oldukları yağ asitlerine ve bunların bulunma oranlarına bağlıdır. Bugüne kadar yapısı tanımlanmış yağ asitleri 200’den fazladır. Yağ asitlerindeki karbon sayısı 2–34 arasında değişmektedir. Yağ asidi molekülünde karbon sayısı;</a:t>
            </a:r>
          </a:p>
          <a:p>
            <a:pPr marL="0" indent="0" eaLnBrk="1" hangingPunct="1">
              <a:lnSpc>
                <a:spcPct val="90000"/>
              </a:lnSpc>
              <a:buFont typeface="Arial" charset="0"/>
              <a:buNone/>
            </a:pPr>
            <a:endParaRPr lang="tr-TR" sz="2400" smtClean="0">
              <a:latin typeface="Comic Sans MS" pitchFamily="66" charset="0"/>
            </a:endParaRPr>
          </a:p>
          <a:p>
            <a:pPr marL="0" indent="0" eaLnBrk="1" hangingPunct="1">
              <a:lnSpc>
                <a:spcPct val="90000"/>
              </a:lnSpc>
            </a:pPr>
            <a:r>
              <a:rPr lang="tr-TR" sz="2400" smtClean="0">
                <a:latin typeface="Comic Sans MS" pitchFamily="66" charset="0"/>
              </a:rPr>
              <a:t>Altıdan az ise “kısa zincirli”,</a:t>
            </a:r>
          </a:p>
          <a:p>
            <a:pPr marL="0" indent="0" eaLnBrk="1" hangingPunct="1">
              <a:lnSpc>
                <a:spcPct val="90000"/>
              </a:lnSpc>
            </a:pPr>
            <a:r>
              <a:rPr lang="tr-TR" sz="2400" smtClean="0">
                <a:latin typeface="Comic Sans MS" pitchFamily="66" charset="0"/>
              </a:rPr>
              <a:t> 6–10 arasında ise “orta zincirli”, </a:t>
            </a:r>
          </a:p>
          <a:p>
            <a:pPr marL="0" indent="0" eaLnBrk="1" hangingPunct="1">
              <a:lnSpc>
                <a:spcPct val="90000"/>
              </a:lnSpc>
            </a:pPr>
            <a:r>
              <a:rPr lang="tr-TR" sz="2400" smtClean="0">
                <a:latin typeface="Comic Sans MS" pitchFamily="66" charset="0"/>
              </a:rPr>
              <a:t>10’dan fazla ise “uzun zincirli” yağ asidi olarak sınıflandırılabilir. </a:t>
            </a:r>
          </a:p>
        </p:txBody>
      </p:sp>
    </p:spTree>
    <p:extLst>
      <p:ext uri="{BB962C8B-B14F-4D97-AF65-F5344CB8AC3E}">
        <p14:creationId xmlns:p14="http://schemas.microsoft.com/office/powerpoint/2010/main" val="42242175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CED79852-7AFF-4695-ABC2-07CC89350450}" type="slidenum">
              <a:rPr lang="en-US"/>
              <a:pPr>
                <a:defRPr/>
              </a:pPr>
              <a:t>13</a:t>
            </a:fld>
            <a:endParaRPr lang="en-US"/>
          </a:p>
        </p:txBody>
      </p:sp>
      <p:sp>
        <p:nvSpPr>
          <p:cNvPr id="15363" name="Rectangle 2"/>
          <p:cNvSpPr>
            <a:spLocks noGrp="1"/>
          </p:cNvSpPr>
          <p:nvPr>
            <p:ph type="title"/>
          </p:nvPr>
        </p:nvSpPr>
        <p:spPr>
          <a:xfrm>
            <a:off x="457200" y="274638"/>
            <a:ext cx="8229600" cy="633412"/>
          </a:xfrm>
        </p:spPr>
        <p:txBody>
          <a:bodyPr>
            <a:normAutofit fontScale="90000"/>
          </a:bodyPr>
          <a:lstStyle/>
          <a:p>
            <a:pPr eaLnBrk="1" hangingPunct="1"/>
            <a:r>
              <a:rPr lang="tr-TR" sz="4000" b="1" smtClean="0">
                <a:latin typeface="Comic Sans MS" pitchFamily="66" charset="0"/>
              </a:rPr>
              <a:t>Yağların Kimyasal Yapıları</a:t>
            </a:r>
          </a:p>
        </p:txBody>
      </p:sp>
      <p:sp>
        <p:nvSpPr>
          <p:cNvPr id="15364" name="Rectangle 3"/>
          <p:cNvSpPr>
            <a:spLocks noGrp="1"/>
          </p:cNvSpPr>
          <p:nvPr>
            <p:ph type="body" idx="1"/>
          </p:nvPr>
        </p:nvSpPr>
        <p:spPr>
          <a:xfrm>
            <a:off x="457200" y="2133600"/>
            <a:ext cx="8229600" cy="3992563"/>
          </a:xfrm>
        </p:spPr>
        <p:txBody>
          <a:bodyPr/>
          <a:lstStyle/>
          <a:p>
            <a:pPr eaLnBrk="1" hangingPunct="1">
              <a:buFont typeface="Arial" charset="0"/>
              <a:buNone/>
            </a:pPr>
            <a:r>
              <a:rPr lang="tr-TR" sz="2800" smtClean="0"/>
              <a:t>            Gliserin + 3RCOOH </a:t>
            </a:r>
            <a:r>
              <a:rPr lang="tr-TR" sz="2800" smtClean="0">
                <a:cs typeface="Calibri" pitchFamily="34" charset="0"/>
              </a:rPr>
              <a:t>→</a:t>
            </a:r>
            <a:r>
              <a:rPr lang="tr-TR" sz="2800" smtClean="0"/>
              <a:t>  Trigliserid + 3H</a:t>
            </a:r>
            <a:r>
              <a:rPr lang="tr-TR" sz="2800" baseline="-25000" smtClean="0"/>
              <a:t>2</a:t>
            </a:r>
            <a:r>
              <a:rPr lang="tr-TR" sz="2800" smtClean="0"/>
              <a:t>0</a:t>
            </a:r>
          </a:p>
        </p:txBody>
      </p:sp>
      <p:pic>
        <p:nvPicPr>
          <p:cNvPr id="1536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350" y="2636838"/>
            <a:ext cx="6337300" cy="351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6" name="Text Box 5"/>
          <p:cNvSpPr txBox="1">
            <a:spLocks noChangeArrowheads="1"/>
          </p:cNvSpPr>
          <p:nvPr/>
        </p:nvSpPr>
        <p:spPr bwMode="auto">
          <a:xfrm>
            <a:off x="1476375" y="1077913"/>
            <a:ext cx="6059488" cy="154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Font typeface="Arial" charset="0"/>
              <a:buNone/>
            </a:pPr>
            <a:r>
              <a:rPr lang="tr-TR" sz="2800"/>
              <a:t>Gliserin + RCOOH →  Monogliserid + H</a:t>
            </a:r>
            <a:r>
              <a:rPr lang="tr-TR" sz="2800" baseline="-25000"/>
              <a:t>2</a:t>
            </a:r>
            <a:r>
              <a:rPr lang="tr-TR" sz="2800"/>
              <a:t>0</a:t>
            </a:r>
          </a:p>
          <a:p>
            <a:pPr eaLnBrk="1" hangingPunct="1">
              <a:spcBef>
                <a:spcPct val="20000"/>
              </a:spcBef>
              <a:buFont typeface="Arial" charset="0"/>
              <a:buNone/>
            </a:pPr>
            <a:r>
              <a:rPr lang="tr-TR" sz="2800"/>
              <a:t>Gliserin + 2RCOOH →  Digliserid + 2H</a:t>
            </a:r>
            <a:r>
              <a:rPr lang="tr-TR" sz="2800" baseline="-25000"/>
              <a:t>2</a:t>
            </a:r>
            <a:r>
              <a:rPr lang="tr-TR" sz="2800"/>
              <a:t>0</a:t>
            </a:r>
          </a:p>
          <a:p>
            <a:pPr eaLnBrk="1" hangingPunct="1">
              <a:spcBef>
                <a:spcPct val="20000"/>
              </a:spcBef>
              <a:buFont typeface="Arial" charset="0"/>
              <a:buNone/>
            </a:pPr>
            <a:endParaRPr lang="tr-TR" sz="2800"/>
          </a:p>
        </p:txBody>
      </p:sp>
    </p:spTree>
    <p:extLst>
      <p:ext uri="{BB962C8B-B14F-4D97-AF65-F5344CB8AC3E}">
        <p14:creationId xmlns:p14="http://schemas.microsoft.com/office/powerpoint/2010/main" val="16492396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5"/>
          <p:cNvSpPr>
            <a:spLocks noGrp="1"/>
          </p:cNvSpPr>
          <p:nvPr>
            <p:ph type="sldNum" sz="quarter" idx="12"/>
          </p:nvPr>
        </p:nvSpPr>
        <p:spPr/>
        <p:txBody>
          <a:bodyPr/>
          <a:lstStyle/>
          <a:p>
            <a:pPr>
              <a:defRPr/>
            </a:pPr>
            <a:fld id="{C21113E3-E3CA-424B-81D0-68F485B826B7}" type="slidenum">
              <a:rPr lang="en-US"/>
              <a:pPr>
                <a:defRPr/>
              </a:pPr>
              <a:t>14</a:t>
            </a:fld>
            <a:endParaRPr lang="en-US"/>
          </a:p>
        </p:txBody>
      </p:sp>
      <p:pic>
        <p:nvPicPr>
          <p:cNvPr id="16387" name="Picture 2" descr="kolesterol-yaglar-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8050"/>
            <a:ext cx="8712200" cy="446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71041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5"/>
          <p:cNvSpPr>
            <a:spLocks noGrp="1"/>
          </p:cNvSpPr>
          <p:nvPr>
            <p:ph type="sldNum" sz="quarter" idx="12"/>
          </p:nvPr>
        </p:nvSpPr>
        <p:spPr/>
        <p:txBody>
          <a:bodyPr/>
          <a:lstStyle/>
          <a:p>
            <a:pPr>
              <a:defRPr/>
            </a:pPr>
            <a:fld id="{707D5AD1-D6D2-48B0-B078-3F7971BD9880}" type="slidenum">
              <a:rPr lang="en-US"/>
              <a:pPr>
                <a:defRPr/>
              </a:pPr>
              <a:t>15</a:t>
            </a:fld>
            <a:endParaRPr lang="en-US"/>
          </a:p>
        </p:txBody>
      </p:sp>
      <p:sp>
        <p:nvSpPr>
          <p:cNvPr id="17411" name="Rectangle 3"/>
          <p:cNvSpPr>
            <a:spLocks noGrp="1"/>
          </p:cNvSpPr>
          <p:nvPr>
            <p:ph type="body" idx="1"/>
          </p:nvPr>
        </p:nvSpPr>
        <p:spPr>
          <a:xfrm>
            <a:off x="323850" y="476250"/>
            <a:ext cx="8435975" cy="5649913"/>
          </a:xfrm>
        </p:spPr>
        <p:txBody>
          <a:bodyPr/>
          <a:lstStyle/>
          <a:p>
            <a:pPr algn="ctr" eaLnBrk="1" hangingPunct="1">
              <a:buFont typeface="Arial" charset="0"/>
              <a:buNone/>
            </a:pPr>
            <a:r>
              <a:rPr lang="tr-TR" sz="2800" b="1" smtClean="0">
                <a:latin typeface="Comic Sans MS" pitchFamily="66" charset="0"/>
              </a:rPr>
              <a:t>Yağ asitlerinin sınıflandırılması</a:t>
            </a:r>
          </a:p>
          <a:p>
            <a:pPr eaLnBrk="1" hangingPunct="1">
              <a:buFont typeface="Arial" charset="0"/>
              <a:buNone/>
            </a:pPr>
            <a:r>
              <a:rPr lang="tr-TR" sz="2800" smtClean="0">
                <a:latin typeface="Comic Sans MS" pitchFamily="66" charset="0"/>
              </a:rPr>
              <a:t>Yağ asitleri çift bağ içerip içermemelerine göre;</a:t>
            </a:r>
          </a:p>
          <a:p>
            <a:pPr eaLnBrk="1" hangingPunct="1"/>
            <a:r>
              <a:rPr lang="tr-TR" sz="2800" smtClean="0">
                <a:latin typeface="Comic Sans MS" pitchFamily="66" charset="0"/>
              </a:rPr>
              <a:t>Doymuş yağ asidi  </a:t>
            </a:r>
          </a:p>
          <a:p>
            <a:pPr eaLnBrk="1" hangingPunct="1"/>
            <a:r>
              <a:rPr lang="tr-TR" sz="2800" smtClean="0">
                <a:latin typeface="Comic Sans MS" pitchFamily="66" charset="0"/>
              </a:rPr>
              <a:t>Doymamış yağ asidi olarak sınıflandırılır. </a:t>
            </a:r>
          </a:p>
          <a:p>
            <a:pPr eaLnBrk="1" hangingPunct="1">
              <a:buFont typeface="Arial" charset="0"/>
              <a:buNone/>
            </a:pPr>
            <a:endParaRPr lang="tr-TR" sz="2800" smtClean="0">
              <a:latin typeface="Comic Sans MS" pitchFamily="66" charset="0"/>
            </a:endParaRPr>
          </a:p>
          <a:p>
            <a:pPr eaLnBrk="1" hangingPunct="1">
              <a:buFont typeface="Arial" charset="0"/>
              <a:buNone/>
            </a:pPr>
            <a:r>
              <a:rPr lang="tr-TR" sz="2800" smtClean="0">
                <a:latin typeface="Comic Sans MS" pitchFamily="66" charset="0"/>
              </a:rPr>
              <a:t>Yağ asitleri insan vücudunda sentezlenip sentezlenememesine göre;</a:t>
            </a:r>
          </a:p>
          <a:p>
            <a:pPr eaLnBrk="1" hangingPunct="1"/>
            <a:r>
              <a:rPr lang="tr-TR" sz="2800" smtClean="0">
                <a:latin typeface="Comic Sans MS" pitchFamily="66" charset="0"/>
              </a:rPr>
              <a:t> Elzem (esansiyel =temel) yağ asidi ve</a:t>
            </a:r>
          </a:p>
          <a:p>
            <a:pPr eaLnBrk="1" hangingPunct="1"/>
            <a:r>
              <a:rPr lang="tr-TR" sz="2800" smtClean="0">
                <a:latin typeface="Comic Sans MS" pitchFamily="66" charset="0"/>
              </a:rPr>
              <a:t> Elzem olmayan yağ asitleri olarak sınıflandırılır.</a:t>
            </a:r>
            <a:r>
              <a:rPr lang="tr-TR" smtClean="0"/>
              <a:t> </a:t>
            </a:r>
          </a:p>
        </p:txBody>
      </p:sp>
    </p:spTree>
    <p:extLst>
      <p:ext uri="{BB962C8B-B14F-4D97-AF65-F5344CB8AC3E}">
        <p14:creationId xmlns:p14="http://schemas.microsoft.com/office/powerpoint/2010/main" val="33743766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ayt Numarası Yer Tutucusu 5"/>
          <p:cNvSpPr>
            <a:spLocks noGrp="1"/>
          </p:cNvSpPr>
          <p:nvPr>
            <p:ph type="sldNum" sz="quarter" idx="12"/>
          </p:nvPr>
        </p:nvSpPr>
        <p:spPr/>
        <p:txBody>
          <a:bodyPr/>
          <a:lstStyle/>
          <a:p>
            <a:pPr>
              <a:defRPr/>
            </a:pPr>
            <a:fld id="{2C780F03-0CBA-477A-8DE3-5EA0BB5C5E3A}" type="slidenum">
              <a:rPr lang="en-US"/>
              <a:pPr>
                <a:defRPr/>
              </a:pPr>
              <a:t>16</a:t>
            </a:fld>
            <a:endParaRPr lang="en-US"/>
          </a:p>
        </p:txBody>
      </p:sp>
      <p:grpSp>
        <p:nvGrpSpPr>
          <p:cNvPr id="18435" name="Group 4"/>
          <p:cNvGrpSpPr>
            <a:grpSpLocks noChangeAspect="1"/>
          </p:cNvGrpSpPr>
          <p:nvPr/>
        </p:nvGrpSpPr>
        <p:grpSpPr bwMode="auto">
          <a:xfrm>
            <a:off x="1153018" y="228600"/>
            <a:ext cx="6361113" cy="7086600"/>
            <a:chOff x="1744" y="2522"/>
            <a:chExt cx="8014" cy="8928"/>
          </a:xfrm>
        </p:grpSpPr>
        <p:sp>
          <p:nvSpPr>
            <p:cNvPr id="18436" name="AutoShape 5"/>
            <p:cNvSpPr>
              <a:spLocks noChangeAspect="1" noChangeArrowheads="1"/>
            </p:cNvSpPr>
            <p:nvPr/>
          </p:nvSpPr>
          <p:spPr bwMode="auto">
            <a:xfrm>
              <a:off x="2270" y="3098"/>
              <a:ext cx="7488" cy="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p>
          </p:txBody>
        </p:sp>
        <p:sp>
          <p:nvSpPr>
            <p:cNvPr id="18437" name="Text Box 6"/>
            <p:cNvSpPr txBox="1">
              <a:spLocks noChangeArrowheads="1"/>
            </p:cNvSpPr>
            <p:nvPr/>
          </p:nvSpPr>
          <p:spPr bwMode="auto">
            <a:xfrm>
              <a:off x="6518" y="2522"/>
              <a:ext cx="2736" cy="1584"/>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tr-TR" sz="1400" b="1" dirty="0" err="1">
                  <a:latin typeface="Comic Sans MS" pitchFamily="66" charset="0"/>
                </a:rPr>
                <a:t>Satüre</a:t>
              </a:r>
              <a:r>
                <a:rPr lang="tr-TR" sz="1400" b="1" dirty="0">
                  <a:latin typeface="Comic Sans MS" pitchFamily="66" charset="0"/>
                </a:rPr>
                <a:t> yağ asitleri</a:t>
              </a:r>
            </a:p>
            <a:p>
              <a:pPr eaLnBrk="1" hangingPunct="1">
                <a:buFont typeface="Symbol" pitchFamily="18" charset="2"/>
                <a:buChar char="·"/>
              </a:pPr>
              <a:r>
                <a:rPr lang="tr-TR" sz="1400" dirty="0">
                  <a:latin typeface="Comic Sans MS" pitchFamily="66" charset="0"/>
                </a:rPr>
                <a:t>Tereyağı</a:t>
              </a:r>
            </a:p>
            <a:p>
              <a:pPr eaLnBrk="1" hangingPunct="1">
                <a:buFont typeface="Symbol" pitchFamily="18" charset="2"/>
                <a:buChar char="·"/>
              </a:pPr>
              <a:r>
                <a:rPr lang="tr-TR" sz="1400" dirty="0">
                  <a:latin typeface="Comic Sans MS" pitchFamily="66" charset="0"/>
                </a:rPr>
                <a:t>İç yağı</a:t>
              </a:r>
            </a:p>
            <a:p>
              <a:pPr eaLnBrk="1" hangingPunct="1">
                <a:buFont typeface="Symbol" pitchFamily="18" charset="2"/>
                <a:buChar char="·"/>
              </a:pPr>
              <a:r>
                <a:rPr lang="tr-TR" sz="1400" dirty="0">
                  <a:latin typeface="Comic Sans MS" pitchFamily="66" charset="0"/>
                </a:rPr>
                <a:t>Kuyruk yağı</a:t>
              </a:r>
            </a:p>
            <a:p>
              <a:pPr eaLnBrk="1" hangingPunct="1">
                <a:buFont typeface="Symbol" pitchFamily="18" charset="2"/>
                <a:buChar char="·"/>
              </a:pPr>
              <a:r>
                <a:rPr lang="tr-TR" sz="1400" dirty="0">
                  <a:latin typeface="Comic Sans MS" pitchFamily="66" charset="0"/>
                </a:rPr>
                <a:t>Margarin </a:t>
              </a:r>
            </a:p>
            <a:p>
              <a:pPr eaLnBrk="1" hangingPunct="1"/>
              <a:endParaRPr lang="tr-TR" dirty="0">
                <a:solidFill>
                  <a:srgbClr val="FF0000"/>
                </a:solidFill>
                <a:latin typeface="Comic Sans MS" pitchFamily="66" charset="0"/>
              </a:endParaRPr>
            </a:p>
          </p:txBody>
        </p:sp>
        <p:sp>
          <p:nvSpPr>
            <p:cNvPr id="18438" name="Text Box 7"/>
            <p:cNvSpPr txBox="1">
              <a:spLocks noChangeArrowheads="1"/>
            </p:cNvSpPr>
            <p:nvPr/>
          </p:nvSpPr>
          <p:spPr bwMode="auto">
            <a:xfrm>
              <a:off x="6518" y="4538"/>
              <a:ext cx="2736" cy="1584"/>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tr-TR" sz="1400" b="1" dirty="0" err="1">
                  <a:latin typeface="Comic Sans MS" pitchFamily="66" charset="0"/>
                </a:rPr>
                <a:t>Monoansatüre</a:t>
              </a:r>
              <a:r>
                <a:rPr lang="tr-TR" sz="1400" b="1" dirty="0">
                  <a:latin typeface="Comic Sans MS" pitchFamily="66" charset="0"/>
                </a:rPr>
                <a:t> yağ asitleri </a:t>
              </a:r>
              <a:r>
                <a:rPr lang="tr-TR" sz="1200" b="1" dirty="0">
                  <a:latin typeface="Comic Sans MS" pitchFamily="66" charset="0"/>
                </a:rPr>
                <a:t>(omega-9)</a:t>
              </a:r>
            </a:p>
            <a:p>
              <a:pPr eaLnBrk="1" hangingPunct="1">
                <a:buFont typeface="Symbol" pitchFamily="18" charset="2"/>
                <a:buChar char="·"/>
              </a:pPr>
              <a:r>
                <a:rPr lang="tr-TR" sz="1400" dirty="0">
                  <a:latin typeface="Comic Sans MS" pitchFamily="66" charset="0"/>
                </a:rPr>
                <a:t>Zeytin yağı</a:t>
              </a:r>
            </a:p>
            <a:p>
              <a:pPr eaLnBrk="1" hangingPunct="1">
                <a:buFont typeface="Symbol" pitchFamily="18" charset="2"/>
                <a:buChar char="·"/>
              </a:pPr>
              <a:r>
                <a:rPr lang="tr-TR" sz="1400" dirty="0">
                  <a:latin typeface="Comic Sans MS" pitchFamily="66" charset="0"/>
                </a:rPr>
                <a:t>Fındık yağı</a:t>
              </a:r>
            </a:p>
            <a:p>
              <a:pPr eaLnBrk="1" hangingPunct="1"/>
              <a:endParaRPr lang="tr-TR" dirty="0">
                <a:latin typeface="Comic Sans MS" pitchFamily="66" charset="0"/>
              </a:endParaRPr>
            </a:p>
          </p:txBody>
        </p:sp>
        <p:sp>
          <p:nvSpPr>
            <p:cNvPr id="18439" name="Text Box 8"/>
            <p:cNvSpPr txBox="1">
              <a:spLocks noChangeArrowheads="1"/>
            </p:cNvSpPr>
            <p:nvPr/>
          </p:nvSpPr>
          <p:spPr bwMode="auto">
            <a:xfrm>
              <a:off x="6518" y="6698"/>
              <a:ext cx="2736" cy="1584"/>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tr-TR" sz="1400" b="1" dirty="0" err="1">
                  <a:latin typeface="Comic Sans MS" pitchFamily="66" charset="0"/>
                </a:rPr>
                <a:t>Poliansatüre</a:t>
              </a:r>
              <a:r>
                <a:rPr lang="tr-TR" sz="1400" b="1" dirty="0">
                  <a:latin typeface="Comic Sans MS" pitchFamily="66" charset="0"/>
                </a:rPr>
                <a:t>  yağ asitleri (omega-3)</a:t>
              </a:r>
              <a:endParaRPr lang="tr-TR" sz="1400" dirty="0">
                <a:latin typeface="Comic Sans MS" pitchFamily="66" charset="0"/>
              </a:endParaRPr>
            </a:p>
            <a:p>
              <a:pPr eaLnBrk="1" hangingPunct="1">
                <a:buFont typeface="Symbol" pitchFamily="18" charset="2"/>
                <a:buChar char="·"/>
              </a:pPr>
              <a:r>
                <a:rPr lang="tr-TR" sz="1400" dirty="0">
                  <a:latin typeface="Comic Sans MS" pitchFamily="66" charset="0"/>
                </a:rPr>
                <a:t>Balık yağı</a:t>
              </a:r>
            </a:p>
            <a:p>
              <a:pPr eaLnBrk="1" hangingPunct="1">
                <a:buFont typeface="Symbol" pitchFamily="18" charset="2"/>
                <a:buChar char="·"/>
              </a:pPr>
              <a:r>
                <a:rPr lang="tr-TR" sz="1200" dirty="0">
                  <a:latin typeface="Comic Sans MS" pitchFamily="66" charset="0"/>
                </a:rPr>
                <a:t>Keten tohumu yağı</a:t>
              </a:r>
            </a:p>
            <a:p>
              <a:pPr eaLnBrk="1" hangingPunct="1">
                <a:buFont typeface="Symbol" pitchFamily="18" charset="2"/>
                <a:buChar char="·"/>
              </a:pPr>
              <a:r>
                <a:rPr lang="tr-TR" sz="1200" dirty="0">
                  <a:latin typeface="Comic Sans MS" pitchFamily="66" charset="0"/>
                </a:rPr>
                <a:t>Ceviz yağı</a:t>
              </a:r>
            </a:p>
          </p:txBody>
        </p:sp>
        <p:sp>
          <p:nvSpPr>
            <p:cNvPr id="18440" name="Text Box 9"/>
            <p:cNvSpPr txBox="1">
              <a:spLocks noChangeArrowheads="1"/>
            </p:cNvSpPr>
            <p:nvPr/>
          </p:nvSpPr>
          <p:spPr bwMode="auto">
            <a:xfrm>
              <a:off x="6518" y="8858"/>
              <a:ext cx="2736" cy="1584"/>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tr-TR" sz="1400" b="1">
                  <a:latin typeface="Comic Sans MS" pitchFamily="66" charset="0"/>
                </a:rPr>
                <a:t>Poliansatüre  yağ asitleri (omega-6)</a:t>
              </a:r>
            </a:p>
            <a:p>
              <a:pPr eaLnBrk="1" hangingPunct="1">
                <a:buFont typeface="Symbol" pitchFamily="18" charset="2"/>
                <a:buChar char="·"/>
              </a:pPr>
              <a:r>
                <a:rPr lang="tr-TR" sz="1400">
                  <a:latin typeface="Comic Sans MS" pitchFamily="66" charset="0"/>
                </a:rPr>
                <a:t>Mısırözü yağı</a:t>
              </a:r>
            </a:p>
            <a:p>
              <a:pPr eaLnBrk="1" hangingPunct="1">
                <a:buFont typeface="Symbol" pitchFamily="18" charset="2"/>
                <a:buChar char="·"/>
              </a:pPr>
              <a:r>
                <a:rPr lang="tr-TR" sz="1400">
                  <a:latin typeface="Comic Sans MS" pitchFamily="66" charset="0"/>
                </a:rPr>
                <a:t>Ayçiçek yağı</a:t>
              </a:r>
            </a:p>
            <a:p>
              <a:pPr eaLnBrk="1" hangingPunct="1">
                <a:buFont typeface="Symbol" pitchFamily="18" charset="2"/>
                <a:buChar char="·"/>
              </a:pPr>
              <a:r>
                <a:rPr lang="tr-TR" sz="1400">
                  <a:latin typeface="Comic Sans MS" pitchFamily="66" charset="0"/>
                </a:rPr>
                <a:t>Soya</a:t>
              </a:r>
              <a:endParaRPr lang="tr-TR">
                <a:latin typeface="Comic Sans MS" pitchFamily="66" charset="0"/>
              </a:endParaRPr>
            </a:p>
          </p:txBody>
        </p:sp>
        <p:sp>
          <p:nvSpPr>
            <p:cNvPr id="18441" name="Text Box 10"/>
            <p:cNvSpPr txBox="1">
              <a:spLocks noChangeArrowheads="1"/>
            </p:cNvSpPr>
            <p:nvPr/>
          </p:nvSpPr>
          <p:spPr bwMode="auto">
            <a:xfrm>
              <a:off x="1744" y="4953"/>
              <a:ext cx="2689" cy="2736"/>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tr-TR" sz="1400" b="1" dirty="0">
                <a:latin typeface="Arial" charset="0"/>
              </a:endParaRPr>
            </a:p>
            <a:p>
              <a:pPr eaLnBrk="1" hangingPunct="1"/>
              <a:r>
                <a:rPr lang="tr-TR" sz="2000" b="1" dirty="0" smtClean="0">
                  <a:latin typeface="Comic Sans MS" pitchFamily="66" charset="0"/>
                </a:rPr>
                <a:t>Doymuş veya Doymamış yağ asidi içeriğine göre zengin YAĞ çeşitleri</a:t>
              </a:r>
              <a:r>
                <a:rPr lang="tr-TR" sz="2000" b="1" dirty="0" smtClean="0">
                  <a:latin typeface="Times New Roman" pitchFamily="18" charset="0"/>
                </a:rPr>
                <a:t> </a:t>
              </a:r>
              <a:endParaRPr lang="tr-TR" dirty="0">
                <a:latin typeface="Arial" charset="0"/>
              </a:endParaRPr>
            </a:p>
          </p:txBody>
        </p:sp>
        <p:sp>
          <p:nvSpPr>
            <p:cNvPr id="18442" name="Line 11"/>
            <p:cNvSpPr>
              <a:spLocks noChangeShapeType="1"/>
            </p:cNvSpPr>
            <p:nvPr/>
          </p:nvSpPr>
          <p:spPr bwMode="auto">
            <a:xfrm flipV="1">
              <a:off x="3926" y="3098"/>
              <a:ext cx="2448" cy="2448"/>
            </a:xfrm>
            <a:prstGeom prst="line">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8443" name="Line 12"/>
            <p:cNvSpPr>
              <a:spLocks noChangeShapeType="1"/>
            </p:cNvSpPr>
            <p:nvPr/>
          </p:nvSpPr>
          <p:spPr bwMode="auto">
            <a:xfrm flipV="1">
              <a:off x="5510" y="5546"/>
              <a:ext cx="1008" cy="1008"/>
            </a:xfrm>
            <a:prstGeom prst="line">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8444" name="Line 13"/>
            <p:cNvSpPr>
              <a:spLocks noChangeShapeType="1"/>
            </p:cNvSpPr>
            <p:nvPr/>
          </p:nvSpPr>
          <p:spPr bwMode="auto">
            <a:xfrm>
              <a:off x="5510" y="6842"/>
              <a:ext cx="1008" cy="1008"/>
            </a:xfrm>
            <a:prstGeom prst="line">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8445" name="Line 14"/>
            <p:cNvSpPr>
              <a:spLocks noChangeShapeType="1"/>
            </p:cNvSpPr>
            <p:nvPr/>
          </p:nvSpPr>
          <p:spPr bwMode="auto">
            <a:xfrm>
              <a:off x="3926" y="7130"/>
              <a:ext cx="2448" cy="2448"/>
            </a:xfrm>
            <a:prstGeom prst="line">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spTree>
    <p:extLst>
      <p:ext uri="{BB962C8B-B14F-4D97-AF65-F5344CB8AC3E}">
        <p14:creationId xmlns:p14="http://schemas.microsoft.com/office/powerpoint/2010/main" val="27079230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5"/>
          <p:cNvSpPr>
            <a:spLocks noGrp="1"/>
          </p:cNvSpPr>
          <p:nvPr>
            <p:ph type="sldNum" sz="quarter" idx="12"/>
          </p:nvPr>
        </p:nvSpPr>
        <p:spPr/>
        <p:txBody>
          <a:bodyPr/>
          <a:lstStyle/>
          <a:p>
            <a:pPr>
              <a:defRPr/>
            </a:pPr>
            <a:fld id="{6F99824C-F6D8-46C4-BFCD-9FEF5E6FFFF4}" type="slidenum">
              <a:rPr lang="en-US"/>
              <a:pPr>
                <a:defRPr/>
              </a:pPr>
              <a:t>17</a:t>
            </a:fld>
            <a:endParaRPr lang="en-US"/>
          </a:p>
        </p:txBody>
      </p:sp>
      <p:sp>
        <p:nvSpPr>
          <p:cNvPr id="20483" name="Rectangle 3"/>
          <p:cNvSpPr>
            <a:spLocks noGrp="1"/>
          </p:cNvSpPr>
          <p:nvPr>
            <p:ph type="body" idx="1"/>
          </p:nvPr>
        </p:nvSpPr>
        <p:spPr>
          <a:xfrm>
            <a:off x="457200" y="620713"/>
            <a:ext cx="8229600" cy="5505450"/>
          </a:xfrm>
        </p:spPr>
        <p:txBody>
          <a:bodyPr/>
          <a:lstStyle/>
          <a:p>
            <a:pPr algn="ctr" eaLnBrk="1" hangingPunct="1">
              <a:lnSpc>
                <a:spcPct val="90000"/>
              </a:lnSpc>
              <a:buFont typeface="Arial" charset="0"/>
              <a:buNone/>
            </a:pPr>
            <a:r>
              <a:rPr lang="tr-TR" sz="2400" b="1" smtClean="0">
                <a:latin typeface="Comic Sans MS" pitchFamily="66" charset="0"/>
              </a:rPr>
              <a:t>Doymuş Yağ Asitleri</a:t>
            </a:r>
            <a:r>
              <a:rPr lang="tr-TR" sz="2400" smtClean="0">
                <a:latin typeface="Comic Sans MS" pitchFamily="66" charset="0"/>
              </a:rPr>
              <a:t> </a:t>
            </a:r>
          </a:p>
          <a:p>
            <a:pPr eaLnBrk="1" hangingPunct="1">
              <a:lnSpc>
                <a:spcPct val="90000"/>
              </a:lnSpc>
              <a:buFont typeface="Arial" charset="0"/>
              <a:buNone/>
            </a:pPr>
            <a:r>
              <a:rPr lang="tr-TR" sz="2400" smtClean="0">
                <a:latin typeface="Comic Sans MS" pitchFamily="66" charset="0"/>
              </a:rPr>
              <a:t>Doğal yağlarda yaygın olarak bulunur </a:t>
            </a:r>
          </a:p>
          <a:p>
            <a:pPr eaLnBrk="1" hangingPunct="1">
              <a:lnSpc>
                <a:spcPct val="90000"/>
              </a:lnSpc>
              <a:buFont typeface="Arial" charset="0"/>
              <a:buNone/>
            </a:pPr>
            <a:r>
              <a:rPr lang="tr-TR" sz="2400" smtClean="0">
                <a:latin typeface="Comic Sans MS" pitchFamily="66" charset="0"/>
              </a:rPr>
              <a:t>Doymuş yağ asitlerine satüre yağ asidi de denir </a:t>
            </a:r>
          </a:p>
          <a:p>
            <a:pPr eaLnBrk="1" hangingPunct="1">
              <a:lnSpc>
                <a:spcPct val="90000"/>
              </a:lnSpc>
              <a:buFont typeface="Arial" charset="0"/>
              <a:buNone/>
            </a:pPr>
            <a:r>
              <a:rPr lang="tr-TR" sz="2400" smtClean="0">
                <a:latin typeface="Comic Sans MS" pitchFamily="66" charset="0"/>
              </a:rPr>
              <a:t>C</a:t>
            </a:r>
            <a:r>
              <a:rPr lang="tr-TR" sz="2400" baseline="-25000" smtClean="0">
                <a:latin typeface="Comic Sans MS" pitchFamily="66" charset="0"/>
              </a:rPr>
              <a:t>n</a:t>
            </a:r>
            <a:r>
              <a:rPr lang="tr-TR" sz="2400" smtClean="0">
                <a:latin typeface="Comic Sans MS" pitchFamily="66" charset="0"/>
              </a:rPr>
              <a:t>-H</a:t>
            </a:r>
            <a:r>
              <a:rPr lang="tr-TR" sz="2400" baseline="-25000" smtClean="0">
                <a:latin typeface="Comic Sans MS" pitchFamily="66" charset="0"/>
              </a:rPr>
              <a:t>2n</a:t>
            </a:r>
            <a:r>
              <a:rPr lang="tr-TR" sz="2400" smtClean="0">
                <a:latin typeface="Comic Sans MS" pitchFamily="66" charset="0"/>
              </a:rPr>
              <a:t>O</a:t>
            </a:r>
            <a:r>
              <a:rPr lang="tr-TR" sz="2400" baseline="-25000" smtClean="0">
                <a:latin typeface="Comic Sans MS" pitchFamily="66" charset="0"/>
              </a:rPr>
              <a:t>2</a:t>
            </a:r>
            <a:r>
              <a:rPr lang="tr-TR" sz="2400" smtClean="0">
                <a:latin typeface="Comic Sans MS" pitchFamily="66" charset="0"/>
              </a:rPr>
              <a:t> formülü ile gösterilirler. n = C sayısını gösterir </a:t>
            </a:r>
          </a:p>
          <a:p>
            <a:pPr eaLnBrk="1" hangingPunct="1">
              <a:lnSpc>
                <a:spcPct val="90000"/>
              </a:lnSpc>
              <a:buFont typeface="Arial" charset="0"/>
              <a:buNone/>
            </a:pPr>
            <a:r>
              <a:rPr lang="tr-TR" sz="2400" smtClean="0">
                <a:latin typeface="Comic Sans MS" pitchFamily="66" charset="0"/>
              </a:rPr>
              <a:t>Zincir şeklindedir, dallanma yoktur. </a:t>
            </a:r>
          </a:p>
          <a:p>
            <a:pPr eaLnBrk="1" hangingPunct="1">
              <a:lnSpc>
                <a:spcPct val="90000"/>
              </a:lnSpc>
              <a:buFont typeface="Arial" charset="0"/>
              <a:buNone/>
            </a:pPr>
            <a:r>
              <a:rPr lang="tr-TR" sz="2400" smtClean="0">
                <a:latin typeface="Comic Sans MS" pitchFamily="66" charset="0"/>
              </a:rPr>
              <a:t>Molekülündeki C sayısı 4–38 arasında değişir. En kısa zincirli doymuş yağ asidi 4 C atomuna sahip bütirik asitken en uzun zincirli yağ asidi 24 C içeren lignoserik asittir. </a:t>
            </a:r>
          </a:p>
          <a:p>
            <a:pPr eaLnBrk="1" hangingPunct="1">
              <a:lnSpc>
                <a:spcPct val="90000"/>
              </a:lnSpc>
              <a:buFont typeface="Arial" charset="0"/>
              <a:buNone/>
            </a:pPr>
            <a:r>
              <a:rPr lang="tr-TR" sz="2400" smtClean="0">
                <a:latin typeface="Comic Sans MS" pitchFamily="66" charset="0"/>
              </a:rPr>
              <a:t>Zincirdeki C atomu tüm bağlarını tekli yapmıştır, zincirdeki C atomları arasında hiç çift bağ yoktur.</a:t>
            </a:r>
          </a:p>
          <a:p>
            <a:pPr eaLnBrk="1" hangingPunct="1">
              <a:lnSpc>
                <a:spcPct val="90000"/>
              </a:lnSpc>
              <a:buFont typeface="Arial" charset="0"/>
              <a:buNone/>
            </a:pPr>
            <a:r>
              <a:rPr lang="tr-TR" sz="2400" smtClean="0">
                <a:latin typeface="Comic Sans MS" pitchFamily="66" charset="0"/>
              </a:rPr>
              <a:t>Yağ asitlerinde başta metil grubu (CH3) sonda ise karboksil grubu bulunur (COOH)</a:t>
            </a:r>
          </a:p>
        </p:txBody>
      </p:sp>
    </p:spTree>
    <p:extLst>
      <p:ext uri="{BB962C8B-B14F-4D97-AF65-F5344CB8AC3E}">
        <p14:creationId xmlns:p14="http://schemas.microsoft.com/office/powerpoint/2010/main" val="40034648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5"/>
          <p:cNvSpPr>
            <a:spLocks noGrp="1"/>
          </p:cNvSpPr>
          <p:nvPr>
            <p:ph type="sldNum" sz="quarter" idx="12"/>
          </p:nvPr>
        </p:nvSpPr>
        <p:spPr/>
        <p:txBody>
          <a:bodyPr/>
          <a:lstStyle/>
          <a:p>
            <a:pPr>
              <a:defRPr/>
            </a:pPr>
            <a:fld id="{D7A518AD-97F4-4C3A-BB32-3B99196A7738}" type="slidenum">
              <a:rPr lang="en-US"/>
              <a:pPr>
                <a:defRPr/>
              </a:pPr>
              <a:t>18</a:t>
            </a:fld>
            <a:endParaRPr lang="en-US"/>
          </a:p>
        </p:txBody>
      </p:sp>
      <p:sp>
        <p:nvSpPr>
          <p:cNvPr id="22531" name="Rectangle 2"/>
          <p:cNvSpPr>
            <a:spLocks noGrp="1"/>
          </p:cNvSpPr>
          <p:nvPr>
            <p:ph type="title"/>
          </p:nvPr>
        </p:nvSpPr>
        <p:spPr>
          <a:xfrm>
            <a:off x="457200" y="274638"/>
            <a:ext cx="8229600" cy="850900"/>
          </a:xfrm>
        </p:spPr>
        <p:txBody>
          <a:bodyPr/>
          <a:lstStyle/>
          <a:p>
            <a:pPr eaLnBrk="1" hangingPunct="1"/>
            <a:r>
              <a:rPr lang="tr-TR" sz="3200" dirty="0" smtClean="0">
                <a:latin typeface="Comic Sans MS" pitchFamily="66" charset="0"/>
              </a:rPr>
              <a:t>Doymuş Yağ Asitleri</a:t>
            </a:r>
          </a:p>
        </p:txBody>
      </p:sp>
      <p:pic>
        <p:nvPicPr>
          <p:cNvPr id="22532" name="Picture 3"/>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611188" y="1341438"/>
            <a:ext cx="7705725" cy="489585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88636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5"/>
          <p:cNvSpPr>
            <a:spLocks noGrp="1"/>
          </p:cNvSpPr>
          <p:nvPr>
            <p:ph type="sldNum" sz="quarter" idx="12"/>
          </p:nvPr>
        </p:nvSpPr>
        <p:spPr/>
        <p:txBody>
          <a:bodyPr/>
          <a:lstStyle/>
          <a:p>
            <a:pPr>
              <a:defRPr/>
            </a:pPr>
            <a:fld id="{33089025-7D88-4063-9894-46B91E156436}" type="slidenum">
              <a:rPr lang="en-US"/>
              <a:pPr>
                <a:defRPr/>
              </a:pPr>
              <a:t>19</a:t>
            </a:fld>
            <a:endParaRPr lang="en-US"/>
          </a:p>
        </p:txBody>
      </p:sp>
      <p:pic>
        <p:nvPicPr>
          <p:cNvPr id="2355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5925" y="785813"/>
            <a:ext cx="5773738" cy="528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52671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LİPİD</a:t>
            </a:r>
            <a:endParaRPr lang="tr-TR" dirty="0"/>
          </a:p>
        </p:txBody>
      </p:sp>
      <p:sp>
        <p:nvSpPr>
          <p:cNvPr id="3" name="İçerik Yer Tutucusu 2"/>
          <p:cNvSpPr>
            <a:spLocks noGrp="1"/>
          </p:cNvSpPr>
          <p:nvPr>
            <p:ph idx="1"/>
          </p:nvPr>
        </p:nvSpPr>
        <p:spPr/>
        <p:txBody>
          <a:bodyPr>
            <a:normAutofit fontScale="62500" lnSpcReduction="20000"/>
          </a:bodyPr>
          <a:lstStyle/>
          <a:p>
            <a:pPr marL="0" indent="0" algn="just">
              <a:lnSpc>
                <a:spcPct val="120000"/>
              </a:lnSpc>
              <a:spcBef>
                <a:spcPts val="1200"/>
              </a:spcBef>
              <a:buNone/>
            </a:pPr>
            <a:r>
              <a:rPr lang="tr-TR" dirty="0" smtClean="0">
                <a:latin typeface="Comic Sans MS" pitchFamily="66" charset="0"/>
              </a:rPr>
              <a:t>Dünyadaki canlıların temel organik bileşiklerden biri de lipitlerdir. </a:t>
            </a:r>
          </a:p>
          <a:p>
            <a:pPr marL="0" indent="0" algn="just">
              <a:lnSpc>
                <a:spcPct val="120000"/>
              </a:lnSpc>
              <a:spcBef>
                <a:spcPts val="1200"/>
              </a:spcBef>
              <a:buNone/>
            </a:pPr>
            <a:r>
              <a:rPr lang="tr-TR" dirty="0" err="1" smtClean="0">
                <a:latin typeface="Comic Sans MS" pitchFamily="66" charset="0"/>
              </a:rPr>
              <a:t>Lipidler</a:t>
            </a:r>
            <a:r>
              <a:rPr lang="tr-TR" dirty="0" smtClean="0">
                <a:latin typeface="Comic Sans MS" pitchFamily="66" charset="0"/>
              </a:rPr>
              <a:t> insan ve hayvanların temel besinleri arasında yer alır. Yağlar da birer lipittir. Yağlar katı veya sıvı olabilir. </a:t>
            </a:r>
          </a:p>
          <a:p>
            <a:pPr marL="0" indent="0" algn="just">
              <a:lnSpc>
                <a:spcPct val="120000"/>
              </a:lnSpc>
              <a:spcBef>
                <a:spcPts val="1200"/>
              </a:spcBef>
              <a:buNone/>
            </a:pPr>
            <a:r>
              <a:rPr lang="tr-TR" dirty="0" err="1" smtClean="0">
                <a:latin typeface="Comic Sans MS" pitchFamily="66" charset="0"/>
              </a:rPr>
              <a:t>Lipidler</a:t>
            </a:r>
            <a:r>
              <a:rPr lang="tr-TR" dirty="0" smtClean="0">
                <a:latin typeface="Comic Sans MS" pitchFamily="66" charset="0"/>
              </a:rPr>
              <a:t> değişik şekilde tanımlanabilmektedir. </a:t>
            </a:r>
          </a:p>
          <a:p>
            <a:pPr marL="0" indent="0" algn="just">
              <a:lnSpc>
                <a:spcPct val="120000"/>
              </a:lnSpc>
              <a:spcBef>
                <a:spcPts val="1200"/>
              </a:spcBef>
              <a:buNone/>
            </a:pPr>
            <a:endParaRPr lang="tr-TR" dirty="0" smtClean="0">
              <a:latin typeface="Comic Sans MS" pitchFamily="66" charset="0"/>
            </a:endParaRPr>
          </a:p>
          <a:p>
            <a:pPr marL="0" indent="0" algn="just">
              <a:lnSpc>
                <a:spcPct val="120000"/>
              </a:lnSpc>
              <a:spcBef>
                <a:spcPts val="1200"/>
              </a:spcBef>
              <a:buNone/>
            </a:pPr>
            <a:r>
              <a:rPr lang="tr-TR" dirty="0" err="1" smtClean="0">
                <a:latin typeface="Comic Sans MS" pitchFamily="66" charset="0"/>
              </a:rPr>
              <a:t>Lipid</a:t>
            </a:r>
            <a:r>
              <a:rPr lang="tr-TR" dirty="0" smtClean="0">
                <a:latin typeface="Comic Sans MS" pitchFamily="66" charset="0"/>
              </a:rPr>
              <a:t>: </a:t>
            </a:r>
          </a:p>
          <a:p>
            <a:pPr marL="0" indent="0" algn="just">
              <a:lnSpc>
                <a:spcPct val="120000"/>
              </a:lnSpc>
              <a:spcBef>
                <a:spcPts val="1200"/>
              </a:spcBef>
            </a:pPr>
            <a:r>
              <a:rPr lang="tr-TR" dirty="0" smtClean="0">
                <a:latin typeface="Comic Sans MS" pitchFamily="66" charset="0"/>
              </a:rPr>
              <a:t>Hayvansal ve bitkisel organizmalarca sentez edilebilen, </a:t>
            </a:r>
          </a:p>
          <a:p>
            <a:pPr marL="0" indent="0" algn="just">
              <a:lnSpc>
                <a:spcPct val="120000"/>
              </a:lnSpc>
              <a:spcBef>
                <a:spcPts val="1200"/>
              </a:spcBef>
            </a:pPr>
            <a:r>
              <a:rPr lang="tr-TR" dirty="0" smtClean="0">
                <a:latin typeface="Comic Sans MS" pitchFamily="66" charset="0"/>
              </a:rPr>
              <a:t>Yağ asidi esterleri ile ilgili olan, </a:t>
            </a:r>
          </a:p>
          <a:p>
            <a:pPr marL="0" indent="0" algn="just">
              <a:lnSpc>
                <a:spcPct val="120000"/>
              </a:lnSpc>
              <a:spcBef>
                <a:spcPts val="1200"/>
              </a:spcBef>
            </a:pPr>
            <a:r>
              <a:rPr lang="tr-TR" dirty="0" smtClean="0">
                <a:latin typeface="Comic Sans MS" pitchFamily="66" charset="0"/>
              </a:rPr>
              <a:t>Suda değil fakat etil eter, petrol eteri, kloroform, sıcak alkol, benzol, karbon </a:t>
            </a:r>
            <a:r>
              <a:rPr lang="tr-TR" dirty="0" err="1" smtClean="0">
                <a:latin typeface="Comic Sans MS" pitchFamily="66" charset="0"/>
              </a:rPr>
              <a:t>tetra</a:t>
            </a:r>
            <a:r>
              <a:rPr lang="tr-TR" dirty="0" smtClean="0">
                <a:latin typeface="Comic Sans MS" pitchFamily="66" charset="0"/>
              </a:rPr>
              <a:t> klorür, aseton vb. yağ çözücü organik maddelerde çözünen doğal organik maddelerdir. </a:t>
            </a:r>
          </a:p>
          <a:p>
            <a:pPr marL="0" indent="0">
              <a:buNone/>
            </a:pPr>
            <a:endParaRPr lang="tr-TR" dirty="0"/>
          </a:p>
        </p:txBody>
      </p:sp>
      <p:sp>
        <p:nvSpPr>
          <p:cNvPr id="4" name="Slayt Numarası Yer Tutucusu 3"/>
          <p:cNvSpPr>
            <a:spLocks noGrp="1"/>
          </p:cNvSpPr>
          <p:nvPr>
            <p:ph type="sldNum" sz="quarter" idx="12"/>
          </p:nvPr>
        </p:nvSpPr>
        <p:spPr/>
        <p:txBody>
          <a:bodyPr/>
          <a:lstStyle/>
          <a:p>
            <a:fld id="{B56BB7B0-763F-47BA-B7AC-3203707B83ED}" type="slidenum">
              <a:rPr lang="tr-TR" smtClean="0"/>
              <a:t>2</a:t>
            </a:fld>
            <a:endParaRPr lang="tr-TR" dirty="0"/>
          </a:p>
        </p:txBody>
      </p:sp>
    </p:spTree>
    <p:extLst>
      <p:ext uri="{BB962C8B-B14F-4D97-AF65-F5344CB8AC3E}">
        <p14:creationId xmlns:p14="http://schemas.microsoft.com/office/powerpoint/2010/main" val="793248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5"/>
          <p:cNvSpPr>
            <a:spLocks noGrp="1"/>
          </p:cNvSpPr>
          <p:nvPr>
            <p:ph type="sldNum" sz="quarter" idx="12"/>
          </p:nvPr>
        </p:nvSpPr>
        <p:spPr/>
        <p:txBody>
          <a:bodyPr/>
          <a:lstStyle/>
          <a:p>
            <a:pPr>
              <a:defRPr/>
            </a:pPr>
            <a:fld id="{A2FCA221-BA75-41A1-A563-97BC4E06C803}" type="slidenum">
              <a:rPr lang="en-US"/>
              <a:pPr>
                <a:defRPr/>
              </a:pPr>
              <a:t>20</a:t>
            </a:fld>
            <a:endParaRPr lang="en-US"/>
          </a:p>
        </p:txBody>
      </p:sp>
      <p:sp>
        <p:nvSpPr>
          <p:cNvPr id="24579" name="Rectangle 3"/>
          <p:cNvSpPr>
            <a:spLocks noGrp="1"/>
          </p:cNvSpPr>
          <p:nvPr>
            <p:ph type="body" idx="1"/>
          </p:nvPr>
        </p:nvSpPr>
        <p:spPr>
          <a:xfrm>
            <a:off x="468313" y="549275"/>
            <a:ext cx="8229600" cy="5605463"/>
          </a:xfrm>
        </p:spPr>
        <p:txBody>
          <a:bodyPr/>
          <a:lstStyle/>
          <a:p>
            <a:pPr marL="0" indent="0" algn="ctr" eaLnBrk="1" hangingPunct="1">
              <a:buFont typeface="Arial" charset="0"/>
              <a:buNone/>
            </a:pPr>
            <a:r>
              <a:rPr lang="tr-TR" sz="2800" b="1" smtClean="0">
                <a:latin typeface="Comic Sans MS" pitchFamily="66" charset="0"/>
              </a:rPr>
              <a:t>Doymamış Yağ Asitleri</a:t>
            </a:r>
            <a:r>
              <a:rPr lang="tr-TR" sz="2800" smtClean="0">
                <a:latin typeface="Comic Sans MS" pitchFamily="66" charset="0"/>
              </a:rPr>
              <a:t> </a:t>
            </a:r>
          </a:p>
          <a:p>
            <a:pPr marL="0" indent="0" eaLnBrk="1" hangingPunct="1">
              <a:buFont typeface="Arial" charset="0"/>
              <a:buNone/>
            </a:pPr>
            <a:r>
              <a:rPr lang="tr-TR" sz="2800" smtClean="0">
                <a:latin typeface="Comic Sans MS" pitchFamily="66" charset="0"/>
              </a:rPr>
              <a:t>Doymamış yağ asitleri zincirdeki C atomları arasında bir ya da daha fazla sayıda çift bağ içerir ve içerdikleri çift bağın sayısı ve yeri onlara bazı özellikler kazandırır</a:t>
            </a:r>
          </a:p>
          <a:p>
            <a:pPr marL="0" indent="0" eaLnBrk="1" hangingPunct="1">
              <a:buFont typeface="Arial" charset="0"/>
              <a:buNone/>
            </a:pPr>
            <a:endParaRPr lang="tr-TR" smtClean="0"/>
          </a:p>
          <a:p>
            <a:pPr marL="0" indent="0" eaLnBrk="1" hangingPunct="1">
              <a:buFont typeface="Arial" charset="0"/>
              <a:buNone/>
            </a:pPr>
            <a:r>
              <a:rPr lang="tr-TR" sz="2800" smtClean="0">
                <a:latin typeface="Comic Sans MS" pitchFamily="66" charset="0"/>
              </a:rPr>
              <a:t>Doymamış yağ asitlerine ansatüre yağ asidi de denir (satüre: doymuş, ansatüre; doymamış)</a:t>
            </a:r>
          </a:p>
          <a:p>
            <a:pPr marL="0" indent="0" eaLnBrk="1" hangingPunct="1">
              <a:buFont typeface="Arial" charset="0"/>
              <a:buNone/>
            </a:pPr>
            <a:r>
              <a:rPr lang="tr-TR" sz="2800" smtClean="0">
                <a:latin typeface="Comic Sans MS" pitchFamily="66" charset="0"/>
              </a:rPr>
              <a:t>(saturated &amp; unsaturated)</a:t>
            </a:r>
          </a:p>
          <a:p>
            <a:pPr marL="0" indent="0" eaLnBrk="1" hangingPunct="1">
              <a:buFont typeface="Arial" charset="0"/>
              <a:buNone/>
            </a:pPr>
            <a:r>
              <a:rPr lang="tr-TR" sz="2800" smtClean="0">
                <a:latin typeface="Comic Sans MS" pitchFamily="66" charset="0"/>
              </a:rPr>
              <a:t> </a:t>
            </a:r>
          </a:p>
        </p:txBody>
      </p:sp>
    </p:spTree>
    <p:extLst>
      <p:ext uri="{BB962C8B-B14F-4D97-AF65-F5344CB8AC3E}">
        <p14:creationId xmlns:p14="http://schemas.microsoft.com/office/powerpoint/2010/main" val="22635939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5"/>
          <p:cNvSpPr>
            <a:spLocks noGrp="1"/>
          </p:cNvSpPr>
          <p:nvPr>
            <p:ph type="sldNum" sz="quarter" idx="12"/>
          </p:nvPr>
        </p:nvSpPr>
        <p:spPr/>
        <p:txBody>
          <a:bodyPr/>
          <a:lstStyle/>
          <a:p>
            <a:pPr>
              <a:defRPr/>
            </a:pPr>
            <a:fld id="{EAAE3F32-13A4-4990-8FD8-490C60300DCE}" type="slidenum">
              <a:rPr lang="en-US"/>
              <a:pPr>
                <a:defRPr/>
              </a:pPr>
              <a:t>21</a:t>
            </a:fld>
            <a:endParaRPr lang="en-US"/>
          </a:p>
        </p:txBody>
      </p:sp>
      <p:sp>
        <p:nvSpPr>
          <p:cNvPr id="26627" name="Rectangle 2"/>
          <p:cNvSpPr>
            <a:spLocks noGrp="1"/>
          </p:cNvSpPr>
          <p:nvPr>
            <p:ph type="body" idx="1"/>
          </p:nvPr>
        </p:nvSpPr>
        <p:spPr>
          <a:xfrm>
            <a:off x="457200" y="476250"/>
            <a:ext cx="8229600" cy="5649913"/>
          </a:xfrm>
        </p:spPr>
        <p:txBody>
          <a:bodyPr/>
          <a:lstStyle/>
          <a:p>
            <a:pPr eaLnBrk="1" hangingPunct="1">
              <a:buFont typeface="Arial" charset="0"/>
              <a:buNone/>
            </a:pPr>
            <a:r>
              <a:rPr lang="tr-TR" sz="2800" smtClean="0">
                <a:latin typeface="Comic Sans MS" pitchFamily="66" charset="0"/>
              </a:rPr>
              <a:t>Doymamış yağ asitlerinin özellikleri:</a:t>
            </a:r>
          </a:p>
          <a:p>
            <a:pPr eaLnBrk="1" hangingPunct="1">
              <a:buFont typeface="Arial" charset="0"/>
              <a:buNone/>
            </a:pPr>
            <a:endParaRPr lang="tr-TR" sz="2800" smtClean="0">
              <a:latin typeface="Comic Sans MS" pitchFamily="66" charset="0"/>
            </a:endParaRPr>
          </a:p>
          <a:p>
            <a:pPr eaLnBrk="1" hangingPunct="1"/>
            <a:r>
              <a:rPr lang="tr-TR" sz="2800" smtClean="0">
                <a:latin typeface="Comic Sans MS" pitchFamily="66" charset="0"/>
              </a:rPr>
              <a:t> Yapılarında bir çift bağ içeren yağ asitlerine monoansature denir </a:t>
            </a:r>
          </a:p>
          <a:p>
            <a:pPr eaLnBrk="1" hangingPunct="1"/>
            <a:r>
              <a:rPr lang="tr-TR" sz="2800" smtClean="0">
                <a:latin typeface="Comic Sans MS" pitchFamily="66" charset="0"/>
              </a:rPr>
              <a:t>Birden fazla çift bağ içeren yağ asitlerine poliansature yağ asidi denir. </a:t>
            </a:r>
          </a:p>
          <a:p>
            <a:pPr eaLnBrk="1" hangingPunct="1"/>
            <a:r>
              <a:rPr lang="tr-TR" sz="2800" smtClean="0">
                <a:latin typeface="Comic Sans MS" pitchFamily="66" charset="0"/>
              </a:rPr>
              <a:t> Yağlarda bulunan önemli doymamış yağ asitlerinin C sayısı 18’dir.</a:t>
            </a:r>
          </a:p>
          <a:p>
            <a:pPr eaLnBrk="1" hangingPunct="1"/>
            <a:r>
              <a:rPr lang="tr-TR" sz="2800" smtClean="0">
                <a:latin typeface="Comic Sans MS" pitchFamily="66" charset="0"/>
              </a:rPr>
              <a:t>Yağ asitlerinde 7’ye kadar çift bağa rastlanmıştır. </a:t>
            </a:r>
          </a:p>
        </p:txBody>
      </p:sp>
    </p:spTree>
    <p:extLst>
      <p:ext uri="{BB962C8B-B14F-4D97-AF65-F5344CB8AC3E}">
        <p14:creationId xmlns:p14="http://schemas.microsoft.com/office/powerpoint/2010/main" val="30634372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a:xfrm>
            <a:off x="457200" y="274638"/>
            <a:ext cx="8229600" cy="561975"/>
          </a:xfrm>
        </p:spPr>
        <p:txBody>
          <a:bodyPr>
            <a:normAutofit fontScale="90000"/>
          </a:bodyPr>
          <a:lstStyle/>
          <a:p>
            <a:r>
              <a:rPr lang="tr-TR" sz="3200" smtClean="0">
                <a:latin typeface="Comic Sans MS" pitchFamily="66" charset="0"/>
              </a:rPr>
              <a:t>Doymamış Yağ Asitleri</a:t>
            </a:r>
          </a:p>
        </p:txBody>
      </p:sp>
      <p:pic>
        <p:nvPicPr>
          <p:cNvPr id="29699" name="Picture 3"/>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684213" y="1125538"/>
            <a:ext cx="7667625" cy="485933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14612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5"/>
          <p:cNvSpPr>
            <a:spLocks noGrp="1"/>
          </p:cNvSpPr>
          <p:nvPr>
            <p:ph type="sldNum" sz="quarter" idx="12"/>
          </p:nvPr>
        </p:nvSpPr>
        <p:spPr/>
        <p:txBody>
          <a:bodyPr/>
          <a:lstStyle/>
          <a:p>
            <a:pPr>
              <a:defRPr/>
            </a:pPr>
            <a:fld id="{BEF509D3-67B8-4C8F-91B5-90D3C302683D}" type="slidenum">
              <a:rPr lang="en-US"/>
              <a:pPr>
                <a:defRPr/>
              </a:pPr>
              <a:t>23</a:t>
            </a:fld>
            <a:endParaRPr lang="en-US"/>
          </a:p>
        </p:txBody>
      </p:sp>
      <p:pic>
        <p:nvPicPr>
          <p:cNvPr id="3379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1052513"/>
            <a:ext cx="7416800" cy="427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6" name="Text Box 5"/>
          <p:cNvSpPr txBox="1">
            <a:spLocks noChangeArrowheads="1"/>
          </p:cNvSpPr>
          <p:nvPr/>
        </p:nvSpPr>
        <p:spPr bwMode="auto">
          <a:xfrm>
            <a:off x="2103438" y="501650"/>
            <a:ext cx="5113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tr-TR" sz="2400" b="1">
                <a:latin typeface="Comic Sans MS" pitchFamily="66" charset="0"/>
              </a:rPr>
              <a:t>Doymamış yağ asitlerine örnekler</a:t>
            </a:r>
          </a:p>
        </p:txBody>
      </p:sp>
    </p:spTree>
    <p:extLst>
      <p:ext uri="{BB962C8B-B14F-4D97-AF65-F5344CB8AC3E}">
        <p14:creationId xmlns:p14="http://schemas.microsoft.com/office/powerpoint/2010/main" val="41186490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5"/>
          <p:cNvSpPr>
            <a:spLocks noGrp="1"/>
          </p:cNvSpPr>
          <p:nvPr>
            <p:ph type="sldNum" sz="quarter" idx="12"/>
          </p:nvPr>
        </p:nvSpPr>
        <p:spPr/>
        <p:txBody>
          <a:bodyPr/>
          <a:lstStyle/>
          <a:p>
            <a:pPr>
              <a:defRPr/>
            </a:pPr>
            <a:fld id="{5C359401-BAFA-4591-8A71-2AA7A5826EAF}" type="slidenum">
              <a:rPr lang="en-US"/>
              <a:pPr>
                <a:defRPr/>
              </a:pPr>
              <a:t>24</a:t>
            </a:fld>
            <a:endParaRPr lang="en-US"/>
          </a:p>
        </p:txBody>
      </p:sp>
      <p:pic>
        <p:nvPicPr>
          <p:cNvPr id="3481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1557338"/>
            <a:ext cx="6553200" cy="311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0" name="Rectangle 5"/>
          <p:cNvSpPr>
            <a:spLocks noChangeArrowheads="1"/>
          </p:cNvSpPr>
          <p:nvPr/>
        </p:nvSpPr>
        <p:spPr bwMode="auto">
          <a:xfrm>
            <a:off x="323850" y="5084763"/>
            <a:ext cx="84963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tr-TR" sz="2000">
                <a:latin typeface="Comic Sans MS" pitchFamily="66" charset="0"/>
              </a:rPr>
              <a:t>Bir doymamış yağ asidi molekülünde </a:t>
            </a:r>
            <a:r>
              <a:rPr lang="en-US" sz="2000">
                <a:latin typeface="Comic Sans MS" pitchFamily="66" charset="0"/>
              </a:rPr>
              <a:t>çift bağa bağlı hidrojen atomları ve gruplar</a:t>
            </a:r>
            <a:r>
              <a:rPr lang="tr-TR" sz="2000">
                <a:latin typeface="Comic Sans MS" pitchFamily="66" charset="0"/>
              </a:rPr>
              <a:t> </a:t>
            </a:r>
            <a:r>
              <a:rPr lang="en-US" sz="2000">
                <a:latin typeface="Comic Sans MS" pitchFamily="66" charset="0"/>
              </a:rPr>
              <a:t>çift bağın aynı tarafındadı</a:t>
            </a:r>
            <a:r>
              <a:rPr lang="tr-TR" sz="2000">
                <a:latin typeface="Comic Sans MS" pitchFamily="66" charset="0"/>
              </a:rPr>
              <a:t>ysa </a:t>
            </a:r>
            <a:r>
              <a:rPr lang="en-US" sz="2000">
                <a:latin typeface="Comic Sans MS" pitchFamily="66" charset="0"/>
              </a:rPr>
              <a:t>Cis </a:t>
            </a:r>
            <a:r>
              <a:rPr lang="tr-TR" sz="2000">
                <a:latin typeface="Comic Sans MS" pitchFamily="66" charset="0"/>
              </a:rPr>
              <a:t>formu, çapraz </a:t>
            </a:r>
            <a:r>
              <a:rPr lang="en-US" sz="2000">
                <a:latin typeface="Comic Sans MS" pitchFamily="66" charset="0"/>
              </a:rPr>
              <a:t>konumda </a:t>
            </a:r>
            <a:r>
              <a:rPr lang="tr-TR" sz="2000">
                <a:latin typeface="Comic Sans MS" pitchFamily="66" charset="0"/>
              </a:rPr>
              <a:t>ise Trans yağ asitleri oluşur.</a:t>
            </a:r>
            <a:endParaRPr lang="en-US" sz="2000">
              <a:latin typeface="Comic Sans MS" pitchFamily="66" charset="0"/>
            </a:endParaRPr>
          </a:p>
        </p:txBody>
      </p:sp>
      <p:sp>
        <p:nvSpPr>
          <p:cNvPr id="34821" name="Text Box 6"/>
          <p:cNvSpPr txBox="1">
            <a:spLocks noChangeArrowheads="1"/>
          </p:cNvSpPr>
          <p:nvPr/>
        </p:nvSpPr>
        <p:spPr bwMode="auto">
          <a:xfrm>
            <a:off x="1908175" y="620713"/>
            <a:ext cx="51117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tr-TR" sz="2800" b="1">
                <a:latin typeface="Comic Sans MS" pitchFamily="66" charset="0"/>
              </a:rPr>
              <a:t>Cis ve Trans yağ asitleri</a:t>
            </a:r>
          </a:p>
        </p:txBody>
      </p:sp>
    </p:spTree>
    <p:extLst>
      <p:ext uri="{BB962C8B-B14F-4D97-AF65-F5344CB8AC3E}">
        <p14:creationId xmlns:p14="http://schemas.microsoft.com/office/powerpoint/2010/main" val="18044129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5"/>
          <p:cNvSpPr>
            <a:spLocks noGrp="1"/>
          </p:cNvSpPr>
          <p:nvPr>
            <p:ph type="sldNum" sz="quarter" idx="12"/>
          </p:nvPr>
        </p:nvSpPr>
        <p:spPr/>
        <p:txBody>
          <a:bodyPr/>
          <a:lstStyle/>
          <a:p>
            <a:pPr>
              <a:defRPr/>
            </a:pPr>
            <a:fld id="{4CF4499E-3789-4C77-96D0-2482612A3133}" type="slidenum">
              <a:rPr lang="en-US"/>
              <a:pPr>
                <a:defRPr/>
              </a:pPr>
              <a:t>25</a:t>
            </a:fld>
            <a:endParaRPr lang="en-US"/>
          </a:p>
        </p:txBody>
      </p:sp>
      <p:sp>
        <p:nvSpPr>
          <p:cNvPr id="35843" name="Rectangle 3"/>
          <p:cNvSpPr>
            <a:spLocks noGrp="1"/>
          </p:cNvSpPr>
          <p:nvPr>
            <p:ph type="body" idx="1"/>
          </p:nvPr>
        </p:nvSpPr>
        <p:spPr>
          <a:xfrm>
            <a:off x="457200" y="692150"/>
            <a:ext cx="8229600" cy="5434013"/>
          </a:xfrm>
        </p:spPr>
        <p:txBody>
          <a:bodyPr/>
          <a:lstStyle/>
          <a:p>
            <a:pPr marL="0" indent="0" algn="just" eaLnBrk="1" hangingPunct="1">
              <a:lnSpc>
                <a:spcPct val="90000"/>
              </a:lnSpc>
              <a:buFont typeface="Arial" charset="0"/>
              <a:buNone/>
            </a:pPr>
            <a:r>
              <a:rPr lang="tr-TR" sz="2800" b="1" smtClean="0">
                <a:latin typeface="Comic Sans MS" pitchFamily="66" charset="0"/>
              </a:rPr>
              <a:t>Trans yağ asitleri,</a:t>
            </a:r>
            <a:r>
              <a:rPr lang="tr-TR" sz="2800" smtClean="0">
                <a:latin typeface="Comic Sans MS" pitchFamily="66" charset="0"/>
              </a:rPr>
              <a:t> çok eski çağlardan bu yana insan beslenmesinde yer almaktadır. Çünkü, inek ve koyun gibi geviş getiren hayvanların sütlerinde ve yağlarında az miktarlarda bulunurlar. </a:t>
            </a:r>
          </a:p>
          <a:p>
            <a:pPr marL="0" indent="0" algn="just" eaLnBrk="1" hangingPunct="1">
              <a:lnSpc>
                <a:spcPct val="90000"/>
              </a:lnSpc>
              <a:buFont typeface="Arial" charset="0"/>
              <a:buNone/>
            </a:pPr>
            <a:r>
              <a:rPr lang="tr-TR" sz="2800" smtClean="0">
                <a:latin typeface="Comic Sans MS" pitchFamily="66" charset="0"/>
              </a:rPr>
              <a:t>Buna karşılık, trans yağ asidi içeriği yüksek yağların büyük çaplı ticari üretimleri, gelişen margarin endüstrisiyle başlamıştır. Margarinler hidrojenasyon yöntemleriyle elde edilen bitkisel yağlardan üretilmektedir. </a:t>
            </a:r>
          </a:p>
          <a:p>
            <a:pPr marL="0" indent="0" algn="just" eaLnBrk="1" hangingPunct="1">
              <a:lnSpc>
                <a:spcPct val="90000"/>
              </a:lnSpc>
              <a:buFont typeface="Arial" charset="0"/>
              <a:buNone/>
            </a:pPr>
            <a:r>
              <a:rPr lang="tr-TR" sz="2800" smtClean="0">
                <a:latin typeface="Comic Sans MS" pitchFamily="66" charset="0"/>
              </a:rPr>
              <a:t>Hidrojenasyon işlemleri süresince, doymamış yağ asitlerinin trans izomerleri meydana gelmektedir. </a:t>
            </a:r>
          </a:p>
        </p:txBody>
      </p:sp>
    </p:spTree>
    <p:extLst>
      <p:ext uri="{BB962C8B-B14F-4D97-AF65-F5344CB8AC3E}">
        <p14:creationId xmlns:p14="http://schemas.microsoft.com/office/powerpoint/2010/main" val="17981693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p:txBody>
          <a:bodyPr/>
          <a:lstStyle/>
          <a:p>
            <a:endParaRPr lang="tr-TR" smtClean="0"/>
          </a:p>
        </p:txBody>
      </p:sp>
      <p:sp>
        <p:nvSpPr>
          <p:cNvPr id="44035" name="Rectangle 3"/>
          <p:cNvSpPr>
            <a:spLocks noGrp="1"/>
          </p:cNvSpPr>
          <p:nvPr>
            <p:ph type="body" idx="1"/>
          </p:nvPr>
        </p:nvSpPr>
        <p:spPr/>
        <p:txBody>
          <a:bodyPr/>
          <a:lstStyle/>
          <a:p>
            <a:endParaRPr lang="tr-TR" smtClean="0"/>
          </a:p>
        </p:txBody>
      </p:sp>
      <p:pic>
        <p:nvPicPr>
          <p:cNvPr id="44036" name="Picture 4" descr="536Z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620713"/>
            <a:ext cx="8351837"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79429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5"/>
          <p:cNvSpPr>
            <a:spLocks noGrp="1"/>
          </p:cNvSpPr>
          <p:nvPr>
            <p:ph type="sldNum" sz="quarter" idx="12"/>
          </p:nvPr>
        </p:nvSpPr>
        <p:spPr/>
        <p:txBody>
          <a:bodyPr/>
          <a:lstStyle/>
          <a:p>
            <a:pPr>
              <a:defRPr/>
            </a:pPr>
            <a:fld id="{71B61D36-C744-4638-A9E4-9D18C81DD9B4}" type="slidenum">
              <a:rPr lang="en-US"/>
              <a:pPr>
                <a:defRPr/>
              </a:pPr>
              <a:t>27</a:t>
            </a:fld>
            <a:endParaRPr lang="en-US"/>
          </a:p>
        </p:txBody>
      </p:sp>
      <p:sp>
        <p:nvSpPr>
          <p:cNvPr id="45059" name="Rectangle 2"/>
          <p:cNvSpPr>
            <a:spLocks noGrp="1"/>
          </p:cNvSpPr>
          <p:nvPr>
            <p:ph type="title"/>
          </p:nvPr>
        </p:nvSpPr>
        <p:spPr>
          <a:xfrm>
            <a:off x="457200" y="274638"/>
            <a:ext cx="8229600" cy="706437"/>
          </a:xfrm>
        </p:spPr>
        <p:txBody>
          <a:bodyPr/>
          <a:lstStyle/>
          <a:p>
            <a:pPr eaLnBrk="1" hangingPunct="1"/>
            <a:r>
              <a:rPr lang="tr-TR" sz="3200" b="1" dirty="0" err="1" smtClean="0">
                <a:latin typeface="Comic Sans MS" pitchFamily="66" charset="0"/>
              </a:rPr>
              <a:t>Trigliseritler</a:t>
            </a:r>
            <a:endParaRPr lang="tr-TR" sz="3200" b="1" dirty="0" smtClean="0">
              <a:latin typeface="Comic Sans MS" pitchFamily="66" charset="0"/>
            </a:endParaRPr>
          </a:p>
        </p:txBody>
      </p:sp>
      <p:sp>
        <p:nvSpPr>
          <p:cNvPr id="45060" name="Rectangle 3"/>
          <p:cNvSpPr>
            <a:spLocks noGrp="1"/>
          </p:cNvSpPr>
          <p:nvPr>
            <p:ph type="body" idx="1"/>
          </p:nvPr>
        </p:nvSpPr>
        <p:spPr>
          <a:xfrm>
            <a:off x="457200" y="1052513"/>
            <a:ext cx="8229600" cy="5073650"/>
          </a:xfrm>
        </p:spPr>
        <p:txBody>
          <a:bodyPr>
            <a:normAutofit lnSpcReduction="10000"/>
          </a:bodyPr>
          <a:lstStyle/>
          <a:p>
            <a:pPr marL="0" indent="0" eaLnBrk="1" hangingPunct="1">
              <a:buFont typeface="Arial" charset="0"/>
              <a:buNone/>
            </a:pPr>
            <a:r>
              <a:rPr lang="tr-TR" sz="2200" smtClean="0">
                <a:latin typeface="Comic Sans MS" pitchFamily="66" charset="0"/>
              </a:rPr>
              <a:t>Sadece birkaç yağ asiti gıdalarda veya vücutta serbest yağ asidi şeklindedir. Büyük bir çoğunluğu trigliserit formundadır. Trigliseritler molekül büyüklüğü veya çeşitliliği bakımından büyük farklılıklar gösterseler de temel yapıları bir gliserol molekülüne ester bağları ile bağlanmış 3 yağ asidinden oluşmaktadır. </a:t>
            </a:r>
          </a:p>
          <a:p>
            <a:pPr marL="0" indent="0" eaLnBrk="1" hangingPunct="1">
              <a:buFont typeface="Arial" charset="0"/>
              <a:buNone/>
            </a:pPr>
            <a:endParaRPr lang="tr-TR" sz="2200" smtClean="0">
              <a:latin typeface="Comic Sans MS" pitchFamily="66" charset="0"/>
            </a:endParaRPr>
          </a:p>
          <a:p>
            <a:pPr marL="0" indent="0" eaLnBrk="1" hangingPunct="1">
              <a:buFont typeface="Arial" charset="0"/>
              <a:buNone/>
            </a:pPr>
            <a:r>
              <a:rPr lang="tr-TR" sz="2200" smtClean="0">
                <a:latin typeface="Comic Sans MS" pitchFamily="66" charset="0"/>
              </a:rPr>
              <a:t>Trigliseritlerde gliserol molekülü aynıdır, yağ asitlerinin karbon zincirinin uzunluğu ve bu zincir üzerinde doymuş veya doymamış bağlar farklılık gösterir.  </a:t>
            </a:r>
          </a:p>
          <a:p>
            <a:pPr marL="0" indent="0" eaLnBrk="1" hangingPunct="1">
              <a:buFont typeface="Arial" charset="0"/>
              <a:buNone/>
            </a:pPr>
            <a:endParaRPr lang="tr-TR" sz="2200" smtClean="0">
              <a:latin typeface="Comic Sans MS" pitchFamily="66" charset="0"/>
            </a:endParaRPr>
          </a:p>
          <a:p>
            <a:pPr marL="0" indent="0" eaLnBrk="1" hangingPunct="1">
              <a:buFont typeface="Arial" charset="0"/>
              <a:buNone/>
            </a:pPr>
            <a:r>
              <a:rPr lang="tr-TR" sz="2200" smtClean="0">
                <a:latin typeface="Comic Sans MS" pitchFamily="66" charset="0"/>
              </a:rPr>
              <a:t>Bir gliserol molekülüne bir yağ asidi bağlanmışsa monogliserid, iki molekül yağ asidi bağlı ise digliserid, üç yağ asidi bağlanmışsa trigliserid adını alır. Vücutta depo edilen yağların yaklaşık % 90’ını trigliseridler oluştururlar.</a:t>
            </a:r>
          </a:p>
        </p:txBody>
      </p:sp>
    </p:spTree>
    <p:extLst>
      <p:ext uri="{BB962C8B-B14F-4D97-AF65-F5344CB8AC3E}">
        <p14:creationId xmlns:p14="http://schemas.microsoft.com/office/powerpoint/2010/main" val="28151309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5"/>
          <p:cNvSpPr>
            <a:spLocks noGrp="1"/>
          </p:cNvSpPr>
          <p:nvPr>
            <p:ph type="sldNum" sz="quarter" idx="12"/>
          </p:nvPr>
        </p:nvSpPr>
        <p:spPr/>
        <p:txBody>
          <a:bodyPr/>
          <a:lstStyle/>
          <a:p>
            <a:pPr>
              <a:defRPr/>
            </a:pPr>
            <a:fld id="{85205577-AB7F-4207-A9D6-DA6815ABC511}" type="slidenum">
              <a:rPr lang="en-US"/>
              <a:pPr>
                <a:defRPr/>
              </a:pPr>
              <a:t>28</a:t>
            </a:fld>
            <a:endParaRPr lang="en-US"/>
          </a:p>
        </p:txBody>
      </p:sp>
      <p:pic>
        <p:nvPicPr>
          <p:cNvPr id="46083" name="Picture 4"/>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1835150" y="836613"/>
            <a:ext cx="5616575" cy="506888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58451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5"/>
          <p:cNvSpPr>
            <a:spLocks noGrp="1"/>
          </p:cNvSpPr>
          <p:nvPr>
            <p:ph type="sldNum" sz="quarter" idx="12"/>
          </p:nvPr>
        </p:nvSpPr>
        <p:spPr/>
        <p:txBody>
          <a:bodyPr/>
          <a:lstStyle/>
          <a:p>
            <a:pPr>
              <a:defRPr/>
            </a:pPr>
            <a:fld id="{7738493A-A843-4648-A510-8C4DCFBA53E1}" type="slidenum">
              <a:rPr lang="en-US"/>
              <a:pPr>
                <a:defRPr/>
              </a:pPr>
              <a:t>29</a:t>
            </a:fld>
            <a:endParaRPr lang="en-US"/>
          </a:p>
        </p:txBody>
      </p:sp>
      <p:sp>
        <p:nvSpPr>
          <p:cNvPr id="47107" name="Rectangle 2"/>
          <p:cNvSpPr>
            <a:spLocks noGrp="1"/>
          </p:cNvSpPr>
          <p:nvPr>
            <p:ph type="body" idx="1"/>
          </p:nvPr>
        </p:nvSpPr>
        <p:spPr/>
        <p:txBody>
          <a:bodyPr/>
          <a:lstStyle/>
          <a:p>
            <a:pPr eaLnBrk="1" hangingPunct="1">
              <a:buFont typeface="Arial" charset="0"/>
              <a:buNone/>
            </a:pPr>
            <a:endParaRPr lang="tr-TR" smtClean="0"/>
          </a:p>
        </p:txBody>
      </p:sp>
      <p:pic>
        <p:nvPicPr>
          <p:cNvPr id="4710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260350"/>
            <a:ext cx="7848600" cy="611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7578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5"/>
          <p:cNvSpPr>
            <a:spLocks noGrp="1"/>
          </p:cNvSpPr>
          <p:nvPr>
            <p:ph type="sldNum" sz="quarter" idx="12"/>
          </p:nvPr>
        </p:nvSpPr>
        <p:spPr/>
        <p:txBody>
          <a:bodyPr/>
          <a:lstStyle/>
          <a:p>
            <a:pPr>
              <a:defRPr/>
            </a:pPr>
            <a:fld id="{CAC1A304-14F4-43BC-A214-52FDD25A2F6A}" type="slidenum">
              <a:rPr lang="en-US"/>
              <a:pPr>
                <a:defRPr/>
              </a:pPr>
              <a:t>3</a:t>
            </a:fld>
            <a:endParaRPr lang="en-US"/>
          </a:p>
        </p:txBody>
      </p:sp>
      <p:sp>
        <p:nvSpPr>
          <p:cNvPr id="5123" name="Rectangle 2"/>
          <p:cNvSpPr>
            <a:spLocks noGrp="1"/>
          </p:cNvSpPr>
          <p:nvPr>
            <p:ph type="body" idx="1"/>
          </p:nvPr>
        </p:nvSpPr>
        <p:spPr>
          <a:xfrm>
            <a:off x="468313" y="260350"/>
            <a:ext cx="8229600" cy="5173663"/>
          </a:xfrm>
        </p:spPr>
        <p:txBody>
          <a:bodyPr/>
          <a:lstStyle/>
          <a:p>
            <a:pPr algn="ctr" eaLnBrk="1" hangingPunct="1">
              <a:buFont typeface="Arial" charset="0"/>
              <a:buNone/>
            </a:pPr>
            <a:r>
              <a:rPr lang="tr-TR" b="1" dirty="0" smtClean="0">
                <a:latin typeface="Comic Sans MS" pitchFamily="66" charset="0"/>
              </a:rPr>
              <a:t>LİPİDLERİN ORTAK ÖZELLİKLERİ</a:t>
            </a:r>
          </a:p>
        </p:txBody>
      </p:sp>
      <p:sp>
        <p:nvSpPr>
          <p:cNvPr id="5124" name="Text Box 3"/>
          <p:cNvSpPr txBox="1">
            <a:spLocks noChangeArrowheads="1"/>
          </p:cNvSpPr>
          <p:nvPr/>
        </p:nvSpPr>
        <p:spPr bwMode="auto">
          <a:xfrm>
            <a:off x="468313" y="981075"/>
            <a:ext cx="8305800" cy="543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spcBef>
                <a:spcPct val="50000"/>
              </a:spcBef>
            </a:pPr>
            <a:r>
              <a:rPr lang="tr-TR" sz="2800">
                <a:latin typeface="Times New Roman" pitchFamily="18" charset="0"/>
                <a:cs typeface="Times New Roman" pitchFamily="18" charset="0"/>
              </a:rPr>
              <a:t>Lipidler, organik bileşiklerdir</a:t>
            </a:r>
          </a:p>
          <a:p>
            <a:pPr algn="just" eaLnBrk="1" hangingPunct="1">
              <a:spcBef>
                <a:spcPct val="50000"/>
              </a:spcBef>
            </a:pPr>
            <a:r>
              <a:rPr lang="tr-TR" sz="2800">
                <a:latin typeface="Times New Roman" pitchFamily="18" charset="0"/>
                <a:cs typeface="Times New Roman" pitchFamily="18" charset="0"/>
              </a:rPr>
              <a:t>Lipidlerin yapılarında C, H, O bulunur. Ayrıca azot, fosfor gibi elementler de bazı lipidlerin yapısında bulunur.</a:t>
            </a:r>
          </a:p>
          <a:p>
            <a:pPr algn="just" eaLnBrk="1" hangingPunct="1">
              <a:spcBef>
                <a:spcPct val="50000"/>
              </a:spcBef>
            </a:pPr>
            <a:r>
              <a:rPr lang="tr-TR" sz="2800">
                <a:latin typeface="Times New Roman" pitchFamily="18" charset="0"/>
                <a:cs typeface="Times New Roman" pitchFamily="18" charset="0"/>
              </a:rPr>
              <a:t>Lipidler</a:t>
            </a:r>
            <a:r>
              <a:rPr lang="tr-TR" sz="2800">
                <a:latin typeface="Times New Roman" pitchFamily="18" charset="0"/>
              </a:rPr>
              <a:t>in</a:t>
            </a:r>
            <a:r>
              <a:rPr lang="tr-TR" sz="2800">
                <a:latin typeface="Times New Roman" pitchFamily="18" charset="0"/>
                <a:cs typeface="Times New Roman" pitchFamily="18" charset="0"/>
              </a:rPr>
              <a:t> temel yapı taşları yağ asitleridir</a:t>
            </a:r>
          </a:p>
          <a:p>
            <a:pPr algn="just" eaLnBrk="1" hangingPunct="1">
              <a:spcBef>
                <a:spcPct val="50000"/>
              </a:spcBef>
            </a:pPr>
            <a:r>
              <a:rPr lang="tr-TR" sz="2800">
                <a:latin typeface="Times New Roman" pitchFamily="18" charset="0"/>
                <a:cs typeface="Times New Roman" pitchFamily="18" charset="0"/>
              </a:rPr>
              <a:t>Lipidler, suda çözünmez.</a:t>
            </a:r>
          </a:p>
          <a:p>
            <a:pPr algn="just" eaLnBrk="1" hangingPunct="1">
              <a:spcBef>
                <a:spcPct val="50000"/>
              </a:spcBef>
            </a:pPr>
            <a:r>
              <a:rPr lang="tr-TR" sz="2800">
                <a:latin typeface="Times New Roman" pitchFamily="18" charset="0"/>
                <a:cs typeface="Times New Roman" pitchFamily="18" charset="0"/>
              </a:rPr>
              <a:t>Kloroform, eter, benzen, sıcak alkol, aseton gibi organik çözücülerde çözünebilirler</a:t>
            </a:r>
          </a:p>
          <a:p>
            <a:pPr eaLnBrk="1" hangingPunct="1">
              <a:spcBef>
                <a:spcPct val="50000"/>
              </a:spcBef>
            </a:pPr>
            <a:r>
              <a:rPr lang="tr-TR" sz="2800">
                <a:latin typeface="Times New Roman" pitchFamily="18" charset="0"/>
                <a:cs typeface="Times New Roman" pitchFamily="18" charset="0"/>
              </a:rPr>
              <a:t>Lipidlerin enerji değerleri yüksektir, 1 gram yağ yaklaşık 9 kcal enerji verir.</a:t>
            </a:r>
          </a:p>
        </p:txBody>
      </p:sp>
    </p:spTree>
    <p:extLst>
      <p:ext uri="{BB962C8B-B14F-4D97-AF65-F5344CB8AC3E}">
        <p14:creationId xmlns:p14="http://schemas.microsoft.com/office/powerpoint/2010/main" val="8470202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Yağların Sınıflandırılması</a:t>
            </a:r>
          </a:p>
        </p:txBody>
      </p:sp>
      <p:sp>
        <p:nvSpPr>
          <p:cNvPr id="3" name="İçerik Yer Tutucusu 2"/>
          <p:cNvSpPr>
            <a:spLocks noGrp="1"/>
          </p:cNvSpPr>
          <p:nvPr>
            <p:ph idx="1"/>
          </p:nvPr>
        </p:nvSpPr>
        <p:spPr/>
        <p:txBody>
          <a:bodyPr/>
          <a:lstStyle/>
          <a:p>
            <a:pPr marL="0" indent="0">
              <a:buNone/>
            </a:pPr>
            <a:r>
              <a:rPr lang="tr-TR" dirty="0"/>
              <a:t>Yağlar çok değişik şekillerde sınıflandırılabilir. Yağların tümüne organik kimyada genel olarak lipit adı verilir. Lipitler kaynakları göz önünde tutularak bitkisel yağlar, hayvansal yağlar, madeni, eteri yağlar ve mumlar şeklinde sınıflandırılır. </a:t>
            </a:r>
            <a:endParaRPr lang="tr-TR" dirty="0" smtClean="0"/>
          </a:p>
          <a:p>
            <a:pPr marL="0" indent="0">
              <a:buNone/>
            </a:pPr>
            <a:endParaRPr lang="tr-TR" dirty="0"/>
          </a:p>
          <a:p>
            <a:pPr marL="0" indent="0">
              <a:buNone/>
            </a:pPr>
            <a:endParaRPr lang="tr-TR" dirty="0"/>
          </a:p>
        </p:txBody>
      </p:sp>
      <p:sp>
        <p:nvSpPr>
          <p:cNvPr id="4" name="Slayt Numarası Yer Tutucusu 3"/>
          <p:cNvSpPr>
            <a:spLocks noGrp="1"/>
          </p:cNvSpPr>
          <p:nvPr>
            <p:ph type="sldNum" sz="quarter" idx="12"/>
          </p:nvPr>
        </p:nvSpPr>
        <p:spPr/>
        <p:txBody>
          <a:bodyPr/>
          <a:lstStyle/>
          <a:p>
            <a:fld id="{B56BB7B0-763F-47BA-B7AC-3203707B83ED}" type="slidenum">
              <a:rPr lang="tr-TR" smtClean="0"/>
              <a:t>30</a:t>
            </a:fld>
            <a:endParaRPr lang="tr-TR"/>
          </a:p>
        </p:txBody>
      </p:sp>
    </p:spTree>
    <p:extLst>
      <p:ext uri="{BB962C8B-B14F-4D97-AF65-F5344CB8AC3E}">
        <p14:creationId xmlns:p14="http://schemas.microsoft.com/office/powerpoint/2010/main" val="24843540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052736"/>
            <a:ext cx="8229600" cy="5073427"/>
          </a:xfrm>
        </p:spPr>
        <p:txBody>
          <a:bodyPr>
            <a:normAutofit fontScale="85000" lnSpcReduction="10000"/>
          </a:bodyPr>
          <a:lstStyle/>
          <a:p>
            <a:pPr marL="0" indent="0" algn="just">
              <a:buNone/>
            </a:pPr>
            <a:r>
              <a:rPr lang="tr-TR" b="1" dirty="0"/>
              <a:t>Bitkisel yağlar </a:t>
            </a:r>
            <a:r>
              <a:rPr lang="tr-TR" dirty="0"/>
              <a:t>sıvı veya katı olarak bitkilerin çekirdek veya meyvelerinde bulunur. Zeytin, ayçiçeği, soya fasulyesi, pamuk çekirdeği, badem, yer fıstığı ve Hindistan cevizi en önemli bitkisel yağ kaynaklarıdır. Endüstride bu kaynaklar çeşitli yöntemlerle büyük ölçüde değerlendirilmektedir. </a:t>
            </a:r>
            <a:endParaRPr lang="tr-TR" dirty="0" smtClean="0"/>
          </a:p>
          <a:p>
            <a:pPr marL="0" indent="0" algn="just">
              <a:buNone/>
            </a:pPr>
            <a:r>
              <a:rPr lang="tr-TR" b="1" dirty="0" smtClean="0"/>
              <a:t>Hayvansal </a:t>
            </a:r>
            <a:r>
              <a:rPr lang="tr-TR" b="1" dirty="0"/>
              <a:t>yağlar </a:t>
            </a:r>
            <a:r>
              <a:rPr lang="tr-TR" dirty="0"/>
              <a:t>daha çok koyun, sığır ve balıklardan (özellikle balinadan) elde edilir. Sütten yapılan tereyağı da hayvansal yağdır. Hayvansal yağlar da katı veya sıvı olabilir. </a:t>
            </a:r>
            <a:endParaRPr lang="tr-TR" dirty="0" smtClean="0"/>
          </a:p>
          <a:p>
            <a:pPr marL="0" indent="0" algn="just">
              <a:buNone/>
            </a:pPr>
            <a:r>
              <a:rPr lang="tr-TR" b="1" dirty="0" smtClean="0"/>
              <a:t>Madeni yağlar</a:t>
            </a:r>
            <a:r>
              <a:rPr lang="tr-TR" dirty="0" smtClean="0"/>
              <a:t>, Makine </a:t>
            </a:r>
            <a:r>
              <a:rPr lang="tr-TR" dirty="0"/>
              <a:t>parçalarını yağlamada kullanılan madeni yağlar ester değil, parafin hidrokarbonların karışımıdır. Genellikle petrol ve kömürden elde edilir ve katı ya da sıvıdır. </a:t>
            </a:r>
          </a:p>
        </p:txBody>
      </p:sp>
      <p:sp>
        <p:nvSpPr>
          <p:cNvPr id="4" name="Slayt Numarası Yer Tutucusu 3"/>
          <p:cNvSpPr>
            <a:spLocks noGrp="1"/>
          </p:cNvSpPr>
          <p:nvPr>
            <p:ph type="sldNum" sz="quarter" idx="12"/>
          </p:nvPr>
        </p:nvSpPr>
        <p:spPr/>
        <p:txBody>
          <a:bodyPr/>
          <a:lstStyle/>
          <a:p>
            <a:fld id="{B56BB7B0-763F-47BA-B7AC-3203707B83ED}" type="slidenum">
              <a:rPr lang="tr-TR" sz="1600" smtClean="0"/>
              <a:t>31</a:t>
            </a:fld>
            <a:endParaRPr lang="tr-TR" sz="1600" dirty="0"/>
          </a:p>
        </p:txBody>
      </p:sp>
    </p:spTree>
    <p:extLst>
      <p:ext uri="{BB962C8B-B14F-4D97-AF65-F5344CB8AC3E}">
        <p14:creationId xmlns:p14="http://schemas.microsoft.com/office/powerpoint/2010/main" val="25059889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433467"/>
          </a:xfrm>
        </p:spPr>
        <p:txBody>
          <a:bodyPr>
            <a:normAutofit/>
          </a:bodyPr>
          <a:lstStyle/>
          <a:p>
            <a:pPr marL="0" indent="0" algn="just">
              <a:buNone/>
            </a:pPr>
            <a:r>
              <a:rPr lang="tr-TR" b="1" dirty="0"/>
              <a:t>Eteri yağlar </a:t>
            </a:r>
            <a:r>
              <a:rPr lang="tr-TR" dirty="0"/>
              <a:t>veya esans yağları şeklinde adlandırılan yağlar, gliserinden oluşmadığı gibi belirli bir gruba da girmez. Genellikle karma bileşimlidir ve karbonlu hidrojenler, alkol, aldehit, keton, fenol, organik asit vb. gruplardan oluşur. Doğal olarak bazı bitkilerde bulunan eteri yağlar keskin kokulu ve uçucu sıvılardır. </a:t>
            </a:r>
            <a:endParaRPr lang="tr-TR" dirty="0" smtClean="0"/>
          </a:p>
          <a:p>
            <a:pPr marL="0" indent="0" algn="just">
              <a:buNone/>
            </a:pPr>
            <a:r>
              <a:rPr lang="tr-TR" b="1" dirty="0" smtClean="0"/>
              <a:t>Mumlar</a:t>
            </a:r>
            <a:r>
              <a:rPr lang="tr-TR" dirty="0" smtClean="0"/>
              <a:t> </a:t>
            </a:r>
            <a:r>
              <a:rPr lang="tr-TR" dirty="0" err="1"/>
              <a:t>karboksilli</a:t>
            </a:r>
            <a:r>
              <a:rPr lang="tr-TR" dirty="0"/>
              <a:t> asitlerden türeyen esterlerdir. Ancak alkol bileşkeni gliserin değil, çift sayıda karbon içeren bir alifatik alkoldür.</a:t>
            </a:r>
          </a:p>
        </p:txBody>
      </p:sp>
      <p:sp>
        <p:nvSpPr>
          <p:cNvPr id="4" name="Slayt Numarası Yer Tutucusu 3"/>
          <p:cNvSpPr>
            <a:spLocks noGrp="1"/>
          </p:cNvSpPr>
          <p:nvPr>
            <p:ph type="sldNum" sz="quarter" idx="12"/>
          </p:nvPr>
        </p:nvSpPr>
        <p:spPr/>
        <p:txBody>
          <a:bodyPr/>
          <a:lstStyle/>
          <a:p>
            <a:fld id="{B56BB7B0-763F-47BA-B7AC-3203707B83ED}" type="slidenum">
              <a:rPr lang="tr-TR" smtClean="0"/>
              <a:t>32</a:t>
            </a:fld>
            <a:endParaRPr lang="tr-TR"/>
          </a:p>
        </p:txBody>
      </p:sp>
    </p:spTree>
    <p:extLst>
      <p:ext uri="{BB962C8B-B14F-4D97-AF65-F5344CB8AC3E}">
        <p14:creationId xmlns:p14="http://schemas.microsoft.com/office/powerpoint/2010/main" val="3861004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5"/>
          <p:cNvSpPr>
            <a:spLocks noGrp="1"/>
          </p:cNvSpPr>
          <p:nvPr>
            <p:ph type="sldNum" sz="quarter" idx="12"/>
          </p:nvPr>
        </p:nvSpPr>
        <p:spPr/>
        <p:txBody>
          <a:bodyPr/>
          <a:lstStyle/>
          <a:p>
            <a:pPr>
              <a:defRPr/>
            </a:pPr>
            <a:fld id="{BD1B7DBA-A3FD-45CE-8CF1-8B9A22791AFE}" type="slidenum">
              <a:rPr lang="en-US"/>
              <a:pPr>
                <a:defRPr/>
              </a:pPr>
              <a:t>4</a:t>
            </a:fld>
            <a:endParaRPr lang="en-US"/>
          </a:p>
        </p:txBody>
      </p:sp>
      <p:sp>
        <p:nvSpPr>
          <p:cNvPr id="6147" name="Rectangle 2"/>
          <p:cNvSpPr>
            <a:spLocks noGrp="1"/>
          </p:cNvSpPr>
          <p:nvPr>
            <p:ph type="title"/>
          </p:nvPr>
        </p:nvSpPr>
        <p:spPr>
          <a:xfrm>
            <a:off x="457200" y="274638"/>
            <a:ext cx="8362950" cy="706437"/>
          </a:xfrm>
        </p:spPr>
        <p:txBody>
          <a:bodyPr/>
          <a:lstStyle/>
          <a:p>
            <a:pPr eaLnBrk="1" hangingPunct="1"/>
            <a:r>
              <a:rPr lang="tr-TR" sz="2800" b="1" dirty="0" err="1" smtClean="0">
                <a:latin typeface="Comic Sans MS" pitchFamily="66" charset="0"/>
              </a:rPr>
              <a:t>Lipidlerin</a:t>
            </a:r>
            <a:r>
              <a:rPr lang="tr-TR" sz="2800" b="1" dirty="0" smtClean="0">
                <a:latin typeface="Comic Sans MS" pitchFamily="66" charset="0"/>
              </a:rPr>
              <a:t> Vücut Çalışmasındaki Fonksiyonları</a:t>
            </a:r>
          </a:p>
        </p:txBody>
      </p:sp>
      <p:sp>
        <p:nvSpPr>
          <p:cNvPr id="6148" name="Rectangle 3"/>
          <p:cNvSpPr>
            <a:spLocks noGrp="1"/>
          </p:cNvSpPr>
          <p:nvPr>
            <p:ph type="body" idx="1"/>
          </p:nvPr>
        </p:nvSpPr>
        <p:spPr>
          <a:xfrm>
            <a:off x="250825" y="981075"/>
            <a:ext cx="8713788" cy="5000625"/>
          </a:xfrm>
        </p:spPr>
        <p:txBody>
          <a:bodyPr>
            <a:normAutofit lnSpcReduction="10000"/>
          </a:bodyPr>
          <a:lstStyle/>
          <a:p>
            <a:pPr eaLnBrk="1" hangingPunct="1">
              <a:lnSpc>
                <a:spcPct val="80000"/>
              </a:lnSpc>
            </a:pPr>
            <a:r>
              <a:rPr lang="tr-TR" sz="2400" dirty="0" smtClean="0">
                <a:latin typeface="Comic Sans MS" pitchFamily="66" charset="0"/>
              </a:rPr>
              <a:t>Hücrenin yapı maddelerindendir. </a:t>
            </a:r>
          </a:p>
          <a:p>
            <a:pPr eaLnBrk="1" hangingPunct="1">
              <a:lnSpc>
                <a:spcPct val="80000"/>
              </a:lnSpc>
            </a:pPr>
            <a:r>
              <a:rPr lang="tr-TR" sz="2400" dirty="0" smtClean="0">
                <a:latin typeface="Comic Sans MS" pitchFamily="66" charset="0"/>
              </a:rPr>
              <a:t>Hücre ve </a:t>
            </a:r>
            <a:r>
              <a:rPr lang="tr-TR" sz="2400" dirty="0" err="1" smtClean="0">
                <a:latin typeface="Comic Sans MS" pitchFamily="66" charset="0"/>
              </a:rPr>
              <a:t>sitoplazmik</a:t>
            </a:r>
            <a:r>
              <a:rPr lang="tr-TR" sz="2400" dirty="0" smtClean="0">
                <a:latin typeface="Comic Sans MS" pitchFamily="66" charset="0"/>
              </a:rPr>
              <a:t> </a:t>
            </a:r>
            <a:r>
              <a:rPr lang="tr-TR" sz="2400" dirty="0" err="1" smtClean="0">
                <a:latin typeface="Comic Sans MS" pitchFamily="66" charset="0"/>
              </a:rPr>
              <a:t>organel</a:t>
            </a:r>
            <a:r>
              <a:rPr lang="tr-TR" sz="2400" dirty="0" smtClean="0">
                <a:latin typeface="Comic Sans MS" pitchFamily="66" charset="0"/>
              </a:rPr>
              <a:t> zarlarının %50’si lipitlerden oluşmaktadır. Lipit çeşitlerinden olan </a:t>
            </a:r>
            <a:r>
              <a:rPr lang="tr-TR" sz="2400" dirty="0" err="1" smtClean="0">
                <a:latin typeface="Comic Sans MS" pitchFamily="66" charset="0"/>
              </a:rPr>
              <a:t>fosfolipitler</a:t>
            </a:r>
            <a:r>
              <a:rPr lang="tr-TR" sz="2400" dirty="0" smtClean="0">
                <a:latin typeface="Comic Sans MS" pitchFamily="66" charset="0"/>
              </a:rPr>
              <a:t>, hücre zarının önemli bir bileşenini oluşturur. </a:t>
            </a:r>
          </a:p>
          <a:p>
            <a:pPr eaLnBrk="1" hangingPunct="1">
              <a:lnSpc>
                <a:spcPct val="80000"/>
              </a:lnSpc>
            </a:pPr>
            <a:r>
              <a:rPr lang="tr-TR" sz="2400" dirty="0" smtClean="0">
                <a:latin typeface="Comic Sans MS" pitchFamily="66" charset="0"/>
              </a:rPr>
              <a:t>Mitokondride elektron taşıma işlevine yardımcı olur.</a:t>
            </a:r>
          </a:p>
          <a:p>
            <a:pPr eaLnBrk="1" hangingPunct="1">
              <a:lnSpc>
                <a:spcPct val="80000"/>
              </a:lnSpc>
            </a:pPr>
            <a:r>
              <a:rPr lang="tr-TR" sz="2400" dirty="0" smtClean="0">
                <a:latin typeface="Comic Sans MS" pitchFamily="66" charset="0"/>
              </a:rPr>
              <a:t>Enerji sağlar. Yağların en önemli işlevi yedek enerji sağlamaktır.</a:t>
            </a:r>
          </a:p>
          <a:p>
            <a:pPr eaLnBrk="1" hangingPunct="1">
              <a:lnSpc>
                <a:spcPct val="80000"/>
              </a:lnSpc>
            </a:pPr>
            <a:r>
              <a:rPr lang="tr-TR" sz="2400" dirty="0" smtClean="0">
                <a:latin typeface="Comic Sans MS" pitchFamily="66" charset="0"/>
              </a:rPr>
              <a:t>İçerdikleri karbon miktarı, oksijene göre daha fazla olduğundan yağlar vücutta yakıldığı zaman karbonhidrat ve proteinlere göre daha çok enerji verir. 1 gram yağ yakıldığında 9 </a:t>
            </a:r>
            <a:r>
              <a:rPr lang="tr-TR" sz="2400" dirty="0" err="1" smtClean="0">
                <a:latin typeface="Comic Sans MS" pitchFamily="66" charset="0"/>
              </a:rPr>
              <a:t>kcal</a:t>
            </a:r>
            <a:r>
              <a:rPr lang="tr-TR" sz="2400" dirty="0" smtClean="0">
                <a:latin typeface="Comic Sans MS" pitchFamily="66" charset="0"/>
              </a:rPr>
              <a:t> enerji verir. Yağların yakılması için daha çok oksijene gereksinim vardır.</a:t>
            </a:r>
          </a:p>
          <a:p>
            <a:pPr eaLnBrk="1" hangingPunct="1">
              <a:lnSpc>
                <a:spcPct val="80000"/>
              </a:lnSpc>
            </a:pPr>
            <a:r>
              <a:rPr lang="tr-TR" sz="2400" dirty="0" err="1" smtClean="0">
                <a:latin typeface="Comic Sans MS" pitchFamily="66" charset="0"/>
              </a:rPr>
              <a:t>Lipidlerin</a:t>
            </a:r>
            <a:r>
              <a:rPr lang="tr-TR" sz="2400" dirty="0" smtClean="0">
                <a:latin typeface="Comic Sans MS" pitchFamily="66" charset="0"/>
              </a:rPr>
              <a:t> hücrede yanması ile çok miktarda </a:t>
            </a:r>
            <a:r>
              <a:rPr lang="tr-TR" sz="2400" dirty="0" err="1" smtClean="0">
                <a:latin typeface="Comic Sans MS" pitchFamily="66" charset="0"/>
              </a:rPr>
              <a:t>metabolik</a:t>
            </a:r>
            <a:r>
              <a:rPr lang="tr-TR" sz="2400" dirty="0" smtClean="0">
                <a:latin typeface="Comic Sans MS" pitchFamily="66" charset="0"/>
              </a:rPr>
              <a:t> su açığa çıkar. Kış uykusuna yatan, uzun yolları kullanan hayvanların vücudunda depo ettikleri yağın yakılması sonucu enerji sağlanırken açığa çıkan </a:t>
            </a:r>
            <a:r>
              <a:rPr lang="tr-TR" sz="2400" dirty="0" err="1" smtClean="0">
                <a:latin typeface="Comic Sans MS" pitchFamily="66" charset="0"/>
              </a:rPr>
              <a:t>metabolik</a:t>
            </a:r>
            <a:r>
              <a:rPr lang="tr-TR" sz="2400" dirty="0" smtClean="0">
                <a:latin typeface="Comic Sans MS" pitchFamily="66" charset="0"/>
              </a:rPr>
              <a:t> su da ihtiyaç duyulduğunda kullanılır. </a:t>
            </a:r>
          </a:p>
        </p:txBody>
      </p:sp>
    </p:spTree>
    <p:extLst>
      <p:ext uri="{BB962C8B-B14F-4D97-AF65-F5344CB8AC3E}">
        <p14:creationId xmlns:p14="http://schemas.microsoft.com/office/powerpoint/2010/main" val="23989525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5"/>
          <p:cNvSpPr>
            <a:spLocks noGrp="1"/>
          </p:cNvSpPr>
          <p:nvPr>
            <p:ph type="sldNum" sz="quarter" idx="12"/>
          </p:nvPr>
        </p:nvSpPr>
        <p:spPr/>
        <p:txBody>
          <a:bodyPr/>
          <a:lstStyle/>
          <a:p>
            <a:pPr>
              <a:defRPr/>
            </a:pPr>
            <a:fld id="{7D889F66-6F76-43FC-A3EE-D063F43AAD13}" type="slidenum">
              <a:rPr lang="en-US"/>
              <a:pPr>
                <a:defRPr/>
              </a:pPr>
              <a:t>5</a:t>
            </a:fld>
            <a:endParaRPr lang="en-US"/>
          </a:p>
        </p:txBody>
      </p:sp>
      <p:sp>
        <p:nvSpPr>
          <p:cNvPr id="7171" name="Rectangle 3"/>
          <p:cNvSpPr>
            <a:spLocks noGrp="1"/>
          </p:cNvSpPr>
          <p:nvPr>
            <p:ph type="body" idx="1"/>
          </p:nvPr>
        </p:nvSpPr>
        <p:spPr>
          <a:xfrm>
            <a:off x="457200" y="1196975"/>
            <a:ext cx="8229600" cy="4929188"/>
          </a:xfrm>
        </p:spPr>
        <p:txBody>
          <a:bodyPr/>
          <a:lstStyle/>
          <a:p>
            <a:pPr eaLnBrk="1" hangingPunct="1">
              <a:lnSpc>
                <a:spcPct val="80000"/>
              </a:lnSpc>
            </a:pPr>
            <a:r>
              <a:rPr lang="tr-TR" sz="2400" dirty="0" smtClean="0">
                <a:latin typeface="Comic Sans MS" pitchFamily="66" charset="0"/>
              </a:rPr>
              <a:t>Yağda eriyen A, D, E, K vitaminlerinin taşıyıcısıdır. Bazı vitaminler ve hormonların </a:t>
            </a:r>
            <a:r>
              <a:rPr lang="tr-TR" sz="2400" dirty="0" err="1" smtClean="0">
                <a:latin typeface="Comic Sans MS" pitchFamily="66" charset="0"/>
              </a:rPr>
              <a:t>biyosentezinde</a:t>
            </a:r>
            <a:r>
              <a:rPr lang="tr-TR" sz="2400" dirty="0" smtClean="0">
                <a:latin typeface="Comic Sans MS" pitchFamily="66" charset="0"/>
              </a:rPr>
              <a:t> </a:t>
            </a:r>
            <a:r>
              <a:rPr lang="tr-TR" sz="2400" dirty="0" err="1" smtClean="0">
                <a:latin typeface="Comic Sans MS" pitchFamily="66" charset="0"/>
              </a:rPr>
              <a:t>lipidler</a:t>
            </a:r>
            <a:r>
              <a:rPr lang="tr-TR" sz="2400" dirty="0" smtClean="0">
                <a:latin typeface="Comic Sans MS" pitchFamily="66" charset="0"/>
              </a:rPr>
              <a:t> ön madde olarak gereklidir. </a:t>
            </a:r>
          </a:p>
          <a:p>
            <a:pPr eaLnBrk="1" hangingPunct="1">
              <a:lnSpc>
                <a:spcPct val="80000"/>
              </a:lnSpc>
            </a:pPr>
            <a:r>
              <a:rPr lang="tr-TR" sz="2400" dirty="0" smtClean="0">
                <a:latin typeface="Comic Sans MS" pitchFamily="66" charset="0"/>
              </a:rPr>
              <a:t>Büyüme ve normal </a:t>
            </a:r>
            <a:r>
              <a:rPr lang="tr-TR" sz="2400" dirty="0" err="1" smtClean="0">
                <a:latin typeface="Comic Sans MS" pitchFamily="66" charset="0"/>
              </a:rPr>
              <a:t>metabolik</a:t>
            </a:r>
            <a:r>
              <a:rPr lang="tr-TR" sz="2400" dirty="0" smtClean="0">
                <a:latin typeface="Comic Sans MS" pitchFamily="66" charset="0"/>
              </a:rPr>
              <a:t> olaylar için gerekli olan ve vücutta sentezlenemeyen elzem yağ asitlerinin alınmasını sağlar. </a:t>
            </a:r>
          </a:p>
          <a:p>
            <a:pPr eaLnBrk="1" hangingPunct="1">
              <a:lnSpc>
                <a:spcPct val="80000"/>
              </a:lnSpc>
            </a:pPr>
            <a:r>
              <a:rPr lang="tr-TR" sz="2400" dirty="0" smtClean="0">
                <a:latin typeface="Comic Sans MS" pitchFamily="66" charset="0"/>
              </a:rPr>
              <a:t>Doyma duyusunun oluşmasına yardımcı olur, mide boşalmasını geciktirir, uzun süre tokluk hissi verir.</a:t>
            </a:r>
          </a:p>
          <a:p>
            <a:pPr eaLnBrk="1" hangingPunct="1">
              <a:lnSpc>
                <a:spcPct val="80000"/>
              </a:lnSpc>
            </a:pPr>
            <a:r>
              <a:rPr lang="tr-TR" sz="2400" dirty="0" smtClean="0">
                <a:latin typeface="Comic Sans MS" pitchFamily="66" charset="0"/>
              </a:rPr>
              <a:t>Sindirim metabolizmasının düzenli yürümesini sağlar. Yağların gebelik, </a:t>
            </a:r>
            <a:r>
              <a:rPr lang="tr-TR" sz="2400" dirty="0" err="1" smtClean="0">
                <a:latin typeface="Comic Sans MS" pitchFamily="66" charset="0"/>
              </a:rPr>
              <a:t>laktasyon</a:t>
            </a:r>
            <a:r>
              <a:rPr lang="tr-TR" sz="2400" dirty="0" smtClean="0">
                <a:latin typeface="Comic Sans MS" pitchFamily="66" charset="0"/>
              </a:rPr>
              <a:t> (süt verimi) ve protein metabolizması üzerine etkileri vardır. </a:t>
            </a:r>
          </a:p>
          <a:p>
            <a:pPr eaLnBrk="1" hangingPunct="1">
              <a:lnSpc>
                <a:spcPct val="80000"/>
              </a:lnSpc>
            </a:pPr>
            <a:r>
              <a:rPr lang="tr-TR" sz="2400" dirty="0" smtClean="0">
                <a:latin typeface="Comic Sans MS" pitchFamily="66" charset="0"/>
              </a:rPr>
              <a:t>Organların çevresini sararak desteklik yapar ve dış etkenlere, çarpmalara karşı korur. </a:t>
            </a:r>
          </a:p>
          <a:p>
            <a:pPr eaLnBrk="1" hangingPunct="1">
              <a:lnSpc>
                <a:spcPct val="80000"/>
              </a:lnSpc>
            </a:pPr>
            <a:r>
              <a:rPr lang="tr-TR" sz="2400" dirty="0" smtClean="0">
                <a:latin typeface="Comic Sans MS" pitchFamily="66" charset="0"/>
              </a:rPr>
              <a:t>Vücuttan ısı kaybını önler. </a:t>
            </a:r>
          </a:p>
          <a:p>
            <a:pPr eaLnBrk="1" hangingPunct="1">
              <a:lnSpc>
                <a:spcPct val="80000"/>
              </a:lnSpc>
            </a:pPr>
            <a:r>
              <a:rPr lang="tr-TR" sz="2400" dirty="0" smtClean="0">
                <a:latin typeface="Comic Sans MS" pitchFamily="66" charset="0"/>
              </a:rPr>
              <a:t>Bazı enzimleri aktive eder.</a:t>
            </a:r>
          </a:p>
        </p:txBody>
      </p:sp>
      <p:sp>
        <p:nvSpPr>
          <p:cNvPr id="7172" name="Rectangle 4"/>
          <p:cNvSpPr>
            <a:spLocks noGrp="1"/>
          </p:cNvSpPr>
          <p:nvPr>
            <p:ph type="title"/>
          </p:nvPr>
        </p:nvSpPr>
        <p:spPr>
          <a:xfrm>
            <a:off x="457200" y="274638"/>
            <a:ext cx="8229600" cy="777875"/>
          </a:xfrm>
          <a:noFill/>
        </p:spPr>
        <p:txBody>
          <a:bodyPr/>
          <a:lstStyle/>
          <a:p>
            <a:pPr eaLnBrk="1" hangingPunct="1"/>
            <a:r>
              <a:rPr lang="tr-TR" sz="2800" b="1" dirty="0" err="1" smtClean="0">
                <a:latin typeface="Comic Sans MS" pitchFamily="66" charset="0"/>
              </a:rPr>
              <a:t>Lipidlerin</a:t>
            </a:r>
            <a:r>
              <a:rPr lang="tr-TR" sz="2800" b="1" dirty="0" smtClean="0">
                <a:latin typeface="Comic Sans MS" pitchFamily="66" charset="0"/>
              </a:rPr>
              <a:t> Vücut Çalışmasındaki Fonksiyonları</a:t>
            </a:r>
          </a:p>
        </p:txBody>
      </p:sp>
    </p:spTree>
    <p:extLst>
      <p:ext uri="{BB962C8B-B14F-4D97-AF65-F5344CB8AC3E}">
        <p14:creationId xmlns:p14="http://schemas.microsoft.com/office/powerpoint/2010/main" val="21975526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5"/>
          <p:cNvSpPr>
            <a:spLocks noGrp="1"/>
          </p:cNvSpPr>
          <p:nvPr>
            <p:ph type="sldNum" sz="quarter" idx="12"/>
          </p:nvPr>
        </p:nvSpPr>
        <p:spPr/>
        <p:txBody>
          <a:bodyPr/>
          <a:lstStyle/>
          <a:p>
            <a:pPr>
              <a:defRPr/>
            </a:pPr>
            <a:fld id="{4FA9C666-CAC3-4BCD-9234-1ED1122CC466}" type="slidenum">
              <a:rPr lang="en-US"/>
              <a:pPr>
                <a:defRPr/>
              </a:pPr>
              <a:t>6</a:t>
            </a:fld>
            <a:endParaRPr lang="en-US"/>
          </a:p>
        </p:txBody>
      </p:sp>
      <p:sp>
        <p:nvSpPr>
          <p:cNvPr id="8195" name="Rectangle 3"/>
          <p:cNvSpPr>
            <a:spLocks noGrp="1"/>
          </p:cNvSpPr>
          <p:nvPr>
            <p:ph type="body" idx="1"/>
          </p:nvPr>
        </p:nvSpPr>
        <p:spPr/>
        <p:txBody>
          <a:bodyPr/>
          <a:lstStyle/>
          <a:p>
            <a:pPr marL="0" indent="0" eaLnBrk="1" hangingPunct="1">
              <a:lnSpc>
                <a:spcPct val="90000"/>
              </a:lnSpc>
            </a:pPr>
            <a:r>
              <a:rPr lang="tr-TR" sz="2400" dirty="0" smtClean="0">
                <a:latin typeface="Comic Sans MS" pitchFamily="66" charset="0"/>
              </a:rPr>
              <a:t>Sinir sistemine olumlu etki yapar, </a:t>
            </a:r>
            <a:r>
              <a:rPr lang="tr-TR" sz="2400" dirty="0" err="1" smtClean="0">
                <a:latin typeface="Comic Sans MS" pitchFamily="66" charset="0"/>
              </a:rPr>
              <a:t>miyelinli</a:t>
            </a:r>
            <a:r>
              <a:rPr lang="tr-TR" sz="2400" dirty="0" smtClean="0">
                <a:latin typeface="Comic Sans MS" pitchFamily="66" charset="0"/>
              </a:rPr>
              <a:t> sinirler boyunca uyartıların hızla yayılmasına olanak sağlar. </a:t>
            </a:r>
          </a:p>
          <a:p>
            <a:pPr marL="0" indent="0" eaLnBrk="1" hangingPunct="1">
              <a:lnSpc>
                <a:spcPct val="90000"/>
              </a:lnSpc>
            </a:pPr>
            <a:r>
              <a:rPr lang="tr-TR" sz="2400" dirty="0" smtClean="0">
                <a:latin typeface="Comic Sans MS" pitchFamily="66" charset="0"/>
              </a:rPr>
              <a:t>Vücut derisinin esnekliğini korumasında etkilidir. Uzun süre yağsız beslenen kişilerin derilerinde pul </a:t>
            </a:r>
            <a:r>
              <a:rPr lang="tr-TR" sz="2400" dirty="0" err="1" smtClean="0">
                <a:latin typeface="Comic Sans MS" pitchFamily="66" charset="0"/>
              </a:rPr>
              <a:t>pul</a:t>
            </a:r>
            <a:r>
              <a:rPr lang="tr-TR" sz="2400" dirty="0" smtClean="0">
                <a:latin typeface="Comic Sans MS" pitchFamily="66" charset="0"/>
              </a:rPr>
              <a:t> dökülmeler görülür. </a:t>
            </a:r>
          </a:p>
          <a:p>
            <a:pPr marL="0" indent="0" algn="just" eaLnBrk="1" hangingPunct="1">
              <a:lnSpc>
                <a:spcPct val="90000"/>
              </a:lnSpc>
            </a:pPr>
            <a:r>
              <a:rPr lang="tr-TR" sz="2400" dirty="0" smtClean="0">
                <a:latin typeface="Comic Sans MS" pitchFamily="66" charset="0"/>
              </a:rPr>
              <a:t>Vücutta fazla alınan karbonhidrat ve proteinler yağa dönüştürülerek depolanır. Aşırı yağlı ya da yağa dönüştürülebilen besinlerde beslenme, damarlarda tıkanmalara yol açabilir; bunun sonucunda da kalp hastalıkları ve dolaşım bozuklukları ortaya çıkabilir. Ayrıca, şişmanlığa neden olur. Kısacası yağlar zararlı değildir. Zararlı olan, her şeyde olduğu gibi yağın aşırı miktarda alınmasıdır. </a:t>
            </a:r>
          </a:p>
        </p:txBody>
      </p:sp>
      <p:sp>
        <p:nvSpPr>
          <p:cNvPr id="8196" name="Rectangle 4"/>
          <p:cNvSpPr>
            <a:spLocks noGrp="1"/>
          </p:cNvSpPr>
          <p:nvPr>
            <p:ph type="title"/>
          </p:nvPr>
        </p:nvSpPr>
        <p:spPr>
          <a:xfrm>
            <a:off x="539750" y="549275"/>
            <a:ext cx="8229600" cy="706438"/>
          </a:xfrm>
          <a:noFill/>
        </p:spPr>
        <p:txBody>
          <a:bodyPr/>
          <a:lstStyle/>
          <a:p>
            <a:pPr eaLnBrk="1" hangingPunct="1"/>
            <a:r>
              <a:rPr lang="tr-TR" sz="2800" b="1" dirty="0" err="1" smtClean="0">
                <a:latin typeface="Comic Sans MS" pitchFamily="66" charset="0"/>
              </a:rPr>
              <a:t>Lipidlerin</a:t>
            </a:r>
            <a:r>
              <a:rPr lang="tr-TR" sz="2800" b="1" dirty="0" smtClean="0">
                <a:latin typeface="Comic Sans MS" pitchFamily="66" charset="0"/>
              </a:rPr>
              <a:t> Vücut Çalışmasındaki Fonksiyonları</a:t>
            </a: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408" y="132958"/>
            <a:ext cx="775762" cy="775762"/>
          </a:xfrm>
          <a:prstGeom prst="rect">
            <a:avLst/>
          </a:prstGeom>
        </p:spPr>
      </p:pic>
    </p:spTree>
    <p:extLst>
      <p:ext uri="{BB962C8B-B14F-4D97-AF65-F5344CB8AC3E}">
        <p14:creationId xmlns:p14="http://schemas.microsoft.com/office/powerpoint/2010/main" val="9484003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p:nvPr>
        </p:nvSpPr>
        <p:spPr/>
        <p:txBody>
          <a:bodyPr/>
          <a:lstStyle/>
          <a:p>
            <a:r>
              <a:rPr lang="tr-TR" smtClean="0">
                <a:latin typeface="Comic Sans MS" pitchFamily="66" charset="0"/>
              </a:rPr>
              <a:t>Yağ oranına göre gıdalar,</a:t>
            </a:r>
          </a:p>
        </p:txBody>
      </p:sp>
      <p:sp>
        <p:nvSpPr>
          <p:cNvPr id="9219" name="Rectangle 3"/>
          <p:cNvSpPr>
            <a:spLocks noGrp="1"/>
          </p:cNvSpPr>
          <p:nvPr>
            <p:ph type="body" idx="1"/>
          </p:nvPr>
        </p:nvSpPr>
        <p:spPr/>
        <p:txBody>
          <a:bodyPr/>
          <a:lstStyle/>
          <a:p>
            <a:pPr>
              <a:buFont typeface="Arial" charset="0"/>
              <a:buNone/>
            </a:pPr>
            <a:r>
              <a:rPr lang="tr-TR" smtClean="0">
                <a:latin typeface="Comic Sans MS" pitchFamily="66" charset="0"/>
              </a:rPr>
              <a:t>1-Yağca zengin gıdalar; (sıvı, katı yağ, tereyağı)</a:t>
            </a:r>
          </a:p>
          <a:p>
            <a:pPr>
              <a:buFont typeface="Arial" charset="0"/>
              <a:buNone/>
            </a:pPr>
            <a:r>
              <a:rPr lang="tr-TR" smtClean="0">
                <a:latin typeface="Comic Sans MS" pitchFamily="66" charset="0"/>
              </a:rPr>
              <a:t>2-Yağca fakir gıdalar (meyve, sebze)</a:t>
            </a:r>
          </a:p>
          <a:p>
            <a:pPr>
              <a:buFont typeface="Arial" charset="0"/>
              <a:buNone/>
            </a:pPr>
            <a:r>
              <a:rPr lang="tr-TR" smtClean="0">
                <a:latin typeface="Comic Sans MS" pitchFamily="66" charset="0"/>
              </a:rPr>
              <a:t>3-Yağsız gıdalar (şeker pancarı)</a:t>
            </a:r>
          </a:p>
        </p:txBody>
      </p:sp>
      <p:sp>
        <p:nvSpPr>
          <p:cNvPr id="2" name="Slayt Numarası Yer Tutucusu 1"/>
          <p:cNvSpPr>
            <a:spLocks noGrp="1"/>
          </p:cNvSpPr>
          <p:nvPr>
            <p:ph type="sldNum" sz="quarter" idx="12"/>
          </p:nvPr>
        </p:nvSpPr>
        <p:spPr/>
        <p:txBody>
          <a:bodyPr/>
          <a:lstStyle/>
          <a:p>
            <a:fld id="{B56BB7B0-763F-47BA-B7AC-3203707B83ED}" type="slidenum">
              <a:rPr lang="tr-TR" smtClean="0"/>
              <a:t>7</a:t>
            </a:fld>
            <a:endParaRPr lang="tr-TR"/>
          </a:p>
        </p:txBody>
      </p:sp>
    </p:spTree>
    <p:extLst>
      <p:ext uri="{BB962C8B-B14F-4D97-AF65-F5344CB8AC3E}">
        <p14:creationId xmlns:p14="http://schemas.microsoft.com/office/powerpoint/2010/main" val="400909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ya%C4%9F+tablo"/>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755650" y="1052513"/>
            <a:ext cx="7704138" cy="4438650"/>
          </a:xfrm>
        </p:spPr>
      </p:pic>
      <p:sp>
        <p:nvSpPr>
          <p:cNvPr id="2" name="Slayt Numarası Yer Tutucusu 1"/>
          <p:cNvSpPr>
            <a:spLocks noGrp="1"/>
          </p:cNvSpPr>
          <p:nvPr>
            <p:ph type="sldNum" sz="quarter" idx="12"/>
          </p:nvPr>
        </p:nvSpPr>
        <p:spPr/>
        <p:txBody>
          <a:bodyPr/>
          <a:lstStyle/>
          <a:p>
            <a:fld id="{B56BB7B0-763F-47BA-B7AC-3203707B83ED}" type="slidenum">
              <a:rPr lang="tr-TR" smtClean="0"/>
              <a:t>8</a:t>
            </a:fld>
            <a:endParaRPr lang="tr-TR"/>
          </a:p>
        </p:txBody>
      </p:sp>
    </p:spTree>
    <p:extLst>
      <p:ext uri="{BB962C8B-B14F-4D97-AF65-F5344CB8AC3E}">
        <p14:creationId xmlns:p14="http://schemas.microsoft.com/office/powerpoint/2010/main" val="1304956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5"/>
          <p:cNvSpPr>
            <a:spLocks noGrp="1"/>
          </p:cNvSpPr>
          <p:nvPr>
            <p:ph type="sldNum" sz="quarter" idx="12"/>
          </p:nvPr>
        </p:nvSpPr>
        <p:spPr/>
        <p:txBody>
          <a:bodyPr/>
          <a:lstStyle/>
          <a:p>
            <a:pPr>
              <a:defRPr/>
            </a:pPr>
            <a:fld id="{0B7AC875-522D-4FE2-8713-BA2CC76B9C78}" type="slidenum">
              <a:rPr lang="en-US"/>
              <a:pPr>
                <a:defRPr/>
              </a:pPr>
              <a:t>9</a:t>
            </a:fld>
            <a:endParaRPr lang="en-US"/>
          </a:p>
        </p:txBody>
      </p:sp>
      <p:pic>
        <p:nvPicPr>
          <p:cNvPr id="1126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549275"/>
            <a:ext cx="7416800" cy="608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05887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1074</TotalTime>
  <Words>1575</Words>
  <Application>Microsoft Office PowerPoint</Application>
  <PresentationFormat>Ekran Gösterisi (4:3)</PresentationFormat>
  <Paragraphs>172</Paragraphs>
  <Slides>32</Slides>
  <Notes>0</Notes>
  <HiddenSlides>0</HiddenSlides>
  <MMClips>0</MMClips>
  <ScaleCrop>false</ScaleCrop>
  <HeadingPairs>
    <vt:vector size="4" baseType="variant">
      <vt:variant>
        <vt:lpstr>Tema</vt:lpstr>
      </vt:variant>
      <vt:variant>
        <vt:i4>1</vt:i4>
      </vt:variant>
      <vt:variant>
        <vt:lpstr>Slayt Başlıkları</vt:lpstr>
      </vt:variant>
      <vt:variant>
        <vt:i4>32</vt:i4>
      </vt:variant>
    </vt:vector>
  </HeadingPairs>
  <TitlesOfParts>
    <vt:vector size="33" baseType="lpstr">
      <vt:lpstr>Ofis Teması</vt:lpstr>
      <vt:lpstr>GKK207 YAĞLARIN ANALİZİ DERS 1: LİPİDLER (GENEL TEKRAR) </vt:lpstr>
      <vt:lpstr>LİPİD</vt:lpstr>
      <vt:lpstr>PowerPoint Sunusu</vt:lpstr>
      <vt:lpstr>Lipidlerin Vücut Çalışmasındaki Fonksiyonları</vt:lpstr>
      <vt:lpstr>Lipidlerin Vücut Çalışmasındaki Fonksiyonları</vt:lpstr>
      <vt:lpstr>Lipidlerin Vücut Çalışmasındaki Fonksiyonları</vt:lpstr>
      <vt:lpstr>Yağ oranına göre gıdalar,</vt:lpstr>
      <vt:lpstr>PowerPoint Sunusu</vt:lpstr>
      <vt:lpstr>PowerPoint Sunusu</vt:lpstr>
      <vt:lpstr>PowerPoint Sunusu</vt:lpstr>
      <vt:lpstr>PowerPoint Sunusu</vt:lpstr>
      <vt:lpstr>PowerPoint Sunusu</vt:lpstr>
      <vt:lpstr>Yağların Kimyasal Yapıları</vt:lpstr>
      <vt:lpstr>PowerPoint Sunusu</vt:lpstr>
      <vt:lpstr>PowerPoint Sunusu</vt:lpstr>
      <vt:lpstr>PowerPoint Sunusu</vt:lpstr>
      <vt:lpstr>PowerPoint Sunusu</vt:lpstr>
      <vt:lpstr>Doymuş Yağ Asitleri</vt:lpstr>
      <vt:lpstr>PowerPoint Sunusu</vt:lpstr>
      <vt:lpstr>PowerPoint Sunusu</vt:lpstr>
      <vt:lpstr>PowerPoint Sunusu</vt:lpstr>
      <vt:lpstr>Doymamış Yağ Asitleri</vt:lpstr>
      <vt:lpstr>PowerPoint Sunusu</vt:lpstr>
      <vt:lpstr>PowerPoint Sunusu</vt:lpstr>
      <vt:lpstr>PowerPoint Sunusu</vt:lpstr>
      <vt:lpstr>PowerPoint Sunusu</vt:lpstr>
      <vt:lpstr>Trigliseritler</vt:lpstr>
      <vt:lpstr>PowerPoint Sunusu</vt:lpstr>
      <vt:lpstr>PowerPoint Sunusu</vt:lpstr>
      <vt:lpstr>Yağların Sınıflandırılması</vt:lpstr>
      <vt:lpstr>PowerPoint Sunusu</vt:lpstr>
      <vt:lpstr>PowerPoint Sunusu</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HP2020</dc:creator>
  <cp:lastModifiedBy>HP2020</cp:lastModifiedBy>
  <cp:revision>30</cp:revision>
  <dcterms:created xsi:type="dcterms:W3CDTF">2020-08-31T13:17:27Z</dcterms:created>
  <dcterms:modified xsi:type="dcterms:W3CDTF">2020-10-11T19:06:13Z</dcterms:modified>
</cp:coreProperties>
</file>