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75" r:id="rId4"/>
    <p:sldId id="257" r:id="rId5"/>
    <p:sldId id="258" r:id="rId6"/>
    <p:sldId id="259" r:id="rId7"/>
    <p:sldId id="260" r:id="rId8"/>
    <p:sldId id="268" r:id="rId9"/>
    <p:sldId id="278" r:id="rId10"/>
    <p:sldId id="261" r:id="rId11"/>
    <p:sldId id="269" r:id="rId12"/>
    <p:sldId id="270" r:id="rId13"/>
    <p:sldId id="279" r:id="rId14"/>
    <p:sldId id="262" r:id="rId15"/>
    <p:sldId id="263" r:id="rId16"/>
    <p:sldId id="280" r:id="rId17"/>
    <p:sldId id="264" r:id="rId18"/>
    <p:sldId id="283" r:id="rId19"/>
    <p:sldId id="284" r:id="rId20"/>
    <p:sldId id="26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D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339"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Dik Üçgen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Başlık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Alt Başlık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Grup 1"/>
          <p:cNvGrpSpPr/>
          <p:nvPr/>
        </p:nvGrpSpPr>
        <p:grpSpPr>
          <a:xfrm>
            <a:off x="-3765" y="4953000"/>
            <a:ext cx="9147765" cy="1912088"/>
            <a:chOff x="-3765" y="4832896"/>
            <a:chExt cx="9147765" cy="2032192"/>
          </a:xfrm>
        </p:grpSpPr>
        <p:sp>
          <p:nvSpPr>
            <p:cNvPr id="7" name="Serbest 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Serbest 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Serbest 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Düz Bağlayıcı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Veri Yer Tutucusu 29"/>
          <p:cNvSpPr>
            <a:spLocks noGrp="1"/>
          </p:cNvSpPr>
          <p:nvPr>
            <p:ph type="dt" sz="half" idx="10"/>
          </p:nvPr>
        </p:nvSpPr>
        <p:spPr/>
        <p:txBody>
          <a:bodyPr/>
          <a:lstStyle>
            <a:lvl1pPr>
              <a:defRPr>
                <a:solidFill>
                  <a:srgbClr val="FFFFFF"/>
                </a:solidFill>
              </a:defRPr>
            </a:lvl1pPr>
            <a:extLst/>
          </a:lstStyle>
          <a:p>
            <a:fld id="{216C5678-EE20-4FA5-88E2-6E0BD67A2E26}" type="datetime1">
              <a:rPr lang="en-US" smtClean="0"/>
              <a:t>7/9/2026</a:t>
            </a:fld>
            <a:endParaRPr lang="en-US" dirty="0"/>
          </a:p>
        </p:txBody>
      </p:sp>
      <p:sp>
        <p:nvSpPr>
          <p:cNvPr id="19" name="Altbilgi Yer Tutucusu 18"/>
          <p:cNvSpPr>
            <a:spLocks noGrp="1"/>
          </p:cNvSpPr>
          <p:nvPr>
            <p:ph type="ftr" sz="quarter" idx="11"/>
          </p:nvPr>
        </p:nvSpPr>
        <p:spPr/>
        <p:txBody>
          <a:bodyPr/>
          <a:lstStyle>
            <a:lvl1pPr>
              <a:defRPr>
                <a:solidFill>
                  <a:schemeClr val="accent1">
                    <a:tint val="20000"/>
                  </a:schemeClr>
                </a:solidFill>
              </a:defRPr>
            </a:lvl1pPr>
            <a:extLst/>
          </a:lstStyle>
          <a:p>
            <a:r>
              <a:rPr lang="en-US" smtClean="0"/>
              <a:t>Footer Text</a:t>
            </a:r>
            <a:endParaRPr lang="en-US" dirty="0"/>
          </a:p>
        </p:txBody>
      </p:sp>
      <p:sp>
        <p:nvSpPr>
          <p:cNvPr id="27" name="Slayt Numarası Yer Tutucusu 26"/>
          <p:cNvSpPr>
            <a:spLocks noGrp="1"/>
          </p:cNvSpPr>
          <p:nvPr>
            <p:ph type="sldNum" sz="quarter" idx="12"/>
          </p:nvPr>
        </p:nvSpPr>
        <p:spPr/>
        <p:txBody>
          <a:bodyPr/>
          <a:lstStyle>
            <a:lvl1pPr>
              <a:defRPr>
                <a:solidFill>
                  <a:srgbClr val="FFFFFF"/>
                </a:solidFill>
              </a:defRPr>
            </a:lvl1pPr>
            <a:extLst/>
          </a:lstStyle>
          <a:p>
            <a:fld id="{BA9B540C-44DA-4F69-89C9-7C84606640D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EA051B39-B140-43FE-96DB-472A2B59CE7C}" type="datetime1">
              <a:rPr lang="en-US" smtClean="0"/>
              <a:t>7/9/2026</a:t>
            </a:fld>
            <a:endParaRPr lang="en-US"/>
          </a:p>
        </p:txBody>
      </p:sp>
      <p:sp>
        <p:nvSpPr>
          <p:cNvPr id="5" name="Altbilgi Yer Tutucusu 4"/>
          <p:cNvSpPr>
            <a:spLocks noGrp="1"/>
          </p:cNvSpPr>
          <p:nvPr>
            <p:ph type="ftr" sz="quarter" idx="11"/>
          </p:nvPr>
        </p:nvSpPr>
        <p:spPr/>
        <p:txBody>
          <a:bodyPr/>
          <a:lstStyle>
            <a:extLst/>
          </a:lstStyle>
          <a:p>
            <a:r>
              <a:rPr lang="en-US" smtClean="0"/>
              <a:t>Footer Text</a:t>
            </a:r>
            <a:endParaRPr lang="en-US"/>
          </a:p>
        </p:txBody>
      </p:sp>
      <p:sp>
        <p:nvSpPr>
          <p:cNvPr id="6" name="Slayt Numarası Yer Tutucusu 5"/>
          <p:cNvSpPr>
            <a:spLocks noGrp="1"/>
          </p:cNvSpPr>
          <p:nvPr>
            <p:ph type="sldNum" sz="quarter" idx="12"/>
          </p:nvPr>
        </p:nvSpPr>
        <p:spPr/>
        <p:txBody>
          <a:bodyPr/>
          <a:lstStyle>
            <a:extLst/>
          </a:lstStyle>
          <a:p>
            <a:fld id="{BA9B540C-44DA-4F69-89C9-7C84606640D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DA600BB2-27C5-458B-ABCE-839C88CF47CE}" type="datetime1">
              <a:rPr lang="en-US" smtClean="0"/>
              <a:t>7/9/2026</a:t>
            </a:fld>
            <a:endParaRPr lang="en-US"/>
          </a:p>
        </p:txBody>
      </p:sp>
      <p:sp>
        <p:nvSpPr>
          <p:cNvPr id="5" name="Altbilgi Yer Tutucusu 4"/>
          <p:cNvSpPr>
            <a:spLocks noGrp="1"/>
          </p:cNvSpPr>
          <p:nvPr>
            <p:ph type="ftr" sz="quarter" idx="11"/>
          </p:nvPr>
        </p:nvSpPr>
        <p:spPr/>
        <p:txBody>
          <a:bodyPr/>
          <a:lstStyle>
            <a:extLst/>
          </a:lstStyle>
          <a:p>
            <a:r>
              <a:rPr lang="en-US" smtClean="0"/>
              <a:t>Footer Text</a:t>
            </a:r>
            <a:endParaRPr lang="en-US"/>
          </a:p>
        </p:txBody>
      </p:sp>
      <p:sp>
        <p:nvSpPr>
          <p:cNvPr id="6" name="Slayt Numarası Yer Tutucusu 5"/>
          <p:cNvSpPr>
            <a:spLocks noGrp="1"/>
          </p:cNvSpPr>
          <p:nvPr>
            <p:ph type="sldNum" sz="quarter" idx="12"/>
          </p:nvPr>
        </p:nvSpPr>
        <p:spPr/>
        <p:txBody>
          <a:bodyPr/>
          <a:lstStyle>
            <a:extLst/>
          </a:lstStyle>
          <a:p>
            <a:fld id="{BA9B540C-44DA-4F69-89C9-7C84606640D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B11D738E-8962-435F-8C43-147B8DD7E819}" type="datetime1">
              <a:rPr lang="en-US" smtClean="0"/>
              <a:t>7/9/2026</a:t>
            </a:fld>
            <a:endParaRPr lang="en-US"/>
          </a:p>
        </p:txBody>
      </p:sp>
      <p:sp>
        <p:nvSpPr>
          <p:cNvPr id="5" name="Altbilgi Yer Tutucusu 4"/>
          <p:cNvSpPr>
            <a:spLocks noGrp="1"/>
          </p:cNvSpPr>
          <p:nvPr>
            <p:ph type="ftr" sz="quarter" idx="11"/>
          </p:nvPr>
        </p:nvSpPr>
        <p:spPr/>
        <p:txBody>
          <a:bodyPr/>
          <a:lstStyle>
            <a:extLst/>
          </a:lstStyle>
          <a:p>
            <a:r>
              <a:rPr lang="en-US" smtClean="0"/>
              <a:t>Footer Text</a:t>
            </a:r>
            <a:endParaRPr lang="en-US"/>
          </a:p>
        </p:txBody>
      </p:sp>
      <p:sp>
        <p:nvSpPr>
          <p:cNvPr id="6" name="Slayt Numarası Yer Tutucusu 5"/>
          <p:cNvSpPr>
            <a:spLocks noGrp="1"/>
          </p:cNvSpPr>
          <p:nvPr>
            <p:ph type="sldNum" sz="quarter" idx="12"/>
          </p:nvPr>
        </p:nvSpPr>
        <p:spPr/>
        <p:txBody>
          <a:bodyPr/>
          <a:lstStyle>
            <a:extLst/>
          </a:lstStyle>
          <a:p>
            <a:fld id="{BA9B540C-44DA-4F69-89C9-7C84606640D3}" type="slidenum">
              <a:rPr lang="en-US" smtClean="0"/>
              <a:pPr/>
              <a:t>‹#›</a:t>
            </a:fld>
            <a:endParaRPr lang="en-US"/>
          </a:p>
        </p:txBody>
      </p:sp>
      <p:sp>
        <p:nvSpPr>
          <p:cNvPr id="7" name="Başlık 6"/>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extLst/>
          </a:lstStyle>
          <a:p>
            <a:fld id="{09CAEA93-55E7-4DA9-90C2-089A26EEFEC4}" type="datetime1">
              <a:rPr lang="en-US" smtClean="0"/>
              <a:t>7/9/2026</a:t>
            </a:fld>
            <a:endParaRPr lang="en-US"/>
          </a:p>
        </p:txBody>
      </p:sp>
      <p:sp>
        <p:nvSpPr>
          <p:cNvPr id="5" name="Altbilgi Yer Tutucusu 4"/>
          <p:cNvSpPr>
            <a:spLocks noGrp="1"/>
          </p:cNvSpPr>
          <p:nvPr>
            <p:ph type="ftr" sz="quarter" idx="11"/>
          </p:nvPr>
        </p:nvSpPr>
        <p:spPr/>
        <p:txBody>
          <a:bodyPr/>
          <a:lstStyle>
            <a:extLst/>
          </a:lstStyle>
          <a:p>
            <a:r>
              <a:rPr lang="en-US" smtClean="0"/>
              <a:t>Footer Text</a:t>
            </a:r>
            <a:endParaRPr lang="en-US"/>
          </a:p>
        </p:txBody>
      </p:sp>
      <p:sp>
        <p:nvSpPr>
          <p:cNvPr id="6" name="Slayt Numarası Yer Tutucusu 5"/>
          <p:cNvSpPr>
            <a:spLocks noGrp="1"/>
          </p:cNvSpPr>
          <p:nvPr>
            <p:ph type="sldNum" sz="quarter" idx="12"/>
          </p:nvPr>
        </p:nvSpPr>
        <p:spPr/>
        <p:txBody>
          <a:bodyPr/>
          <a:lstStyle>
            <a:extLst/>
          </a:lstStyle>
          <a:p>
            <a:fld id="{BA9B540C-44DA-4F69-89C9-7C84606640D3}" type="slidenum">
              <a:rPr lang="en-US" smtClean="0"/>
              <a:pPr/>
              <a:t>‹#›</a:t>
            </a:fld>
            <a:endParaRPr lang="en-US"/>
          </a:p>
        </p:txBody>
      </p:sp>
      <p:sp>
        <p:nvSpPr>
          <p:cNvPr id="7" name="Köşeli Çift Ayraç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Köşeli Çift Ayraç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E34CF3C7-6809-4F39-BD67-A75817BDDE0A}" type="datetime1">
              <a:rPr lang="en-US" smtClean="0"/>
              <a:t>7/9/2026</a:t>
            </a:fld>
            <a:endParaRPr lang="en-US"/>
          </a:p>
        </p:txBody>
      </p:sp>
      <p:sp>
        <p:nvSpPr>
          <p:cNvPr id="6" name="Altbilgi Yer Tutucusu 5"/>
          <p:cNvSpPr>
            <a:spLocks noGrp="1"/>
          </p:cNvSpPr>
          <p:nvPr>
            <p:ph type="ftr" sz="quarter" idx="11"/>
          </p:nvPr>
        </p:nvSpPr>
        <p:spPr/>
        <p:txBody>
          <a:bodyPr/>
          <a:lstStyle>
            <a:extLst/>
          </a:lstStyle>
          <a:p>
            <a:r>
              <a:rPr lang="en-US" smtClean="0"/>
              <a:t>Footer Text</a:t>
            </a:r>
            <a:endParaRPr lang="en-US"/>
          </a:p>
        </p:txBody>
      </p:sp>
      <p:sp>
        <p:nvSpPr>
          <p:cNvPr id="7" name="Slayt Numarası Yer Tutucusu 6"/>
          <p:cNvSpPr>
            <a:spLocks noGrp="1"/>
          </p:cNvSpPr>
          <p:nvPr>
            <p:ph type="sldNum" sz="quarter" idx="12"/>
          </p:nvPr>
        </p:nvSpPr>
        <p:spPr/>
        <p:txBody>
          <a:bodyPr/>
          <a:lstStyle>
            <a:extLst/>
          </a:lstStyle>
          <a:p>
            <a:fld id="{BA9B540C-44DA-4F69-89C9-7C84606640D3}" type="slidenum">
              <a:rPr lang="en-US" smtClean="0"/>
              <a:pPr/>
              <a:t>‹#›</a:t>
            </a:fld>
            <a:endParaRPr lang="en-US"/>
          </a:p>
        </p:txBody>
      </p:sp>
      <p:sp>
        <p:nvSpPr>
          <p:cNvPr id="8" name="Başlık 7"/>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F7EAEB24-CE78-465C-A726-91D0868FA48F}" type="datetime1">
              <a:rPr lang="en-US" smtClean="0"/>
              <a:t>7/9/2026</a:t>
            </a:fld>
            <a:endParaRPr lang="en-US"/>
          </a:p>
        </p:txBody>
      </p:sp>
      <p:sp>
        <p:nvSpPr>
          <p:cNvPr id="8" name="Altbilgi Yer Tutucusu 7"/>
          <p:cNvSpPr>
            <a:spLocks noGrp="1"/>
          </p:cNvSpPr>
          <p:nvPr>
            <p:ph type="ftr" sz="quarter" idx="11"/>
          </p:nvPr>
        </p:nvSpPr>
        <p:spPr/>
        <p:txBody>
          <a:bodyPr/>
          <a:lstStyle>
            <a:extLst/>
          </a:lstStyle>
          <a:p>
            <a:r>
              <a:rPr lang="en-US" smtClean="0"/>
              <a:t>Footer Text</a:t>
            </a:r>
            <a:endParaRPr lang="en-US"/>
          </a:p>
        </p:txBody>
      </p:sp>
      <p:sp>
        <p:nvSpPr>
          <p:cNvPr id="9" name="Slayt Numarası Yer Tutucusu 8"/>
          <p:cNvSpPr>
            <a:spLocks noGrp="1"/>
          </p:cNvSpPr>
          <p:nvPr>
            <p:ph type="sldNum" sz="quarter" idx="12"/>
          </p:nvPr>
        </p:nvSpPr>
        <p:spPr/>
        <p:txBody>
          <a:bodyPr/>
          <a:lstStyle>
            <a:extLst/>
          </a:lstStyle>
          <a:p>
            <a:fld id="{BA9B540C-44DA-4F69-89C9-7C84606640D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extLst/>
          </a:lstStyle>
          <a:p>
            <a:fld id="{40BAADF0-1749-4E8B-9691-B44A5F8C0895}" type="datetime1">
              <a:rPr lang="en-US" smtClean="0"/>
              <a:t>7/9/2026</a:t>
            </a:fld>
            <a:endParaRPr lang="en-US"/>
          </a:p>
        </p:txBody>
      </p:sp>
      <p:sp>
        <p:nvSpPr>
          <p:cNvPr id="4" name="Altbilgi Yer Tutucusu 3"/>
          <p:cNvSpPr>
            <a:spLocks noGrp="1"/>
          </p:cNvSpPr>
          <p:nvPr>
            <p:ph type="ftr" sz="quarter" idx="11"/>
          </p:nvPr>
        </p:nvSpPr>
        <p:spPr/>
        <p:txBody>
          <a:bodyPr/>
          <a:lstStyle>
            <a:extLst/>
          </a:lstStyle>
          <a:p>
            <a:r>
              <a:rPr lang="en-US" smtClean="0"/>
              <a:t>Footer Text</a:t>
            </a:r>
            <a:endParaRPr lang="en-US"/>
          </a:p>
        </p:txBody>
      </p:sp>
      <p:sp>
        <p:nvSpPr>
          <p:cNvPr id="5" name="Slayt Numarası Yer Tutucusu 4"/>
          <p:cNvSpPr>
            <a:spLocks noGrp="1"/>
          </p:cNvSpPr>
          <p:nvPr>
            <p:ph type="sldNum" sz="quarter" idx="12"/>
          </p:nvPr>
        </p:nvSpPr>
        <p:spPr/>
        <p:txBody>
          <a:bodyPr/>
          <a:lstStyle>
            <a:extLst/>
          </a:lstStyle>
          <a:p>
            <a:fld id="{BA9B540C-44DA-4F69-89C9-7C84606640D3}" type="slidenum">
              <a:rPr lang="en-US" smtClean="0"/>
              <a:pPr/>
              <a:t>‹#›</a:t>
            </a:fld>
            <a:endParaRPr lang="en-US"/>
          </a:p>
        </p:txBody>
      </p:sp>
      <p:sp>
        <p:nvSpPr>
          <p:cNvPr id="6" name="Başlık 5"/>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extLst/>
          </a:lstStyle>
          <a:p>
            <a:fld id="{A8AF628A-A867-4937-BBE5-207DB6F9C51A}" type="datetime1">
              <a:rPr lang="en-US" smtClean="0"/>
              <a:t>7/9/2026</a:t>
            </a:fld>
            <a:endParaRPr lang="en-US"/>
          </a:p>
        </p:txBody>
      </p:sp>
      <p:sp>
        <p:nvSpPr>
          <p:cNvPr id="3" name="Altbilgi Yer Tutucusu 2"/>
          <p:cNvSpPr>
            <a:spLocks noGrp="1"/>
          </p:cNvSpPr>
          <p:nvPr>
            <p:ph type="ftr" sz="quarter" idx="11"/>
          </p:nvPr>
        </p:nvSpPr>
        <p:spPr/>
        <p:txBody>
          <a:bodyPr/>
          <a:lstStyle>
            <a:extLst/>
          </a:lstStyle>
          <a:p>
            <a:r>
              <a:rPr lang="en-US" smtClean="0"/>
              <a:t>Footer Text</a:t>
            </a:r>
            <a:endParaRPr lang="en-US"/>
          </a:p>
        </p:txBody>
      </p:sp>
      <p:sp>
        <p:nvSpPr>
          <p:cNvPr id="4" name="Slayt Numarası Yer Tutucusu 3"/>
          <p:cNvSpPr>
            <a:spLocks noGrp="1"/>
          </p:cNvSpPr>
          <p:nvPr>
            <p:ph type="sldNum" sz="quarter" idx="12"/>
          </p:nvPr>
        </p:nvSpPr>
        <p:spPr/>
        <p:txBody>
          <a:bodyPr/>
          <a:lstStyle>
            <a:extLst/>
          </a:lstStyle>
          <a:p>
            <a:fld id="{BA9B540C-44DA-4F69-89C9-7C84606640D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6727032" y="6407944"/>
            <a:ext cx="1920240" cy="365760"/>
          </a:xfrm>
        </p:spPr>
        <p:txBody>
          <a:bodyPr/>
          <a:lstStyle>
            <a:extLst/>
          </a:lstStyle>
          <a:p>
            <a:fld id="{118BBB94-68E6-4675-A946-F1C5994EDBD7}" type="datetime1">
              <a:rPr lang="en-US" smtClean="0"/>
              <a:t>7/9/2026</a:t>
            </a:fld>
            <a:endParaRPr lang="en-US"/>
          </a:p>
        </p:txBody>
      </p:sp>
      <p:sp>
        <p:nvSpPr>
          <p:cNvPr id="6" name="Altbilgi Yer Tutucusu 5"/>
          <p:cNvSpPr>
            <a:spLocks noGrp="1"/>
          </p:cNvSpPr>
          <p:nvPr>
            <p:ph type="ftr" sz="quarter" idx="11"/>
          </p:nvPr>
        </p:nvSpPr>
        <p:spPr/>
        <p:txBody>
          <a:bodyPr/>
          <a:lstStyle>
            <a:extLst/>
          </a:lstStyle>
          <a:p>
            <a:r>
              <a:rPr lang="en-US" smtClean="0"/>
              <a:t>Footer Text</a:t>
            </a:r>
            <a:endParaRPr lang="en-US"/>
          </a:p>
        </p:txBody>
      </p:sp>
      <p:sp>
        <p:nvSpPr>
          <p:cNvPr id="7" name="Slayt Numarası Yer Tutucusu 6"/>
          <p:cNvSpPr>
            <a:spLocks noGrp="1"/>
          </p:cNvSpPr>
          <p:nvPr>
            <p:ph type="sldNum" sz="quarter" idx="12"/>
          </p:nvPr>
        </p:nvSpPr>
        <p:spPr/>
        <p:txBody>
          <a:bodyPr/>
          <a:lstStyle>
            <a:extLst/>
          </a:lstStyle>
          <a:p>
            <a:fld id="{BA9B540C-44DA-4F69-89C9-7C84606640D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Resim Yer Tutucus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Veri Yer Tutucusu 4"/>
          <p:cNvSpPr>
            <a:spLocks noGrp="1"/>
          </p:cNvSpPr>
          <p:nvPr>
            <p:ph type="dt" sz="half" idx="10"/>
          </p:nvPr>
        </p:nvSpPr>
        <p:spPr/>
        <p:txBody>
          <a:bodyPr/>
          <a:lstStyle>
            <a:lvl1pPr>
              <a:defRPr>
                <a:solidFill>
                  <a:schemeClr val="tx1"/>
                </a:solidFill>
              </a:defRPr>
            </a:lvl1pPr>
            <a:extLst/>
          </a:lstStyle>
          <a:p>
            <a:fld id="{DC3B8377-21E3-4835-B75D-4E2847E2750F}" type="datetime1">
              <a:rPr lang="en-US" smtClean="0"/>
              <a:t>7/9/2026</a:t>
            </a:fld>
            <a:endParaRPr lang="en-US"/>
          </a:p>
        </p:txBody>
      </p:sp>
      <p:sp>
        <p:nvSpPr>
          <p:cNvPr id="6" name="Altbilgi Yer Tutucusu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US" smtClean="0"/>
              <a:t>Footer Text</a:t>
            </a:r>
            <a:endParaRPr lang="en-US"/>
          </a:p>
        </p:txBody>
      </p:sp>
      <p:sp>
        <p:nvSpPr>
          <p:cNvPr id="7" name="Slayt Numarası Yer Tutucusu 6"/>
          <p:cNvSpPr>
            <a:spLocks noGrp="1"/>
          </p:cNvSpPr>
          <p:nvPr>
            <p:ph type="sldNum" sz="quarter" idx="12"/>
          </p:nvPr>
        </p:nvSpPr>
        <p:spPr/>
        <p:txBody>
          <a:bodyPr/>
          <a:lstStyle>
            <a:lvl1pPr>
              <a:defRPr>
                <a:solidFill>
                  <a:schemeClr val="tx1"/>
                </a:solidFill>
              </a:defRPr>
            </a:lvl1pPr>
            <a:extLst/>
          </a:lstStyle>
          <a:p>
            <a:fld id="{BA9B540C-44DA-4F69-89C9-7C84606640D3}" type="slidenum">
              <a:rPr lang="en-US" smtClean="0"/>
              <a:pPr/>
              <a:t>‹#›</a:t>
            </a:fld>
            <a:endParaRPr lang="en-US"/>
          </a:p>
        </p:txBody>
      </p:sp>
      <p:sp>
        <p:nvSpPr>
          <p:cNvPr id="2" name="Başlık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Serbest 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Serbest 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Dik Üçgen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Düz Bağlayıcı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Köşeli Çift Ayraç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Köşeli Çift Ayraç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Serbest 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Serbest 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Dik Üçgen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Düz Bağlayıcı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Başlık Yer Tutucus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Metin Yer Tutucusu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Veri Yer Tutucusu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0C4986D-6BE9-4264-908F-02DB36FD8D6C}" type="datetime1">
              <a:rPr lang="en-US" smtClean="0"/>
              <a:t>7/9/2026</a:t>
            </a:fld>
            <a:endParaRPr lang="en-US" dirty="0"/>
          </a:p>
        </p:txBody>
      </p:sp>
      <p:sp>
        <p:nvSpPr>
          <p:cNvPr id="22" name="Altbilgi Yer Tutucusu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smtClean="0"/>
              <a:t>Footer Text</a:t>
            </a:r>
            <a:endParaRPr lang="en-US" dirty="0"/>
          </a:p>
        </p:txBody>
      </p:sp>
      <p:sp>
        <p:nvSpPr>
          <p:cNvPr id="18" name="Slayt Numarası Yer Tutucus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A9B540C-44DA-4F69-89C9-7C84606640D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609601"/>
            <a:ext cx="7772400" cy="2027311"/>
          </a:xfrm>
        </p:spPr>
        <p:txBody>
          <a:bodyPr/>
          <a:lstStyle/>
          <a:p>
            <a:r>
              <a:rPr lang="tr-TR" sz="4000" dirty="0" smtClean="0"/>
              <a:t>YAG ANALİZLERİ</a:t>
            </a:r>
            <a:br>
              <a:rPr lang="tr-TR" sz="4000" dirty="0" smtClean="0"/>
            </a:br>
            <a:r>
              <a:rPr lang="tr-TR" sz="3200" dirty="0" smtClean="0"/>
              <a:t>İYOT SAYISI TAYİNİ</a:t>
            </a:r>
            <a:endParaRPr lang="tr-TR" sz="3200" dirty="0"/>
          </a:p>
        </p:txBody>
      </p:sp>
      <p:sp>
        <p:nvSpPr>
          <p:cNvPr id="3" name="Alt Başlık 2"/>
          <p:cNvSpPr>
            <a:spLocks noGrp="1"/>
          </p:cNvSpPr>
          <p:nvPr>
            <p:ph type="subTitle" idx="1"/>
          </p:nvPr>
        </p:nvSpPr>
        <p:spPr>
          <a:xfrm>
            <a:off x="1619672" y="4293096"/>
            <a:ext cx="6400800" cy="787152"/>
          </a:xfrm>
        </p:spPr>
        <p:txBody>
          <a:bodyPr/>
          <a:lstStyle/>
          <a:p>
            <a:r>
              <a:rPr lang="tr-TR" dirty="0" err="1" smtClean="0"/>
              <a:t>Dr.Öğr</a:t>
            </a:r>
            <a:r>
              <a:rPr lang="tr-TR" dirty="0" smtClean="0"/>
              <a:t>. Üyesi Gülten ŞEKEROĞLU</a:t>
            </a:r>
            <a:endParaRPr lang="tr-TR" dirty="0"/>
          </a:p>
        </p:txBody>
      </p:sp>
      <p:sp>
        <p:nvSpPr>
          <p:cNvPr id="4" name="Veri Yer Tutucusu 3"/>
          <p:cNvSpPr>
            <a:spLocks noGrp="1"/>
          </p:cNvSpPr>
          <p:nvPr>
            <p:ph type="dt" sz="half" idx="10"/>
          </p:nvPr>
        </p:nvSpPr>
        <p:spPr/>
        <p:txBody>
          <a:bodyPr/>
          <a:lstStyle/>
          <a:p>
            <a:fld id="{216C5678-EE20-4FA5-88E2-6E0BD67A2E26}" type="datetime1">
              <a:rPr lang="en-US" smtClean="0"/>
              <a:t>7/9/2026</a:t>
            </a:fld>
            <a:endParaRPr lang="en-US" dirty="0"/>
          </a:p>
        </p:txBody>
      </p:sp>
      <p:sp>
        <p:nvSpPr>
          <p:cNvPr id="6" name="Altbilgi Yer Tutucusu 5"/>
          <p:cNvSpPr>
            <a:spLocks noGrp="1"/>
          </p:cNvSpPr>
          <p:nvPr>
            <p:ph type="ftr" sz="quarter" idx="11"/>
          </p:nvPr>
        </p:nvSpPr>
        <p:spPr/>
        <p:txBody>
          <a:bodyPr/>
          <a:lstStyle/>
          <a:p>
            <a:r>
              <a:rPr lang="en-US" smtClean="0"/>
              <a:t>Footer Text</a:t>
            </a:r>
            <a:endParaRPr lang="en-US" dirty="0"/>
          </a:p>
        </p:txBody>
      </p:sp>
      <p:sp>
        <p:nvSpPr>
          <p:cNvPr id="5" name="Slayt Numarası Yer Tutucusu 4"/>
          <p:cNvSpPr>
            <a:spLocks noGrp="1"/>
          </p:cNvSpPr>
          <p:nvPr>
            <p:ph type="sldNum" sz="quarter" idx="12"/>
          </p:nvPr>
        </p:nvSpPr>
        <p:spPr/>
        <p:txBody>
          <a:bodyPr/>
          <a:lstStyle/>
          <a:p>
            <a:fld id="{BA9B540C-44DA-4F69-89C9-7C84606640D3}" type="slidenum">
              <a:rPr lang="en-US" smtClean="0"/>
              <a:pPr/>
              <a:t>1</a:t>
            </a:fld>
            <a:endParaRPr lang="en-US" dirty="0"/>
          </a:p>
        </p:txBody>
      </p:sp>
    </p:spTree>
    <p:extLst>
      <p:ext uri="{BB962C8B-B14F-4D97-AF65-F5344CB8AC3E}">
        <p14:creationId xmlns:p14="http://schemas.microsoft.com/office/powerpoint/2010/main" val="38022818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60648"/>
            <a:ext cx="8579296" cy="5976664"/>
          </a:xfrm>
        </p:spPr>
        <p:txBody>
          <a:bodyPr>
            <a:normAutofit fontScale="77500" lnSpcReduction="20000"/>
          </a:bodyPr>
          <a:lstStyle/>
          <a:p>
            <a:endParaRPr lang="tr-TR" dirty="0" smtClean="0"/>
          </a:p>
          <a:p>
            <a:endParaRPr lang="tr-TR" dirty="0"/>
          </a:p>
          <a:p>
            <a:r>
              <a:rPr lang="tr-TR" dirty="0"/>
              <a:t>Harcanan 0,1 N sodyum </a:t>
            </a:r>
            <a:r>
              <a:rPr lang="tr-TR" dirty="0" err="1"/>
              <a:t>tiyosülfat</a:t>
            </a:r>
            <a:r>
              <a:rPr lang="tr-TR" dirty="0"/>
              <a:t> çözeltisinin hacmi ilk tayindekinin bir buçuk katı olmalıdır. Bu sınırın altında kalınması durumunda az miktarda iyot katılarak bir buçuk katı sınırı hafifçe aşılmalıdır. Böylece, yan reaksiyonlara yol açacak miktarda bile olsa iyot </a:t>
            </a:r>
            <a:r>
              <a:rPr lang="tr-TR" dirty="0" err="1"/>
              <a:t>triklorür</a:t>
            </a:r>
            <a:r>
              <a:rPr lang="tr-TR" dirty="0"/>
              <a:t> kalmaması sağlanmış olur. </a:t>
            </a:r>
          </a:p>
          <a:p>
            <a:r>
              <a:rPr lang="tr-TR" dirty="0" smtClean="0"/>
              <a:t>Çözelti </a:t>
            </a:r>
            <a:r>
              <a:rPr lang="tr-TR" dirty="0"/>
              <a:t>bekletilir, berrak olan sıvı sarı veya kahverengi şişeye aktarılır. İyi kapatılan şişe karanlıkta </a:t>
            </a:r>
            <a:r>
              <a:rPr lang="tr-TR" dirty="0" smtClean="0"/>
              <a:t>saklanmalıdır.</a:t>
            </a:r>
          </a:p>
          <a:p>
            <a:r>
              <a:rPr lang="tr-TR" dirty="0" err="1" smtClean="0"/>
              <a:t>Wijs</a:t>
            </a:r>
            <a:r>
              <a:rPr lang="tr-TR" dirty="0" smtClean="0"/>
              <a:t> çözeltisi (</a:t>
            </a:r>
            <a:r>
              <a:rPr lang="tr-TR" dirty="0"/>
              <a:t>iyot </a:t>
            </a:r>
            <a:r>
              <a:rPr lang="tr-TR" dirty="0" err="1"/>
              <a:t>monoklorür</a:t>
            </a:r>
            <a:r>
              <a:rPr lang="tr-TR" dirty="0"/>
              <a:t>(</a:t>
            </a:r>
            <a:r>
              <a:rPr lang="tr-TR" dirty="0" err="1"/>
              <a:t>ICl</a:t>
            </a:r>
            <a:r>
              <a:rPr lang="tr-TR" dirty="0"/>
              <a:t>) ile): 19 g iyot </a:t>
            </a:r>
            <a:r>
              <a:rPr lang="tr-TR" dirty="0" err="1"/>
              <a:t>monoklorür</a:t>
            </a:r>
            <a:r>
              <a:rPr lang="tr-TR" dirty="0"/>
              <a:t> tartılır, 700 ml asetik asit ve 300 ml karbon </a:t>
            </a:r>
            <a:r>
              <a:rPr lang="tr-TR" dirty="0" err="1"/>
              <a:t>tetraklorürden</a:t>
            </a:r>
            <a:r>
              <a:rPr lang="tr-TR" dirty="0"/>
              <a:t> meydana getirilen 1 litrelik bir karışım içinde çözülür. Birkaç mg iyot katıldıktan sonra çözeltide bulunan halojen miktarı iyot </a:t>
            </a:r>
            <a:r>
              <a:rPr lang="tr-TR" dirty="0" err="1"/>
              <a:t>triklorürle</a:t>
            </a:r>
            <a:r>
              <a:rPr lang="tr-TR" dirty="0"/>
              <a:t> </a:t>
            </a:r>
            <a:r>
              <a:rPr lang="tr-TR" dirty="0" err="1"/>
              <a:t>wijs</a:t>
            </a:r>
            <a:r>
              <a:rPr lang="tr-TR" dirty="0"/>
              <a:t> çözeltisi hazırlanmasında belirtildiği gibi tayin edilir. </a:t>
            </a:r>
            <a:endParaRPr lang="tr-TR" dirty="0" smtClean="0"/>
          </a:p>
          <a:p>
            <a:r>
              <a:rPr lang="tr-TR" dirty="0" smtClean="0"/>
              <a:t> </a:t>
            </a:r>
            <a:r>
              <a:rPr lang="tr-TR" dirty="0"/>
              <a:t>% 1’lik taze hazırlanmış nişasta indikatör çözeltisi: 1 g çözünür nişasta az miktarda damıtık su ile iyice karıştırılır ve 100 ml’ye tamamlanır. Kaynayıncaya kadar ısıtılır ve oda sıcaklığında soğutulur (Çözelti berrak olmalıdır.). </a:t>
            </a:r>
            <a:endParaRPr lang="tr-TR" dirty="0" smtClean="0"/>
          </a:p>
          <a:p>
            <a:r>
              <a:rPr lang="tr-TR" dirty="0" smtClean="0"/>
              <a:t> </a:t>
            </a:r>
            <a:r>
              <a:rPr lang="tr-TR" dirty="0"/>
              <a:t>Damıtık </a:t>
            </a:r>
            <a:r>
              <a:rPr lang="tr-TR" dirty="0" smtClean="0"/>
              <a:t>su</a:t>
            </a:r>
          </a:p>
        </p:txBody>
      </p:sp>
      <p:sp>
        <p:nvSpPr>
          <p:cNvPr id="4" name="Veri Yer Tutucusu 3"/>
          <p:cNvSpPr>
            <a:spLocks noGrp="1"/>
          </p:cNvSpPr>
          <p:nvPr>
            <p:ph type="dt" sz="half" idx="10"/>
          </p:nvPr>
        </p:nvSpPr>
        <p:spPr/>
        <p:txBody>
          <a:bodyPr/>
          <a:lstStyle/>
          <a:p>
            <a:fld id="{B11D738E-8962-435F-8C43-147B8DD7E819}" type="datetime1">
              <a:rPr lang="en-US" smtClean="0"/>
              <a:t>7/9/2026</a:t>
            </a:fld>
            <a:endParaRPr lang="en-US"/>
          </a:p>
        </p:txBody>
      </p:sp>
      <p:sp>
        <p:nvSpPr>
          <p:cNvPr id="5" name="Altbilgi Yer Tutucusu 4"/>
          <p:cNvSpPr>
            <a:spLocks noGrp="1"/>
          </p:cNvSpPr>
          <p:nvPr>
            <p:ph type="ftr" sz="quarter" idx="11"/>
          </p:nvPr>
        </p:nvSpPr>
        <p:spPr/>
        <p:txBody>
          <a:bodyPr/>
          <a:lstStyle/>
          <a:p>
            <a:r>
              <a:rPr lang="en-US" smtClean="0"/>
              <a:t>Footer Text</a:t>
            </a:r>
            <a:endParaRPr lang="en-US"/>
          </a:p>
        </p:txBody>
      </p:sp>
      <p:sp>
        <p:nvSpPr>
          <p:cNvPr id="6" name="Slayt Numarası Yer Tutucusu 5"/>
          <p:cNvSpPr>
            <a:spLocks noGrp="1"/>
          </p:cNvSpPr>
          <p:nvPr>
            <p:ph type="sldNum" sz="quarter" idx="12"/>
          </p:nvPr>
        </p:nvSpPr>
        <p:spPr/>
        <p:txBody>
          <a:bodyPr/>
          <a:lstStyle/>
          <a:p>
            <a:fld id="{BA9B540C-44DA-4F69-89C9-7C84606640D3}" type="slidenum">
              <a:rPr lang="en-US" smtClean="0"/>
              <a:pPr/>
              <a:t>10</a:t>
            </a:fld>
            <a:endParaRPr lang="en-US"/>
          </a:p>
        </p:txBody>
      </p:sp>
    </p:spTree>
    <p:extLst>
      <p:ext uri="{BB962C8B-B14F-4D97-AF65-F5344CB8AC3E}">
        <p14:creationId xmlns:p14="http://schemas.microsoft.com/office/powerpoint/2010/main" val="3654834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099997"/>
            <a:ext cx="8229600" cy="504056"/>
          </a:xfrm>
        </p:spPr>
        <p:txBody>
          <a:bodyPr>
            <a:normAutofit/>
          </a:bodyPr>
          <a:lstStyle/>
          <a:p>
            <a:pPr marL="0" indent="0">
              <a:buNone/>
            </a:pPr>
            <a:r>
              <a:rPr lang="tr-TR" dirty="0" smtClean="0"/>
              <a:t>Tablo: Alınacak numune miktarı</a:t>
            </a:r>
            <a:endParaRPr lang="tr-TR" dirty="0"/>
          </a:p>
        </p:txBody>
      </p:sp>
      <p:sp>
        <p:nvSpPr>
          <p:cNvPr id="4" name="Veri Yer Tutucusu 3"/>
          <p:cNvSpPr>
            <a:spLocks noGrp="1"/>
          </p:cNvSpPr>
          <p:nvPr>
            <p:ph type="dt" sz="half" idx="10"/>
          </p:nvPr>
        </p:nvSpPr>
        <p:spPr/>
        <p:txBody>
          <a:bodyPr/>
          <a:lstStyle/>
          <a:p>
            <a:fld id="{B11D738E-8962-435F-8C43-147B8DD7E819}" type="datetime1">
              <a:rPr lang="en-US" smtClean="0"/>
              <a:t>7/9/2026</a:t>
            </a:fld>
            <a:endParaRPr lang="en-US"/>
          </a:p>
        </p:txBody>
      </p:sp>
      <p:sp>
        <p:nvSpPr>
          <p:cNvPr id="5" name="Altbilgi Yer Tutucusu 4"/>
          <p:cNvSpPr>
            <a:spLocks noGrp="1"/>
          </p:cNvSpPr>
          <p:nvPr>
            <p:ph type="ftr" sz="quarter" idx="11"/>
          </p:nvPr>
        </p:nvSpPr>
        <p:spPr/>
        <p:txBody>
          <a:bodyPr/>
          <a:lstStyle/>
          <a:p>
            <a:r>
              <a:rPr lang="en-US" smtClean="0"/>
              <a:t>Footer Text</a:t>
            </a:r>
            <a:endParaRPr lang="en-US"/>
          </a:p>
        </p:txBody>
      </p:sp>
      <p:sp>
        <p:nvSpPr>
          <p:cNvPr id="6" name="Slayt Numarası Yer Tutucusu 5"/>
          <p:cNvSpPr>
            <a:spLocks noGrp="1"/>
          </p:cNvSpPr>
          <p:nvPr>
            <p:ph type="sldNum" sz="quarter" idx="12"/>
          </p:nvPr>
        </p:nvSpPr>
        <p:spPr/>
        <p:txBody>
          <a:bodyPr/>
          <a:lstStyle/>
          <a:p>
            <a:fld id="{BA9B540C-44DA-4F69-89C9-7C84606640D3}" type="slidenum">
              <a:rPr lang="en-US" smtClean="0"/>
              <a:pPr/>
              <a:t>11</a:t>
            </a:fld>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2525" y="2614613"/>
            <a:ext cx="6838950" cy="162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Dikdörtgen 6"/>
          <p:cNvSpPr/>
          <p:nvPr/>
        </p:nvSpPr>
        <p:spPr>
          <a:xfrm>
            <a:off x="1152525" y="755412"/>
            <a:ext cx="5256584" cy="707886"/>
          </a:xfrm>
          <a:prstGeom prst="rect">
            <a:avLst/>
          </a:prstGeom>
        </p:spPr>
        <p:txBody>
          <a:bodyPr wrap="square">
            <a:spAutoFit/>
          </a:bodyPr>
          <a:lstStyle/>
          <a:p>
            <a:r>
              <a:rPr lang="tr-TR" sz="4000" dirty="0"/>
              <a:t>İşlem Basamakları </a:t>
            </a:r>
          </a:p>
        </p:txBody>
      </p:sp>
    </p:spTree>
    <p:extLst>
      <p:ext uri="{BB962C8B-B14F-4D97-AF65-F5344CB8AC3E}">
        <p14:creationId xmlns:p14="http://schemas.microsoft.com/office/powerpoint/2010/main" val="2701847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endParaRPr lang="tr-TR" dirty="0" smtClean="0"/>
          </a:p>
          <a:p>
            <a:endParaRPr lang="tr-TR" dirty="0"/>
          </a:p>
          <a:p>
            <a:endParaRPr lang="tr-TR" dirty="0"/>
          </a:p>
        </p:txBody>
      </p:sp>
      <p:sp>
        <p:nvSpPr>
          <p:cNvPr id="4" name="Veri Yer Tutucusu 3"/>
          <p:cNvSpPr>
            <a:spLocks noGrp="1"/>
          </p:cNvSpPr>
          <p:nvPr>
            <p:ph type="dt" sz="half" idx="10"/>
          </p:nvPr>
        </p:nvSpPr>
        <p:spPr/>
        <p:txBody>
          <a:bodyPr/>
          <a:lstStyle/>
          <a:p>
            <a:fld id="{B11D738E-8962-435F-8C43-147B8DD7E819}" type="datetime1">
              <a:rPr lang="en-US" smtClean="0"/>
              <a:t>7/9/2026</a:t>
            </a:fld>
            <a:endParaRPr lang="en-US"/>
          </a:p>
        </p:txBody>
      </p:sp>
      <p:sp>
        <p:nvSpPr>
          <p:cNvPr id="5" name="Altbilgi Yer Tutucusu 4"/>
          <p:cNvSpPr>
            <a:spLocks noGrp="1"/>
          </p:cNvSpPr>
          <p:nvPr>
            <p:ph type="ftr" sz="quarter" idx="11"/>
          </p:nvPr>
        </p:nvSpPr>
        <p:spPr/>
        <p:txBody>
          <a:bodyPr/>
          <a:lstStyle/>
          <a:p>
            <a:r>
              <a:rPr lang="en-US" smtClean="0"/>
              <a:t>Footer Text</a:t>
            </a:r>
            <a:endParaRPr lang="en-US"/>
          </a:p>
        </p:txBody>
      </p:sp>
      <p:sp>
        <p:nvSpPr>
          <p:cNvPr id="6" name="Slayt Numarası Yer Tutucusu 5"/>
          <p:cNvSpPr>
            <a:spLocks noGrp="1"/>
          </p:cNvSpPr>
          <p:nvPr>
            <p:ph type="sldNum" sz="quarter" idx="12"/>
          </p:nvPr>
        </p:nvSpPr>
        <p:spPr/>
        <p:txBody>
          <a:bodyPr/>
          <a:lstStyle/>
          <a:p>
            <a:fld id="{BA9B540C-44DA-4F69-89C9-7C84606640D3}" type="slidenum">
              <a:rPr lang="en-US" smtClean="0"/>
              <a:pPr/>
              <a:t>12</a:t>
            </a:fld>
            <a:endParaRPr lang="en-US"/>
          </a:p>
        </p:txBody>
      </p:sp>
      <p:sp>
        <p:nvSpPr>
          <p:cNvPr id="7" name="Dikdörtgen 6"/>
          <p:cNvSpPr/>
          <p:nvPr/>
        </p:nvSpPr>
        <p:spPr>
          <a:xfrm>
            <a:off x="426164" y="404664"/>
            <a:ext cx="8610331" cy="5632311"/>
          </a:xfrm>
          <a:prstGeom prst="rect">
            <a:avLst/>
          </a:prstGeom>
        </p:spPr>
        <p:txBody>
          <a:bodyPr wrap="square">
            <a:spAutoFit/>
          </a:bodyPr>
          <a:lstStyle/>
          <a:p>
            <a:r>
              <a:rPr lang="tr-TR" dirty="0"/>
              <a:t>Tablo </a:t>
            </a:r>
            <a:r>
              <a:rPr lang="tr-TR" dirty="0" smtClean="0"/>
              <a:t>da </a:t>
            </a:r>
            <a:r>
              <a:rPr lang="tr-TR" dirty="0"/>
              <a:t>belirtilen miktarda numune 0,001 g duyarlıkla cam tartım kaşığı içine tartılır ve kaşık kapaklı 250 ml’lik </a:t>
            </a:r>
            <a:r>
              <a:rPr lang="tr-TR" dirty="0" err="1"/>
              <a:t>erlen</a:t>
            </a:r>
            <a:r>
              <a:rPr lang="tr-TR" dirty="0"/>
              <a:t> içine yerleştirilir. Tartım pipetle de yapılabilir. Tartılacak numune miktarı iyot sayısı yüksek yağlarda daha az, düşük olanlarda daha fazla olmalıdır. </a:t>
            </a:r>
            <a:endParaRPr lang="tr-TR" dirty="0" smtClean="0"/>
          </a:p>
          <a:p>
            <a:r>
              <a:rPr lang="tr-TR" dirty="0" smtClean="0"/>
              <a:t>2</a:t>
            </a:r>
            <a:r>
              <a:rPr lang="tr-TR" dirty="0"/>
              <a:t>. Yağın çözünmesi için 15 ml karbon </a:t>
            </a:r>
            <a:r>
              <a:rPr lang="tr-TR" dirty="0" err="1"/>
              <a:t>tetraklorür</a:t>
            </a:r>
            <a:r>
              <a:rPr lang="tr-TR" dirty="0"/>
              <a:t> konur ve iyice çalkalanır. </a:t>
            </a:r>
            <a:endParaRPr lang="tr-TR" dirty="0" smtClean="0"/>
          </a:p>
          <a:p>
            <a:r>
              <a:rPr lang="tr-TR" dirty="0" smtClean="0"/>
              <a:t>3</a:t>
            </a:r>
            <a:r>
              <a:rPr lang="tr-TR" dirty="0"/>
              <a:t>. 25 ml </a:t>
            </a:r>
            <a:r>
              <a:rPr lang="tr-TR" dirty="0" err="1"/>
              <a:t>W</a:t>
            </a:r>
            <a:r>
              <a:rPr lang="tr-TR" dirty="0" err="1" smtClean="0"/>
              <a:t>ijs</a:t>
            </a:r>
            <a:r>
              <a:rPr lang="tr-TR" dirty="0" smtClean="0"/>
              <a:t> </a:t>
            </a:r>
            <a:r>
              <a:rPr lang="tr-TR" dirty="0"/>
              <a:t>çözeltisi ilave edilir. </a:t>
            </a:r>
            <a:endParaRPr lang="tr-TR" dirty="0" smtClean="0"/>
          </a:p>
          <a:p>
            <a:r>
              <a:rPr lang="tr-TR" dirty="0" smtClean="0"/>
              <a:t>4</a:t>
            </a:r>
            <a:r>
              <a:rPr lang="tr-TR" dirty="0"/>
              <a:t>. </a:t>
            </a:r>
            <a:r>
              <a:rPr lang="tr-TR" dirty="0" err="1"/>
              <a:t>Erlenin</a:t>
            </a:r>
            <a:r>
              <a:rPr lang="tr-TR" dirty="0"/>
              <a:t> kapağı kapatılarak yavaşça çalkalanır. </a:t>
            </a:r>
            <a:endParaRPr lang="tr-TR" dirty="0" smtClean="0"/>
          </a:p>
          <a:p>
            <a:r>
              <a:rPr lang="tr-TR" dirty="0" smtClean="0"/>
              <a:t>5</a:t>
            </a:r>
            <a:r>
              <a:rPr lang="tr-TR" dirty="0"/>
              <a:t>. Eğer iyot sayısı 150’nin altında ise 1 saat, iyot sayısı 150’nin üzerinde ve </a:t>
            </a:r>
            <a:r>
              <a:rPr lang="tr-TR" dirty="0" err="1"/>
              <a:t>polimerize</a:t>
            </a:r>
            <a:r>
              <a:rPr lang="tr-TR" dirty="0"/>
              <a:t> veya okside yağlarda ise 2 saat karanlık bir yerde bekletilir. </a:t>
            </a:r>
            <a:endParaRPr lang="tr-TR" dirty="0" smtClean="0"/>
          </a:p>
          <a:p>
            <a:r>
              <a:rPr lang="tr-TR" dirty="0" smtClean="0"/>
              <a:t>6</a:t>
            </a:r>
            <a:r>
              <a:rPr lang="tr-TR" dirty="0"/>
              <a:t>. Süre sonunda </a:t>
            </a:r>
            <a:r>
              <a:rPr lang="tr-TR" dirty="0" err="1"/>
              <a:t>erlene</a:t>
            </a:r>
            <a:r>
              <a:rPr lang="tr-TR" dirty="0"/>
              <a:t> 20 ml % 10’ </a:t>
            </a:r>
            <a:r>
              <a:rPr lang="tr-TR" dirty="0" err="1"/>
              <a:t>luk</a:t>
            </a:r>
            <a:r>
              <a:rPr lang="tr-TR" dirty="0"/>
              <a:t> potasyum iyodür çözeltisi ve 150 ml damıtık su konarak iyice karıştırılır. </a:t>
            </a:r>
            <a:endParaRPr lang="tr-TR" dirty="0" smtClean="0"/>
          </a:p>
          <a:p>
            <a:r>
              <a:rPr lang="tr-TR" dirty="0" smtClean="0"/>
              <a:t>7</a:t>
            </a:r>
            <a:r>
              <a:rPr lang="tr-TR" dirty="0"/>
              <a:t>. Üzerine 1 ml % 1’lik nişasta indikatör çözeltisi ilave edilir (Renk mavidir). </a:t>
            </a:r>
            <a:endParaRPr lang="tr-TR" dirty="0" smtClean="0"/>
          </a:p>
          <a:p>
            <a:r>
              <a:rPr lang="tr-TR" dirty="0" smtClean="0"/>
              <a:t>8</a:t>
            </a:r>
            <a:r>
              <a:rPr lang="tr-TR" dirty="0"/>
              <a:t>. </a:t>
            </a:r>
            <a:r>
              <a:rPr lang="tr-TR" dirty="0" err="1"/>
              <a:t>Bürete</a:t>
            </a:r>
            <a:r>
              <a:rPr lang="tr-TR" dirty="0"/>
              <a:t> doldurulan 0,1 N Na2S2O3.5H2O çözeltisi ile çok kuvvetli çalkalanarak titre edilir</a:t>
            </a:r>
            <a:r>
              <a:rPr lang="tr-TR" dirty="0" smtClean="0"/>
              <a:t>.</a:t>
            </a:r>
          </a:p>
          <a:p>
            <a:r>
              <a:rPr lang="tr-TR" dirty="0" smtClean="0"/>
              <a:t>9.Mavi </a:t>
            </a:r>
            <a:r>
              <a:rPr lang="tr-TR" dirty="0"/>
              <a:t>renk kayboluncaya kadar </a:t>
            </a:r>
            <a:r>
              <a:rPr lang="tr-TR" dirty="0" err="1"/>
              <a:t>titrasyona</a:t>
            </a:r>
            <a:r>
              <a:rPr lang="tr-TR" dirty="0"/>
              <a:t> devam edilmeli ve renksiz hâle getirilmelidir. </a:t>
            </a:r>
            <a:endParaRPr lang="tr-TR" dirty="0" smtClean="0"/>
          </a:p>
          <a:p>
            <a:r>
              <a:rPr lang="tr-TR" dirty="0" smtClean="0"/>
              <a:t>10</a:t>
            </a:r>
            <a:r>
              <a:rPr lang="tr-TR" dirty="0"/>
              <a:t>. Mavi renk kaybolunca </a:t>
            </a:r>
            <a:r>
              <a:rPr lang="tr-TR" dirty="0" err="1"/>
              <a:t>titrasyona</a:t>
            </a:r>
            <a:r>
              <a:rPr lang="tr-TR" dirty="0"/>
              <a:t> son verilir ve harcanan Na2S2O3.5H2O kaydedilir (V1). 11. Aynı işlemler numune konmadan damıtık su ile tanık deney olarak yapılır ve </a:t>
            </a:r>
            <a:r>
              <a:rPr lang="tr-TR" dirty="0" err="1"/>
              <a:t>titrasyonda</a:t>
            </a:r>
            <a:r>
              <a:rPr lang="tr-TR" dirty="0"/>
              <a:t> harcanan Na2S2O3.5H2O kaydedilir (V2).</a:t>
            </a:r>
          </a:p>
        </p:txBody>
      </p:sp>
    </p:spTree>
    <p:extLst>
      <p:ext uri="{BB962C8B-B14F-4D97-AF65-F5344CB8AC3E}">
        <p14:creationId xmlns:p14="http://schemas.microsoft.com/office/powerpoint/2010/main" val="2846801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B11D738E-8962-435F-8C43-147B8DD7E819}" type="datetime1">
              <a:rPr lang="en-US" smtClean="0"/>
              <a:t>7/9/2026</a:t>
            </a:fld>
            <a:endParaRPr lang="en-US"/>
          </a:p>
        </p:txBody>
      </p:sp>
      <p:sp>
        <p:nvSpPr>
          <p:cNvPr id="4" name="Altbilgi Yer Tutucusu 3"/>
          <p:cNvSpPr>
            <a:spLocks noGrp="1"/>
          </p:cNvSpPr>
          <p:nvPr>
            <p:ph type="ftr" sz="quarter" idx="11"/>
          </p:nvPr>
        </p:nvSpPr>
        <p:spPr/>
        <p:txBody>
          <a:bodyPr/>
          <a:lstStyle/>
          <a:p>
            <a:r>
              <a:rPr lang="en-US" smtClean="0"/>
              <a:t>Footer Text</a:t>
            </a:r>
            <a:endParaRPr lang="en-US"/>
          </a:p>
        </p:txBody>
      </p:sp>
      <p:sp>
        <p:nvSpPr>
          <p:cNvPr id="5" name="Slayt Numarası Yer Tutucusu 4"/>
          <p:cNvSpPr>
            <a:spLocks noGrp="1"/>
          </p:cNvSpPr>
          <p:nvPr>
            <p:ph type="sldNum" sz="quarter" idx="12"/>
          </p:nvPr>
        </p:nvSpPr>
        <p:spPr/>
        <p:txBody>
          <a:bodyPr/>
          <a:lstStyle/>
          <a:p>
            <a:fld id="{BA9B540C-44DA-4F69-89C9-7C84606640D3}" type="slidenum">
              <a:rPr lang="en-US" smtClean="0"/>
              <a:pPr/>
              <a:t>13</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2756" y="1700808"/>
            <a:ext cx="7579820" cy="30140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04574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endParaRPr lang="tr-TR" dirty="0"/>
          </a:p>
          <a:p>
            <a:endParaRPr lang="tr-TR" dirty="0" smtClean="0"/>
          </a:p>
          <a:p>
            <a:endParaRPr lang="tr-TR" dirty="0"/>
          </a:p>
        </p:txBody>
      </p:sp>
      <p:sp>
        <p:nvSpPr>
          <p:cNvPr id="4" name="Veri Yer Tutucusu 3"/>
          <p:cNvSpPr>
            <a:spLocks noGrp="1"/>
          </p:cNvSpPr>
          <p:nvPr>
            <p:ph type="dt" sz="half" idx="10"/>
          </p:nvPr>
        </p:nvSpPr>
        <p:spPr/>
        <p:txBody>
          <a:bodyPr/>
          <a:lstStyle/>
          <a:p>
            <a:fld id="{B11D738E-8962-435F-8C43-147B8DD7E819}" type="datetime1">
              <a:rPr lang="en-US" smtClean="0"/>
              <a:t>7/9/2026</a:t>
            </a:fld>
            <a:endParaRPr lang="en-US"/>
          </a:p>
        </p:txBody>
      </p:sp>
      <p:sp>
        <p:nvSpPr>
          <p:cNvPr id="5" name="Altbilgi Yer Tutucusu 4"/>
          <p:cNvSpPr>
            <a:spLocks noGrp="1"/>
          </p:cNvSpPr>
          <p:nvPr>
            <p:ph type="ftr" sz="quarter" idx="11"/>
          </p:nvPr>
        </p:nvSpPr>
        <p:spPr/>
        <p:txBody>
          <a:bodyPr/>
          <a:lstStyle/>
          <a:p>
            <a:r>
              <a:rPr lang="en-US" smtClean="0"/>
              <a:t>Footer Text</a:t>
            </a:r>
            <a:endParaRPr lang="en-US"/>
          </a:p>
        </p:txBody>
      </p:sp>
      <p:sp>
        <p:nvSpPr>
          <p:cNvPr id="6" name="Slayt Numarası Yer Tutucusu 5"/>
          <p:cNvSpPr>
            <a:spLocks noGrp="1"/>
          </p:cNvSpPr>
          <p:nvPr>
            <p:ph type="sldNum" sz="quarter" idx="12"/>
          </p:nvPr>
        </p:nvSpPr>
        <p:spPr/>
        <p:txBody>
          <a:bodyPr/>
          <a:lstStyle/>
          <a:p>
            <a:fld id="{BA9B540C-44DA-4F69-89C9-7C84606640D3}" type="slidenum">
              <a:rPr lang="en-US" smtClean="0"/>
              <a:pPr/>
              <a:t>14</a:t>
            </a:fld>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052736"/>
            <a:ext cx="7211184" cy="388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42329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92696"/>
            <a:ext cx="8229600" cy="5314595"/>
          </a:xfrm>
        </p:spPr>
        <p:txBody>
          <a:bodyPr>
            <a:normAutofit/>
          </a:bodyPr>
          <a:lstStyle/>
          <a:p>
            <a:pPr marL="0" indent="0">
              <a:buNone/>
            </a:pPr>
            <a:r>
              <a:rPr lang="tr-TR" dirty="0"/>
              <a:t>Sonucun Değerlendirilmesi Türk Gıda Kodeksi “Bitki Adı ile Anılan Yemeklik Yağlar </a:t>
            </a:r>
            <a:r>
              <a:rPr lang="tr-TR" dirty="0" err="1"/>
              <a:t>Tebliği”ne</a:t>
            </a:r>
            <a:r>
              <a:rPr lang="tr-TR" dirty="0"/>
              <a:t> göre iyot sayısı; </a:t>
            </a:r>
            <a:endParaRPr lang="tr-TR" dirty="0" smtClean="0"/>
          </a:p>
          <a:p>
            <a:pPr marL="0" indent="0">
              <a:buNone/>
            </a:pPr>
            <a:r>
              <a:rPr lang="tr-TR" dirty="0" smtClean="0"/>
              <a:t> </a:t>
            </a:r>
            <a:r>
              <a:rPr lang="tr-TR" dirty="0"/>
              <a:t>Ayçiçeği yağı: 118–141 </a:t>
            </a:r>
            <a:endParaRPr lang="tr-TR" dirty="0" smtClean="0"/>
          </a:p>
          <a:p>
            <a:pPr marL="0" indent="0">
              <a:buNone/>
            </a:pPr>
            <a:r>
              <a:rPr lang="tr-TR" dirty="0" smtClean="0"/>
              <a:t> </a:t>
            </a:r>
            <a:r>
              <a:rPr lang="tr-TR" dirty="0"/>
              <a:t>Yüksek oleik asitli ayçiçeği yağı: 78–90 </a:t>
            </a:r>
            <a:endParaRPr lang="tr-TR" dirty="0" smtClean="0"/>
          </a:p>
          <a:p>
            <a:pPr marL="0" indent="0">
              <a:buNone/>
            </a:pPr>
            <a:r>
              <a:rPr lang="tr-TR" dirty="0" smtClean="0"/>
              <a:t> </a:t>
            </a:r>
            <a:r>
              <a:rPr lang="tr-TR" dirty="0"/>
              <a:t>Hindistancevizi yağı: 6,3–10,6 </a:t>
            </a:r>
            <a:endParaRPr lang="tr-TR" dirty="0" smtClean="0"/>
          </a:p>
          <a:p>
            <a:pPr marL="0" indent="0">
              <a:buNone/>
            </a:pPr>
            <a:r>
              <a:rPr lang="tr-TR" dirty="0" smtClean="0"/>
              <a:t> </a:t>
            </a:r>
            <a:r>
              <a:rPr lang="tr-TR" dirty="0"/>
              <a:t>Mısır yağı: 103–135 </a:t>
            </a:r>
            <a:endParaRPr lang="tr-TR" dirty="0" smtClean="0"/>
          </a:p>
          <a:p>
            <a:pPr marL="0" indent="0">
              <a:buNone/>
            </a:pPr>
            <a:r>
              <a:rPr lang="tr-TR" dirty="0" smtClean="0"/>
              <a:t> </a:t>
            </a:r>
            <a:r>
              <a:rPr lang="tr-TR" dirty="0"/>
              <a:t>Pamuk yağı: 100–123 </a:t>
            </a:r>
            <a:endParaRPr lang="tr-TR" dirty="0" smtClean="0"/>
          </a:p>
          <a:p>
            <a:pPr marL="0" indent="0">
              <a:buNone/>
            </a:pPr>
            <a:r>
              <a:rPr lang="tr-TR" dirty="0" smtClean="0"/>
              <a:t> </a:t>
            </a:r>
            <a:r>
              <a:rPr lang="tr-TR" dirty="0"/>
              <a:t>Soya yağı: 124–139 </a:t>
            </a:r>
          </a:p>
          <a:p>
            <a:pPr marL="0" indent="0">
              <a:buNone/>
            </a:pPr>
            <a:r>
              <a:rPr lang="tr-TR" dirty="0"/>
              <a:t> </a:t>
            </a:r>
            <a:r>
              <a:rPr lang="tr-TR" dirty="0" smtClean="0"/>
              <a:t>Susam </a:t>
            </a:r>
            <a:r>
              <a:rPr lang="tr-TR" dirty="0"/>
              <a:t>yağı: 104–120 </a:t>
            </a:r>
          </a:p>
          <a:p>
            <a:pPr marL="0" indent="0">
              <a:buNone/>
            </a:pPr>
            <a:r>
              <a:rPr lang="tr-TR" dirty="0"/>
              <a:t> Fındık yağı: 81–92 olarak belirtilmiştir.</a:t>
            </a:r>
          </a:p>
        </p:txBody>
      </p:sp>
      <p:sp>
        <p:nvSpPr>
          <p:cNvPr id="4" name="Veri Yer Tutucusu 3"/>
          <p:cNvSpPr>
            <a:spLocks noGrp="1"/>
          </p:cNvSpPr>
          <p:nvPr>
            <p:ph type="dt" sz="half" idx="10"/>
          </p:nvPr>
        </p:nvSpPr>
        <p:spPr/>
        <p:txBody>
          <a:bodyPr/>
          <a:lstStyle/>
          <a:p>
            <a:fld id="{B11D738E-8962-435F-8C43-147B8DD7E819}" type="datetime1">
              <a:rPr lang="en-US" smtClean="0"/>
              <a:t>7/9/2026</a:t>
            </a:fld>
            <a:endParaRPr lang="en-US"/>
          </a:p>
        </p:txBody>
      </p:sp>
      <p:sp>
        <p:nvSpPr>
          <p:cNvPr id="5" name="Altbilgi Yer Tutucusu 4"/>
          <p:cNvSpPr>
            <a:spLocks noGrp="1"/>
          </p:cNvSpPr>
          <p:nvPr>
            <p:ph type="ftr" sz="quarter" idx="11"/>
          </p:nvPr>
        </p:nvSpPr>
        <p:spPr/>
        <p:txBody>
          <a:bodyPr/>
          <a:lstStyle/>
          <a:p>
            <a:r>
              <a:rPr lang="en-US" smtClean="0"/>
              <a:t>Footer Text</a:t>
            </a:r>
            <a:endParaRPr lang="en-US"/>
          </a:p>
        </p:txBody>
      </p:sp>
      <p:sp>
        <p:nvSpPr>
          <p:cNvPr id="6" name="Slayt Numarası Yer Tutucusu 5"/>
          <p:cNvSpPr>
            <a:spLocks noGrp="1"/>
          </p:cNvSpPr>
          <p:nvPr>
            <p:ph type="sldNum" sz="quarter" idx="12"/>
          </p:nvPr>
        </p:nvSpPr>
        <p:spPr/>
        <p:txBody>
          <a:bodyPr/>
          <a:lstStyle/>
          <a:p>
            <a:fld id="{BA9B540C-44DA-4F69-89C9-7C84606640D3}" type="slidenum">
              <a:rPr lang="en-US" smtClean="0"/>
              <a:pPr/>
              <a:t>15</a:t>
            </a:fld>
            <a:endParaRPr lang="en-US"/>
          </a:p>
        </p:txBody>
      </p:sp>
    </p:spTree>
    <p:extLst>
      <p:ext uri="{BB962C8B-B14F-4D97-AF65-F5344CB8AC3E}">
        <p14:creationId xmlns:p14="http://schemas.microsoft.com/office/powerpoint/2010/main" val="2425274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908720"/>
            <a:ext cx="8507288" cy="5098571"/>
          </a:xfrm>
        </p:spPr>
        <p:txBody>
          <a:bodyPr>
            <a:normAutofit/>
          </a:bodyPr>
          <a:lstStyle/>
          <a:p>
            <a:r>
              <a:rPr lang="tr-TR" dirty="0"/>
              <a:t>İyot sayısından yola çıkarak yağları 3’e ayırabiliriz; </a:t>
            </a:r>
            <a:endParaRPr lang="tr-TR" dirty="0" smtClean="0"/>
          </a:p>
          <a:p>
            <a:pPr marL="109728" indent="0">
              <a:buNone/>
            </a:pPr>
            <a:r>
              <a:rPr lang="tr-TR" dirty="0" smtClean="0"/>
              <a:t>1</a:t>
            </a:r>
            <a:r>
              <a:rPr lang="tr-TR" dirty="0"/>
              <a:t>. Kurumayan yağlar; İS &lt; 100, </a:t>
            </a:r>
            <a:r>
              <a:rPr lang="tr-TR" dirty="0" smtClean="0"/>
              <a:t>(fındık, </a:t>
            </a:r>
            <a:r>
              <a:rPr lang="tr-TR" dirty="0" err="1" smtClean="0"/>
              <a:t>palm</a:t>
            </a:r>
            <a:r>
              <a:rPr lang="tr-TR" dirty="0" smtClean="0"/>
              <a:t> yağı gibi)</a:t>
            </a:r>
          </a:p>
          <a:p>
            <a:pPr marL="109728" indent="0">
              <a:buNone/>
            </a:pPr>
            <a:r>
              <a:rPr lang="tr-TR" dirty="0" smtClean="0"/>
              <a:t>2</a:t>
            </a:r>
            <a:r>
              <a:rPr lang="tr-TR" dirty="0"/>
              <a:t>. Az kuruyan yağlar; 100 &lt; İS &lt; </a:t>
            </a:r>
            <a:r>
              <a:rPr lang="tr-TR" dirty="0" smtClean="0"/>
              <a:t>130, (</a:t>
            </a:r>
            <a:r>
              <a:rPr lang="tr-TR" dirty="0" err="1" smtClean="0"/>
              <a:t>Ayçekirdeği</a:t>
            </a:r>
            <a:r>
              <a:rPr lang="tr-TR" dirty="0" smtClean="0"/>
              <a:t>, susam, mısırözü, </a:t>
            </a:r>
            <a:r>
              <a:rPr lang="tr-TR" dirty="0" err="1" smtClean="0"/>
              <a:t>kanola</a:t>
            </a:r>
            <a:r>
              <a:rPr lang="tr-TR" dirty="0" smtClean="0"/>
              <a:t> yağları)</a:t>
            </a:r>
          </a:p>
          <a:p>
            <a:pPr marL="109728" indent="0">
              <a:buNone/>
            </a:pPr>
            <a:r>
              <a:rPr lang="tr-TR" dirty="0" smtClean="0"/>
              <a:t>3. Kuruyan </a:t>
            </a:r>
            <a:r>
              <a:rPr lang="tr-TR" dirty="0"/>
              <a:t>yağlar; </a:t>
            </a:r>
            <a:r>
              <a:rPr lang="tr-TR" dirty="0" smtClean="0"/>
              <a:t>130 </a:t>
            </a:r>
            <a:r>
              <a:rPr lang="tr-TR" dirty="0"/>
              <a:t>&lt; İS, </a:t>
            </a:r>
            <a:r>
              <a:rPr lang="tr-TR" dirty="0" smtClean="0"/>
              <a:t>(keten, kenevir, </a:t>
            </a:r>
            <a:r>
              <a:rPr lang="tr-TR" dirty="0" err="1" smtClean="0"/>
              <a:t>aspir</a:t>
            </a:r>
            <a:r>
              <a:rPr lang="tr-TR" dirty="0" smtClean="0"/>
              <a:t>, soya yağı)</a:t>
            </a:r>
          </a:p>
          <a:p>
            <a:r>
              <a:rPr lang="tr-TR" dirty="0" smtClean="0"/>
              <a:t>İyot </a:t>
            </a:r>
            <a:r>
              <a:rPr lang="tr-TR" dirty="0"/>
              <a:t>sayısı bitkisel yağlarda sabit değildir. Yetiştirilen yer, </a:t>
            </a:r>
            <a:r>
              <a:rPr lang="tr-TR" dirty="0" smtClean="0"/>
              <a:t>tohumun olgunluğu</a:t>
            </a:r>
            <a:r>
              <a:rPr lang="tr-TR" dirty="0"/>
              <a:t>, </a:t>
            </a:r>
            <a:r>
              <a:rPr lang="tr-TR" dirty="0" smtClean="0"/>
              <a:t>hava şartları </a:t>
            </a:r>
            <a:r>
              <a:rPr lang="tr-TR" dirty="0"/>
              <a:t>önemlidir. </a:t>
            </a:r>
          </a:p>
        </p:txBody>
      </p:sp>
      <p:sp>
        <p:nvSpPr>
          <p:cNvPr id="3" name="Veri Yer Tutucusu 2"/>
          <p:cNvSpPr>
            <a:spLocks noGrp="1"/>
          </p:cNvSpPr>
          <p:nvPr>
            <p:ph type="dt" sz="half" idx="10"/>
          </p:nvPr>
        </p:nvSpPr>
        <p:spPr/>
        <p:txBody>
          <a:bodyPr/>
          <a:lstStyle/>
          <a:p>
            <a:fld id="{B11D738E-8962-435F-8C43-147B8DD7E819}" type="datetime1">
              <a:rPr lang="en-US" smtClean="0"/>
              <a:t>7/9/2026</a:t>
            </a:fld>
            <a:endParaRPr lang="en-US"/>
          </a:p>
        </p:txBody>
      </p:sp>
      <p:sp>
        <p:nvSpPr>
          <p:cNvPr id="4" name="Altbilgi Yer Tutucusu 3"/>
          <p:cNvSpPr>
            <a:spLocks noGrp="1"/>
          </p:cNvSpPr>
          <p:nvPr>
            <p:ph type="ftr" sz="quarter" idx="11"/>
          </p:nvPr>
        </p:nvSpPr>
        <p:spPr/>
        <p:txBody>
          <a:bodyPr/>
          <a:lstStyle/>
          <a:p>
            <a:r>
              <a:rPr lang="en-US" smtClean="0"/>
              <a:t>Footer Text</a:t>
            </a:r>
            <a:endParaRPr lang="en-US"/>
          </a:p>
        </p:txBody>
      </p:sp>
      <p:sp>
        <p:nvSpPr>
          <p:cNvPr id="5" name="Slayt Numarası Yer Tutucusu 4"/>
          <p:cNvSpPr>
            <a:spLocks noGrp="1"/>
          </p:cNvSpPr>
          <p:nvPr>
            <p:ph type="sldNum" sz="quarter" idx="12"/>
          </p:nvPr>
        </p:nvSpPr>
        <p:spPr/>
        <p:txBody>
          <a:bodyPr/>
          <a:lstStyle/>
          <a:p>
            <a:fld id="{BA9B540C-44DA-4F69-89C9-7C84606640D3}" type="slidenum">
              <a:rPr lang="en-US" smtClean="0"/>
              <a:pPr/>
              <a:t>16</a:t>
            </a:fld>
            <a:endParaRPr lang="en-US"/>
          </a:p>
        </p:txBody>
      </p:sp>
    </p:spTree>
    <p:extLst>
      <p:ext uri="{BB962C8B-B14F-4D97-AF65-F5344CB8AC3E}">
        <p14:creationId xmlns:p14="http://schemas.microsoft.com/office/powerpoint/2010/main" val="23615967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419872" y="1286463"/>
            <a:ext cx="5122912" cy="1350449"/>
          </a:xfrm>
        </p:spPr>
        <p:txBody>
          <a:bodyPr>
            <a:normAutofit fontScale="70000" lnSpcReduction="20000"/>
          </a:bodyPr>
          <a:lstStyle/>
          <a:p>
            <a:pPr marL="109728" indent="0" algn="just">
              <a:buNone/>
            </a:pPr>
            <a:r>
              <a:rPr lang="tr-TR" dirty="0"/>
              <a:t>N</a:t>
            </a:r>
            <a:r>
              <a:rPr lang="tr-TR" dirty="0" smtClean="0"/>
              <a:t>umune </a:t>
            </a:r>
            <a:r>
              <a:rPr lang="tr-TR" dirty="0"/>
              <a:t>0,001 g duyarlıkla cam tartım kaşığı içine tartılır ve kaşık kapaklı 250 ml’lik </a:t>
            </a:r>
            <a:r>
              <a:rPr lang="tr-TR" dirty="0" err="1"/>
              <a:t>erlen</a:t>
            </a:r>
            <a:r>
              <a:rPr lang="tr-TR" dirty="0"/>
              <a:t> içine </a:t>
            </a:r>
            <a:r>
              <a:rPr lang="tr-TR" dirty="0" smtClean="0"/>
              <a:t>yerleştirilir. </a:t>
            </a:r>
          </a:p>
          <a:p>
            <a:pPr marL="109728" indent="0" algn="just">
              <a:buNone/>
            </a:pPr>
            <a:r>
              <a:rPr lang="tr-TR" dirty="0" smtClean="0"/>
              <a:t>Yağın </a:t>
            </a:r>
            <a:r>
              <a:rPr lang="tr-TR" dirty="0"/>
              <a:t>çözünmesi için 15 ml karbon </a:t>
            </a:r>
            <a:r>
              <a:rPr lang="tr-TR" dirty="0" err="1"/>
              <a:t>tetraklorür</a:t>
            </a:r>
            <a:r>
              <a:rPr lang="tr-TR" dirty="0"/>
              <a:t> konur ve iyice çalkalanır. </a:t>
            </a:r>
          </a:p>
          <a:p>
            <a:pPr marL="109728" indent="0">
              <a:buNone/>
            </a:pPr>
            <a:endParaRPr lang="tr-TR" dirty="0"/>
          </a:p>
          <a:p>
            <a:pPr marL="0" indent="0">
              <a:buNone/>
            </a:pPr>
            <a:endParaRPr lang="tr-TR" dirty="0"/>
          </a:p>
        </p:txBody>
      </p:sp>
      <p:sp>
        <p:nvSpPr>
          <p:cNvPr id="4" name="Veri Yer Tutucusu 3"/>
          <p:cNvSpPr>
            <a:spLocks noGrp="1"/>
          </p:cNvSpPr>
          <p:nvPr>
            <p:ph type="dt" sz="half" idx="10"/>
          </p:nvPr>
        </p:nvSpPr>
        <p:spPr/>
        <p:txBody>
          <a:bodyPr/>
          <a:lstStyle/>
          <a:p>
            <a:fld id="{B11D738E-8962-435F-8C43-147B8DD7E819}" type="datetime1">
              <a:rPr lang="en-US" smtClean="0"/>
              <a:t>7/9/2026</a:t>
            </a:fld>
            <a:endParaRPr lang="en-US"/>
          </a:p>
        </p:txBody>
      </p:sp>
      <p:sp>
        <p:nvSpPr>
          <p:cNvPr id="5" name="Altbilgi Yer Tutucusu 4"/>
          <p:cNvSpPr>
            <a:spLocks noGrp="1"/>
          </p:cNvSpPr>
          <p:nvPr>
            <p:ph type="ftr" sz="quarter" idx="11"/>
          </p:nvPr>
        </p:nvSpPr>
        <p:spPr/>
        <p:txBody>
          <a:bodyPr/>
          <a:lstStyle/>
          <a:p>
            <a:r>
              <a:rPr lang="en-US" smtClean="0"/>
              <a:t>Footer Text</a:t>
            </a:r>
            <a:endParaRPr lang="en-US"/>
          </a:p>
        </p:txBody>
      </p:sp>
      <p:sp>
        <p:nvSpPr>
          <p:cNvPr id="6" name="Slayt Numarası Yer Tutucusu 5"/>
          <p:cNvSpPr>
            <a:spLocks noGrp="1"/>
          </p:cNvSpPr>
          <p:nvPr>
            <p:ph type="sldNum" sz="quarter" idx="12"/>
          </p:nvPr>
        </p:nvSpPr>
        <p:spPr/>
        <p:txBody>
          <a:bodyPr/>
          <a:lstStyle/>
          <a:p>
            <a:fld id="{BA9B540C-44DA-4F69-89C9-7C84606640D3}" type="slidenum">
              <a:rPr lang="en-US" smtClean="0"/>
              <a:pPr/>
              <a:t>17</a:t>
            </a:fld>
            <a:endParaRPr 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628" y="1124744"/>
            <a:ext cx="2400300" cy="191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203" y="3429000"/>
            <a:ext cx="2371725"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ikdörtgen 1"/>
          <p:cNvSpPr/>
          <p:nvPr/>
        </p:nvSpPr>
        <p:spPr>
          <a:xfrm>
            <a:off x="3707904" y="3996035"/>
            <a:ext cx="4572000" cy="923330"/>
          </a:xfrm>
          <a:prstGeom prst="rect">
            <a:avLst/>
          </a:prstGeom>
        </p:spPr>
        <p:txBody>
          <a:bodyPr>
            <a:spAutoFit/>
          </a:bodyPr>
          <a:lstStyle/>
          <a:p>
            <a:r>
              <a:rPr lang="tr-TR" dirty="0" smtClean="0"/>
              <a:t> </a:t>
            </a:r>
            <a:r>
              <a:rPr lang="tr-TR" dirty="0"/>
              <a:t>25 ml </a:t>
            </a:r>
            <a:r>
              <a:rPr lang="tr-TR" dirty="0" err="1"/>
              <a:t>Wijs</a:t>
            </a:r>
            <a:r>
              <a:rPr lang="tr-TR" dirty="0"/>
              <a:t> çözeltisi ilave edilir. </a:t>
            </a:r>
          </a:p>
          <a:p>
            <a:r>
              <a:rPr lang="tr-TR" dirty="0"/>
              <a:t> </a:t>
            </a:r>
            <a:r>
              <a:rPr lang="tr-TR" dirty="0" err="1" smtClean="0"/>
              <a:t>Erlenin</a:t>
            </a:r>
            <a:r>
              <a:rPr lang="tr-TR" dirty="0" smtClean="0"/>
              <a:t> </a:t>
            </a:r>
            <a:r>
              <a:rPr lang="tr-TR" dirty="0"/>
              <a:t>kapağı kapatılarak yavaşça </a:t>
            </a:r>
            <a:r>
              <a:rPr lang="tr-TR" dirty="0" smtClean="0"/>
              <a:t>   çalkalanır</a:t>
            </a:r>
            <a:endParaRPr lang="tr-TR" dirty="0"/>
          </a:p>
        </p:txBody>
      </p:sp>
    </p:spTree>
    <p:extLst>
      <p:ext uri="{BB962C8B-B14F-4D97-AF65-F5344CB8AC3E}">
        <p14:creationId xmlns:p14="http://schemas.microsoft.com/office/powerpoint/2010/main" val="4009961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B11D738E-8962-435F-8C43-147B8DD7E819}" type="datetime1">
              <a:rPr lang="en-US" smtClean="0"/>
              <a:t>7/9/2026</a:t>
            </a:fld>
            <a:endParaRPr lang="en-US"/>
          </a:p>
        </p:txBody>
      </p:sp>
      <p:sp>
        <p:nvSpPr>
          <p:cNvPr id="4" name="Altbilgi Yer Tutucusu 3"/>
          <p:cNvSpPr>
            <a:spLocks noGrp="1"/>
          </p:cNvSpPr>
          <p:nvPr>
            <p:ph type="ftr" sz="quarter" idx="11"/>
          </p:nvPr>
        </p:nvSpPr>
        <p:spPr/>
        <p:txBody>
          <a:bodyPr/>
          <a:lstStyle/>
          <a:p>
            <a:r>
              <a:rPr lang="en-US" smtClean="0"/>
              <a:t>Footer Text</a:t>
            </a:r>
            <a:endParaRPr lang="en-US"/>
          </a:p>
        </p:txBody>
      </p:sp>
      <p:sp>
        <p:nvSpPr>
          <p:cNvPr id="5" name="Slayt Numarası Yer Tutucusu 4"/>
          <p:cNvSpPr>
            <a:spLocks noGrp="1"/>
          </p:cNvSpPr>
          <p:nvPr>
            <p:ph type="sldNum" sz="quarter" idx="12"/>
          </p:nvPr>
        </p:nvSpPr>
        <p:spPr/>
        <p:txBody>
          <a:bodyPr/>
          <a:lstStyle/>
          <a:p>
            <a:fld id="{BA9B540C-44DA-4F69-89C9-7C84606640D3}" type="slidenum">
              <a:rPr lang="en-US" smtClean="0"/>
              <a:pPr/>
              <a:t>18</a:t>
            </a:fld>
            <a:endParaRPr lang="en-US"/>
          </a:p>
        </p:txBody>
      </p:sp>
      <p:sp>
        <p:nvSpPr>
          <p:cNvPr id="6" name="Başlık 5"/>
          <p:cNvSpPr>
            <a:spLocks noGrp="1"/>
          </p:cNvSpPr>
          <p:nvPr>
            <p:ph type="title"/>
          </p:nvPr>
        </p:nvSpPr>
        <p:spPr/>
        <p:txBody>
          <a:bodyPr/>
          <a:lstStyle/>
          <a:p>
            <a:endParaRPr lang="tr-TR"/>
          </a:p>
        </p:txBody>
      </p:sp>
      <p:pic>
        <p:nvPicPr>
          <p:cNvPr id="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1700808"/>
            <a:ext cx="2343150" cy="197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5"/>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259632" y="4221088"/>
            <a:ext cx="1821180" cy="1668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Dikdörtgen 8"/>
          <p:cNvSpPr/>
          <p:nvPr/>
        </p:nvSpPr>
        <p:spPr>
          <a:xfrm>
            <a:off x="3851920" y="1700808"/>
            <a:ext cx="4968552" cy="1200329"/>
          </a:xfrm>
          <a:prstGeom prst="rect">
            <a:avLst/>
          </a:prstGeom>
        </p:spPr>
        <p:txBody>
          <a:bodyPr wrap="square">
            <a:spAutoFit/>
          </a:bodyPr>
          <a:lstStyle/>
          <a:p>
            <a:r>
              <a:rPr lang="tr-TR" dirty="0"/>
              <a:t>Eğer iyot sayısı 150’nin altında ise 1 saat, iyot sayısı 150’nin üzerinde ve </a:t>
            </a:r>
            <a:r>
              <a:rPr lang="tr-TR" dirty="0" err="1"/>
              <a:t>polimerize</a:t>
            </a:r>
            <a:r>
              <a:rPr lang="tr-TR" dirty="0"/>
              <a:t> veya okside yağlarda ise 2 saat karanlık bir yerde bekletilir. </a:t>
            </a:r>
          </a:p>
        </p:txBody>
      </p:sp>
      <p:sp>
        <p:nvSpPr>
          <p:cNvPr id="10" name="Dikdörtgen 9"/>
          <p:cNvSpPr/>
          <p:nvPr/>
        </p:nvSpPr>
        <p:spPr>
          <a:xfrm>
            <a:off x="4139952" y="4437112"/>
            <a:ext cx="4572000" cy="923330"/>
          </a:xfrm>
          <a:prstGeom prst="rect">
            <a:avLst/>
          </a:prstGeom>
        </p:spPr>
        <p:txBody>
          <a:bodyPr>
            <a:spAutoFit/>
          </a:bodyPr>
          <a:lstStyle/>
          <a:p>
            <a:r>
              <a:rPr lang="tr-TR" dirty="0"/>
              <a:t>Süre sonunda </a:t>
            </a:r>
            <a:r>
              <a:rPr lang="tr-TR" dirty="0" err="1"/>
              <a:t>erlene</a:t>
            </a:r>
            <a:r>
              <a:rPr lang="tr-TR" dirty="0"/>
              <a:t> 20 ml % 10’ </a:t>
            </a:r>
            <a:r>
              <a:rPr lang="tr-TR" dirty="0" err="1"/>
              <a:t>luk</a:t>
            </a:r>
            <a:r>
              <a:rPr lang="tr-TR" dirty="0"/>
              <a:t> potasyum iyodür çözeltisi ve 150 ml damıtık su konarak iyice karıştırılır</a:t>
            </a:r>
          </a:p>
        </p:txBody>
      </p:sp>
    </p:spTree>
    <p:extLst>
      <p:ext uri="{BB962C8B-B14F-4D97-AF65-F5344CB8AC3E}">
        <p14:creationId xmlns:p14="http://schemas.microsoft.com/office/powerpoint/2010/main" val="35006793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23928" y="1124744"/>
            <a:ext cx="4762872" cy="4680520"/>
          </a:xfrm>
        </p:spPr>
        <p:txBody>
          <a:bodyPr>
            <a:normAutofit fontScale="77500" lnSpcReduction="20000"/>
          </a:bodyPr>
          <a:lstStyle/>
          <a:p>
            <a:r>
              <a:rPr lang="tr-TR" dirty="0"/>
              <a:t>Üzerine 1 ml % 1’lik nişasta indikatör çözeltisi ilave edilir (Renk mavidir). </a:t>
            </a:r>
          </a:p>
          <a:p>
            <a:r>
              <a:rPr lang="tr-TR" dirty="0" err="1" smtClean="0"/>
              <a:t>Bürete</a:t>
            </a:r>
            <a:r>
              <a:rPr lang="tr-TR" dirty="0" smtClean="0"/>
              <a:t> </a:t>
            </a:r>
            <a:r>
              <a:rPr lang="tr-TR" dirty="0"/>
              <a:t>doldurulan 0,1 N Na2S2O3.5H2O çözeltisi ile çok kuvvetli çalkalanarak titre edilir.</a:t>
            </a:r>
          </a:p>
          <a:p>
            <a:endParaRPr lang="tr-TR" dirty="0" smtClean="0"/>
          </a:p>
          <a:p>
            <a:pPr marL="109728" indent="0">
              <a:buNone/>
            </a:pPr>
            <a:endParaRPr lang="tr-TR" dirty="0" smtClean="0"/>
          </a:p>
          <a:p>
            <a:pPr marL="109728" indent="0">
              <a:buNone/>
            </a:pPr>
            <a:endParaRPr lang="tr-TR" dirty="0"/>
          </a:p>
          <a:p>
            <a:pPr marL="109728" indent="0">
              <a:buNone/>
            </a:pPr>
            <a:endParaRPr lang="tr-TR" dirty="0"/>
          </a:p>
          <a:p>
            <a:r>
              <a:rPr lang="tr-TR" dirty="0" smtClean="0"/>
              <a:t>Mavi </a:t>
            </a:r>
            <a:r>
              <a:rPr lang="tr-TR" dirty="0"/>
              <a:t>renk kayboluncaya kadar </a:t>
            </a:r>
            <a:r>
              <a:rPr lang="tr-TR" dirty="0" err="1"/>
              <a:t>titrasyona</a:t>
            </a:r>
            <a:r>
              <a:rPr lang="tr-TR" dirty="0"/>
              <a:t> devam edilmeli ve renksiz hâle getirilmelidir. </a:t>
            </a:r>
          </a:p>
          <a:p>
            <a:r>
              <a:rPr lang="tr-TR" dirty="0" smtClean="0"/>
              <a:t>Mavi </a:t>
            </a:r>
            <a:r>
              <a:rPr lang="tr-TR" dirty="0"/>
              <a:t>renk kaybolunca </a:t>
            </a:r>
            <a:r>
              <a:rPr lang="tr-TR" dirty="0" err="1"/>
              <a:t>titrasyona</a:t>
            </a:r>
            <a:r>
              <a:rPr lang="tr-TR" dirty="0"/>
              <a:t> son verilir ve harcanan Na2S2O3.5H2O </a:t>
            </a:r>
            <a:r>
              <a:rPr lang="tr-TR" dirty="0" smtClean="0"/>
              <a:t>kaydedilir.</a:t>
            </a:r>
            <a:endParaRPr lang="tr-TR" dirty="0"/>
          </a:p>
        </p:txBody>
      </p:sp>
      <p:sp>
        <p:nvSpPr>
          <p:cNvPr id="3" name="Veri Yer Tutucusu 2"/>
          <p:cNvSpPr>
            <a:spLocks noGrp="1"/>
          </p:cNvSpPr>
          <p:nvPr>
            <p:ph type="dt" sz="half" idx="10"/>
          </p:nvPr>
        </p:nvSpPr>
        <p:spPr/>
        <p:txBody>
          <a:bodyPr/>
          <a:lstStyle/>
          <a:p>
            <a:fld id="{B11D738E-8962-435F-8C43-147B8DD7E819}" type="datetime1">
              <a:rPr lang="en-US" smtClean="0"/>
              <a:t>7/9/2026</a:t>
            </a:fld>
            <a:endParaRPr lang="en-US"/>
          </a:p>
        </p:txBody>
      </p:sp>
      <p:sp>
        <p:nvSpPr>
          <p:cNvPr id="4" name="Altbilgi Yer Tutucusu 3"/>
          <p:cNvSpPr>
            <a:spLocks noGrp="1"/>
          </p:cNvSpPr>
          <p:nvPr>
            <p:ph type="ftr" sz="quarter" idx="11"/>
          </p:nvPr>
        </p:nvSpPr>
        <p:spPr/>
        <p:txBody>
          <a:bodyPr/>
          <a:lstStyle/>
          <a:p>
            <a:r>
              <a:rPr lang="en-US" smtClean="0"/>
              <a:t>Footer Text</a:t>
            </a:r>
            <a:endParaRPr lang="en-US"/>
          </a:p>
        </p:txBody>
      </p:sp>
      <p:sp>
        <p:nvSpPr>
          <p:cNvPr id="5" name="Slayt Numarası Yer Tutucusu 4"/>
          <p:cNvSpPr>
            <a:spLocks noGrp="1"/>
          </p:cNvSpPr>
          <p:nvPr>
            <p:ph type="sldNum" sz="quarter" idx="12"/>
          </p:nvPr>
        </p:nvSpPr>
        <p:spPr/>
        <p:txBody>
          <a:bodyPr/>
          <a:lstStyle/>
          <a:p>
            <a:fld id="{BA9B540C-44DA-4F69-89C9-7C84606640D3}" type="slidenum">
              <a:rPr lang="en-US" smtClean="0"/>
              <a:pPr/>
              <a:t>19</a:t>
            </a:fld>
            <a:endParaRPr lang="en-US"/>
          </a:p>
        </p:txBody>
      </p:sp>
      <p:pic>
        <p:nvPicPr>
          <p:cNvPr id="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980728"/>
            <a:ext cx="2447925" cy="199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3429000"/>
            <a:ext cx="2352675" cy="2543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5099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2400" dirty="0" smtClean="0"/>
              <a:t>İyot </a:t>
            </a:r>
            <a:r>
              <a:rPr lang="tr-TR" sz="2400" dirty="0"/>
              <a:t>sayısının belirlenmesinde kullanılan iki yöntem vardır. </a:t>
            </a:r>
            <a:endParaRPr lang="tr-TR" sz="2400" dirty="0" smtClean="0"/>
          </a:p>
          <a:p>
            <a:r>
              <a:rPr lang="tr-TR" sz="2400" dirty="0" smtClean="0"/>
              <a:t>Bunlar</a:t>
            </a:r>
            <a:r>
              <a:rPr lang="tr-TR" sz="2400" dirty="0"/>
              <a:t>; iyot </a:t>
            </a:r>
            <a:r>
              <a:rPr lang="tr-TR" sz="2400" dirty="0" err="1"/>
              <a:t>monoklorür</a:t>
            </a:r>
            <a:r>
              <a:rPr lang="tr-TR" sz="2400" dirty="0"/>
              <a:t> veya iyot </a:t>
            </a:r>
            <a:r>
              <a:rPr lang="tr-TR" sz="2400" dirty="0" err="1"/>
              <a:t>triklorürün</a:t>
            </a:r>
            <a:r>
              <a:rPr lang="tr-TR" sz="2400" dirty="0"/>
              <a:t> kullanıldığı “</a:t>
            </a:r>
            <a:r>
              <a:rPr lang="tr-TR" sz="2400" dirty="0" err="1"/>
              <a:t>Wijs</a:t>
            </a:r>
            <a:r>
              <a:rPr lang="tr-TR" sz="2400" dirty="0"/>
              <a:t> yöntemi” ve iyot </a:t>
            </a:r>
            <a:r>
              <a:rPr lang="tr-TR" sz="2400" dirty="0" err="1"/>
              <a:t>monobromürün</a:t>
            </a:r>
            <a:r>
              <a:rPr lang="tr-TR" sz="2400" dirty="0"/>
              <a:t> kullanıldığı </a:t>
            </a:r>
            <a:r>
              <a:rPr lang="tr-TR" sz="2400" dirty="0" smtClean="0"/>
              <a:t>“</a:t>
            </a:r>
            <a:r>
              <a:rPr lang="tr-TR" sz="2400" dirty="0" err="1" smtClean="0"/>
              <a:t>Hanus</a:t>
            </a:r>
            <a:r>
              <a:rPr lang="tr-TR" sz="2400" dirty="0" smtClean="0"/>
              <a:t> </a:t>
            </a:r>
            <a:r>
              <a:rPr lang="tr-TR" sz="2400" dirty="0" err="1"/>
              <a:t>yöntemi”dir</a:t>
            </a:r>
            <a:r>
              <a:rPr lang="tr-TR" sz="2400" dirty="0" smtClean="0"/>
              <a:t>. Bu yöntemlerin farklılığı kullanılan çözeltilerin faklı olmasından kaynaklanır (</a:t>
            </a:r>
            <a:r>
              <a:rPr lang="tr-TR" sz="2400" dirty="0" err="1" smtClean="0"/>
              <a:t>Wijs</a:t>
            </a:r>
            <a:r>
              <a:rPr lang="tr-TR" sz="2400" dirty="0" smtClean="0"/>
              <a:t> çözeltisi ve </a:t>
            </a:r>
            <a:r>
              <a:rPr lang="tr-TR" sz="2400" dirty="0" err="1" smtClean="0"/>
              <a:t>Haunus</a:t>
            </a:r>
            <a:r>
              <a:rPr lang="tr-TR" sz="2400" dirty="0" smtClean="0"/>
              <a:t> çözeltisi. Bu çözeltiler hazır olarak satıldığı gibi laboratuvarda ki kimyasallar kullanılarak hazırlanabilir.</a:t>
            </a:r>
            <a:endParaRPr lang="tr-TR" sz="2400" dirty="0"/>
          </a:p>
        </p:txBody>
      </p:sp>
      <p:sp>
        <p:nvSpPr>
          <p:cNvPr id="4" name="Veri Yer Tutucusu 3"/>
          <p:cNvSpPr>
            <a:spLocks noGrp="1"/>
          </p:cNvSpPr>
          <p:nvPr>
            <p:ph type="dt" sz="half" idx="10"/>
          </p:nvPr>
        </p:nvSpPr>
        <p:spPr/>
        <p:txBody>
          <a:bodyPr/>
          <a:lstStyle/>
          <a:p>
            <a:fld id="{B11D738E-8962-435F-8C43-147B8DD7E819}" type="datetime1">
              <a:rPr lang="en-US" smtClean="0"/>
              <a:t>7/9/2026</a:t>
            </a:fld>
            <a:endParaRPr lang="en-US"/>
          </a:p>
        </p:txBody>
      </p:sp>
      <p:sp>
        <p:nvSpPr>
          <p:cNvPr id="5" name="Altbilgi Yer Tutucusu 4"/>
          <p:cNvSpPr>
            <a:spLocks noGrp="1"/>
          </p:cNvSpPr>
          <p:nvPr>
            <p:ph type="ftr" sz="quarter" idx="11"/>
          </p:nvPr>
        </p:nvSpPr>
        <p:spPr/>
        <p:txBody>
          <a:bodyPr/>
          <a:lstStyle/>
          <a:p>
            <a:r>
              <a:rPr lang="en-US" smtClean="0"/>
              <a:t>Footer Text</a:t>
            </a:r>
            <a:endParaRPr lang="en-US"/>
          </a:p>
        </p:txBody>
      </p:sp>
      <p:sp>
        <p:nvSpPr>
          <p:cNvPr id="6" name="Slayt Numarası Yer Tutucusu 5"/>
          <p:cNvSpPr>
            <a:spLocks noGrp="1"/>
          </p:cNvSpPr>
          <p:nvPr>
            <p:ph type="sldNum" sz="quarter" idx="12"/>
          </p:nvPr>
        </p:nvSpPr>
        <p:spPr/>
        <p:txBody>
          <a:bodyPr/>
          <a:lstStyle/>
          <a:p>
            <a:fld id="{BA9B540C-44DA-4F69-89C9-7C84606640D3}" type="slidenum">
              <a:rPr lang="en-US" smtClean="0"/>
              <a:pPr/>
              <a:t>2</a:t>
            </a:fld>
            <a:endParaRPr lang="en-US"/>
          </a:p>
        </p:txBody>
      </p:sp>
      <p:sp>
        <p:nvSpPr>
          <p:cNvPr id="2" name="Başlık 1"/>
          <p:cNvSpPr>
            <a:spLocks noGrp="1"/>
          </p:cNvSpPr>
          <p:nvPr>
            <p:ph type="title"/>
          </p:nvPr>
        </p:nvSpPr>
        <p:spPr/>
        <p:txBody>
          <a:bodyPr>
            <a:normAutofit fontScale="90000"/>
          </a:bodyPr>
          <a:lstStyle/>
          <a:p>
            <a:r>
              <a:rPr lang="tr-TR" sz="2800" dirty="0" err="1"/>
              <a:t>Wijs</a:t>
            </a:r>
            <a:r>
              <a:rPr lang="tr-TR" sz="2800" dirty="0"/>
              <a:t> Metodu ve </a:t>
            </a:r>
            <a:r>
              <a:rPr lang="tr-TR" sz="2800" dirty="0" err="1"/>
              <a:t>Hanus</a:t>
            </a:r>
            <a:r>
              <a:rPr lang="tr-TR" sz="2800" dirty="0"/>
              <a:t> Yöntemiyle İyot Sayısı Tayini</a:t>
            </a:r>
            <a:br>
              <a:rPr lang="tr-TR" sz="2800" dirty="0"/>
            </a:br>
            <a:endParaRPr lang="tr-TR" sz="2800" dirty="0"/>
          </a:p>
        </p:txBody>
      </p:sp>
    </p:spTree>
    <p:extLst>
      <p:ext uri="{BB962C8B-B14F-4D97-AF65-F5344CB8AC3E}">
        <p14:creationId xmlns:p14="http://schemas.microsoft.com/office/powerpoint/2010/main" val="9606091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620688"/>
            <a:ext cx="8229600" cy="532656"/>
          </a:xfrm>
        </p:spPr>
        <p:txBody>
          <a:bodyPr>
            <a:normAutofit/>
          </a:bodyPr>
          <a:lstStyle/>
          <a:p>
            <a:pPr marL="0" indent="0">
              <a:buNone/>
            </a:pPr>
            <a:r>
              <a:rPr lang="tr-TR" b="1" dirty="0" smtClean="0"/>
              <a:t>ANALİZ SONUCU HESAPLAMA</a:t>
            </a:r>
            <a:endParaRPr lang="tr-TR" b="1" dirty="0"/>
          </a:p>
        </p:txBody>
      </p:sp>
      <p:sp>
        <p:nvSpPr>
          <p:cNvPr id="4" name="Veri Yer Tutucusu 3"/>
          <p:cNvSpPr>
            <a:spLocks noGrp="1"/>
          </p:cNvSpPr>
          <p:nvPr>
            <p:ph type="dt" sz="half" idx="10"/>
          </p:nvPr>
        </p:nvSpPr>
        <p:spPr/>
        <p:txBody>
          <a:bodyPr/>
          <a:lstStyle/>
          <a:p>
            <a:fld id="{B11D738E-8962-435F-8C43-147B8DD7E819}" type="datetime1">
              <a:rPr lang="en-US" smtClean="0"/>
              <a:t>7/9/2026</a:t>
            </a:fld>
            <a:endParaRPr lang="en-US"/>
          </a:p>
        </p:txBody>
      </p:sp>
      <p:sp>
        <p:nvSpPr>
          <p:cNvPr id="5" name="Altbilgi Yer Tutucusu 4"/>
          <p:cNvSpPr>
            <a:spLocks noGrp="1"/>
          </p:cNvSpPr>
          <p:nvPr>
            <p:ph type="ftr" sz="quarter" idx="11"/>
          </p:nvPr>
        </p:nvSpPr>
        <p:spPr/>
        <p:txBody>
          <a:bodyPr/>
          <a:lstStyle/>
          <a:p>
            <a:r>
              <a:rPr lang="en-US" smtClean="0"/>
              <a:t>Footer Text</a:t>
            </a:r>
            <a:endParaRPr lang="en-US"/>
          </a:p>
        </p:txBody>
      </p:sp>
      <p:sp>
        <p:nvSpPr>
          <p:cNvPr id="6" name="Slayt Numarası Yer Tutucusu 5"/>
          <p:cNvSpPr>
            <a:spLocks noGrp="1"/>
          </p:cNvSpPr>
          <p:nvPr>
            <p:ph type="sldNum" sz="quarter" idx="12"/>
          </p:nvPr>
        </p:nvSpPr>
        <p:spPr/>
        <p:txBody>
          <a:bodyPr/>
          <a:lstStyle/>
          <a:p>
            <a:fld id="{BA9B540C-44DA-4F69-89C9-7C84606640D3}" type="slidenum">
              <a:rPr lang="en-US" smtClean="0"/>
              <a:pPr/>
              <a:t>20</a:t>
            </a:fld>
            <a:endParaRPr lang="en-US"/>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052736"/>
            <a:ext cx="7211184" cy="388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0053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335272"/>
            <a:ext cx="8229600" cy="748680"/>
          </a:xfrm>
        </p:spPr>
        <p:txBody>
          <a:bodyPr/>
          <a:lstStyle/>
          <a:p>
            <a:pPr marL="0" indent="0">
              <a:buNone/>
            </a:pPr>
            <a:r>
              <a:rPr lang="tr-TR" b="1" dirty="0" smtClean="0"/>
              <a:t>Tablo: Bazı yağ asitleri</a:t>
            </a:r>
            <a:endParaRPr lang="tr-TR" b="1" dirty="0"/>
          </a:p>
        </p:txBody>
      </p:sp>
      <p:sp>
        <p:nvSpPr>
          <p:cNvPr id="4" name="Veri Yer Tutucusu 3"/>
          <p:cNvSpPr>
            <a:spLocks noGrp="1"/>
          </p:cNvSpPr>
          <p:nvPr>
            <p:ph type="dt" sz="half" idx="10"/>
          </p:nvPr>
        </p:nvSpPr>
        <p:spPr/>
        <p:txBody>
          <a:bodyPr/>
          <a:lstStyle/>
          <a:p>
            <a:fld id="{B11D738E-8962-435F-8C43-147B8DD7E819}" type="datetime1">
              <a:rPr lang="en-US" smtClean="0"/>
              <a:t>7/9/2026</a:t>
            </a:fld>
            <a:endParaRPr lang="en-US"/>
          </a:p>
        </p:txBody>
      </p:sp>
      <p:sp>
        <p:nvSpPr>
          <p:cNvPr id="5" name="Altbilgi Yer Tutucusu 4"/>
          <p:cNvSpPr>
            <a:spLocks noGrp="1"/>
          </p:cNvSpPr>
          <p:nvPr>
            <p:ph type="ftr" sz="quarter" idx="11"/>
          </p:nvPr>
        </p:nvSpPr>
        <p:spPr/>
        <p:txBody>
          <a:bodyPr/>
          <a:lstStyle/>
          <a:p>
            <a:r>
              <a:rPr lang="en-US" smtClean="0"/>
              <a:t>Footer Text</a:t>
            </a:r>
            <a:endParaRPr lang="en-US"/>
          </a:p>
        </p:txBody>
      </p:sp>
      <p:sp>
        <p:nvSpPr>
          <p:cNvPr id="6" name="Slayt Numarası Yer Tutucusu 5"/>
          <p:cNvSpPr>
            <a:spLocks noGrp="1"/>
          </p:cNvSpPr>
          <p:nvPr>
            <p:ph type="sldNum" sz="quarter" idx="12"/>
          </p:nvPr>
        </p:nvSpPr>
        <p:spPr/>
        <p:txBody>
          <a:bodyPr/>
          <a:lstStyle/>
          <a:p>
            <a:fld id="{BA9B540C-44DA-4F69-89C9-7C84606640D3}" type="slidenum">
              <a:rPr lang="en-US" smtClean="0"/>
              <a:pPr/>
              <a:t>3</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1019449"/>
            <a:ext cx="6141492" cy="5806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4809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çerik Yer Tutucusu 6"/>
          <p:cNvSpPr>
            <a:spLocks noGrp="1"/>
          </p:cNvSpPr>
          <p:nvPr>
            <p:ph idx="1"/>
          </p:nvPr>
        </p:nvSpPr>
        <p:spPr>
          <a:xfrm>
            <a:off x="457200" y="1481328"/>
            <a:ext cx="8507288" cy="4525963"/>
          </a:xfrm>
        </p:spPr>
        <p:txBody>
          <a:bodyPr>
            <a:normAutofit fontScale="77500" lnSpcReduction="20000"/>
          </a:bodyPr>
          <a:lstStyle/>
          <a:p>
            <a:pPr marL="0" indent="0">
              <a:buNone/>
            </a:pPr>
            <a:r>
              <a:rPr lang="tr-TR" dirty="0"/>
              <a:t>İyot sayısı, ağırlık olarak 100 kısım (g) yağın belli koşullar altında bağlayabildiği </a:t>
            </a:r>
            <a:r>
              <a:rPr lang="tr-TR" dirty="0" smtClean="0"/>
              <a:t> iyodun </a:t>
            </a:r>
            <a:r>
              <a:rPr lang="tr-TR" dirty="0"/>
              <a:t>ağırlığını vermektedir. </a:t>
            </a:r>
            <a:endParaRPr lang="tr-TR" dirty="0" smtClean="0"/>
          </a:p>
          <a:p>
            <a:pPr marL="0" indent="0">
              <a:buNone/>
            </a:pPr>
            <a:r>
              <a:rPr lang="tr-TR" dirty="0" smtClean="0"/>
              <a:t>İyot </a:t>
            </a:r>
            <a:r>
              <a:rPr lang="tr-TR" dirty="0"/>
              <a:t>sayısı; </a:t>
            </a:r>
            <a:endParaRPr lang="tr-TR" dirty="0" smtClean="0"/>
          </a:p>
          <a:p>
            <a:r>
              <a:rPr lang="tr-TR" dirty="0" smtClean="0"/>
              <a:t>Yağın </a:t>
            </a:r>
            <a:r>
              <a:rPr lang="tr-TR" dirty="0" err="1" smtClean="0"/>
              <a:t>doymamışlık</a:t>
            </a:r>
            <a:r>
              <a:rPr lang="tr-TR" dirty="0" smtClean="0"/>
              <a:t> derecesinin tespitinde (örneğin </a:t>
            </a:r>
            <a:r>
              <a:rPr lang="tr-TR" dirty="0" err="1" smtClean="0"/>
              <a:t>oksidatif</a:t>
            </a:r>
            <a:r>
              <a:rPr lang="tr-TR" dirty="0" smtClean="0"/>
              <a:t> olayların kontrolü hakkında),  </a:t>
            </a:r>
          </a:p>
          <a:p>
            <a:r>
              <a:rPr lang="tr-TR" dirty="0" smtClean="0"/>
              <a:t>Yağın </a:t>
            </a:r>
            <a:r>
              <a:rPr lang="tr-TR" dirty="0"/>
              <a:t>kuruma özelliği, </a:t>
            </a:r>
            <a:endParaRPr lang="tr-TR" dirty="0" smtClean="0"/>
          </a:p>
          <a:p>
            <a:r>
              <a:rPr lang="tr-TR" dirty="0" smtClean="0"/>
              <a:t>Yağın </a:t>
            </a:r>
            <a:r>
              <a:rPr lang="tr-TR" dirty="0" err="1" smtClean="0"/>
              <a:t>hidrojenlendirilmesi</a:t>
            </a:r>
            <a:r>
              <a:rPr lang="tr-TR" dirty="0"/>
              <a:t>, yani </a:t>
            </a:r>
            <a:r>
              <a:rPr lang="tr-TR" dirty="0" smtClean="0"/>
              <a:t>hidrojene </a:t>
            </a:r>
            <a:r>
              <a:rPr lang="tr-TR" dirty="0"/>
              <a:t>yağ yapımında kullanılacak hidrojen miktarının </a:t>
            </a:r>
            <a:r>
              <a:rPr lang="tr-TR" dirty="0" smtClean="0"/>
              <a:t>hesaplanmasında,</a:t>
            </a:r>
          </a:p>
          <a:p>
            <a:r>
              <a:rPr lang="tr-TR" dirty="0" smtClean="0"/>
              <a:t>Yağa </a:t>
            </a:r>
            <a:r>
              <a:rPr lang="tr-TR" dirty="0"/>
              <a:t>başka yağ karıştırılıp karıştırılmadığı hakkında bilgi </a:t>
            </a:r>
            <a:r>
              <a:rPr lang="tr-TR" dirty="0" smtClean="0"/>
              <a:t>verir (taklit ve tağşişlerin tespitinde). </a:t>
            </a:r>
          </a:p>
          <a:p>
            <a:pPr marL="0" indent="0">
              <a:buNone/>
            </a:pPr>
            <a:r>
              <a:rPr lang="tr-TR" dirty="0" smtClean="0"/>
              <a:t>İyot </a:t>
            </a:r>
            <a:r>
              <a:rPr lang="tr-TR" dirty="0"/>
              <a:t>sayısının belirlenmesinde kullanılan iki yöntem vardır. Bunlar iyot </a:t>
            </a:r>
            <a:r>
              <a:rPr lang="tr-TR" dirty="0" err="1"/>
              <a:t>monoklorür</a:t>
            </a:r>
            <a:r>
              <a:rPr lang="tr-TR" dirty="0"/>
              <a:t> veya iyot </a:t>
            </a:r>
            <a:r>
              <a:rPr lang="tr-TR" dirty="0" err="1"/>
              <a:t>triklorürün</a:t>
            </a:r>
            <a:r>
              <a:rPr lang="tr-TR" dirty="0"/>
              <a:t> kullanıldığı </a:t>
            </a:r>
            <a:r>
              <a:rPr lang="tr-TR" dirty="0" err="1"/>
              <a:t>W</a:t>
            </a:r>
            <a:r>
              <a:rPr lang="tr-TR" dirty="0" err="1" smtClean="0"/>
              <a:t>ijs</a:t>
            </a:r>
            <a:r>
              <a:rPr lang="tr-TR" dirty="0" smtClean="0"/>
              <a:t> </a:t>
            </a:r>
            <a:r>
              <a:rPr lang="tr-TR" dirty="0"/>
              <a:t>yöntemi ve iyot </a:t>
            </a:r>
            <a:r>
              <a:rPr lang="tr-TR" dirty="0" err="1"/>
              <a:t>monobromürün</a:t>
            </a:r>
            <a:r>
              <a:rPr lang="tr-TR" dirty="0"/>
              <a:t> kullanıldığı </a:t>
            </a:r>
            <a:r>
              <a:rPr lang="tr-TR" dirty="0" err="1"/>
              <a:t>H</a:t>
            </a:r>
            <a:r>
              <a:rPr lang="tr-TR" dirty="0" err="1" smtClean="0"/>
              <a:t>anus</a:t>
            </a:r>
            <a:r>
              <a:rPr lang="tr-TR" dirty="0" smtClean="0"/>
              <a:t> </a:t>
            </a:r>
            <a:r>
              <a:rPr lang="tr-TR" dirty="0"/>
              <a:t>yöntemidir.</a:t>
            </a:r>
          </a:p>
        </p:txBody>
      </p:sp>
      <p:sp>
        <p:nvSpPr>
          <p:cNvPr id="4" name="Veri Yer Tutucusu 3"/>
          <p:cNvSpPr>
            <a:spLocks noGrp="1"/>
          </p:cNvSpPr>
          <p:nvPr>
            <p:ph type="dt" sz="half" idx="10"/>
          </p:nvPr>
        </p:nvSpPr>
        <p:spPr/>
        <p:txBody>
          <a:bodyPr/>
          <a:lstStyle/>
          <a:p>
            <a:fld id="{B11D738E-8962-435F-8C43-147B8DD7E819}" type="datetime1">
              <a:rPr lang="en-US" smtClean="0"/>
              <a:t>7/9/2026</a:t>
            </a:fld>
            <a:endParaRPr lang="en-US" dirty="0"/>
          </a:p>
        </p:txBody>
      </p:sp>
      <p:sp>
        <p:nvSpPr>
          <p:cNvPr id="5" name="Altbilgi Yer Tutucusu 4"/>
          <p:cNvSpPr>
            <a:spLocks noGrp="1"/>
          </p:cNvSpPr>
          <p:nvPr>
            <p:ph type="ftr" sz="quarter" idx="11"/>
          </p:nvPr>
        </p:nvSpPr>
        <p:spPr/>
        <p:txBody>
          <a:bodyPr/>
          <a:lstStyle/>
          <a:p>
            <a:r>
              <a:rPr lang="en-US" smtClean="0"/>
              <a:t>Footer Text</a:t>
            </a:r>
            <a:endParaRPr lang="en-US"/>
          </a:p>
        </p:txBody>
      </p:sp>
      <p:sp>
        <p:nvSpPr>
          <p:cNvPr id="6" name="Slayt Numarası Yer Tutucusu 5"/>
          <p:cNvSpPr>
            <a:spLocks noGrp="1"/>
          </p:cNvSpPr>
          <p:nvPr>
            <p:ph type="sldNum" sz="quarter" idx="12"/>
          </p:nvPr>
        </p:nvSpPr>
        <p:spPr/>
        <p:txBody>
          <a:bodyPr/>
          <a:lstStyle/>
          <a:p>
            <a:fld id="{BA9B540C-44DA-4F69-89C9-7C84606640D3}" type="slidenum">
              <a:rPr lang="en-US" smtClean="0"/>
              <a:pPr/>
              <a:t>4</a:t>
            </a:fld>
            <a:endParaRPr lang="en-US"/>
          </a:p>
        </p:txBody>
      </p:sp>
      <p:sp>
        <p:nvSpPr>
          <p:cNvPr id="2" name="Başlık 1"/>
          <p:cNvSpPr>
            <a:spLocks noGrp="1"/>
          </p:cNvSpPr>
          <p:nvPr>
            <p:ph type="title"/>
          </p:nvPr>
        </p:nvSpPr>
        <p:spPr>
          <a:xfrm>
            <a:off x="395536" y="260648"/>
            <a:ext cx="8229600" cy="979512"/>
          </a:xfrm>
        </p:spPr>
        <p:txBody>
          <a:bodyPr/>
          <a:lstStyle/>
          <a:p>
            <a:r>
              <a:rPr lang="tr-TR" sz="3200" dirty="0" smtClean="0"/>
              <a:t>İYOT SAYISI TAYİNİ</a:t>
            </a:r>
            <a:endParaRPr lang="tr-TR" sz="3200" dirty="0"/>
          </a:p>
        </p:txBody>
      </p:sp>
    </p:spTree>
    <p:extLst>
      <p:ext uri="{BB962C8B-B14F-4D97-AF65-F5344CB8AC3E}">
        <p14:creationId xmlns:p14="http://schemas.microsoft.com/office/powerpoint/2010/main" val="2542456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602627"/>
          </a:xfrm>
        </p:spPr>
        <p:txBody>
          <a:bodyPr>
            <a:normAutofit/>
          </a:bodyPr>
          <a:lstStyle/>
          <a:p>
            <a:pPr marL="0" indent="0">
              <a:buNone/>
            </a:pPr>
            <a:r>
              <a:rPr lang="tr-TR" dirty="0"/>
              <a:t>İyot sayısı tayini yapılırken; </a:t>
            </a:r>
            <a:endParaRPr lang="tr-TR" dirty="0" smtClean="0"/>
          </a:p>
          <a:p>
            <a:pPr marL="0" indent="0">
              <a:buNone/>
            </a:pPr>
            <a:r>
              <a:rPr lang="tr-TR" dirty="0" smtClean="0"/>
              <a:t> Yağ, </a:t>
            </a:r>
            <a:r>
              <a:rPr lang="tr-TR" dirty="0" err="1"/>
              <a:t>W</a:t>
            </a:r>
            <a:r>
              <a:rPr lang="tr-TR" dirty="0" err="1" smtClean="0"/>
              <a:t>ijs</a:t>
            </a:r>
            <a:r>
              <a:rPr lang="tr-TR" dirty="0" smtClean="0"/>
              <a:t> </a:t>
            </a:r>
            <a:r>
              <a:rPr lang="tr-TR" dirty="0"/>
              <a:t>çözeltisi içindeki iyot </a:t>
            </a:r>
            <a:r>
              <a:rPr lang="tr-TR" dirty="0" err="1"/>
              <a:t>monoklorür</a:t>
            </a:r>
            <a:r>
              <a:rPr lang="tr-TR" dirty="0"/>
              <a:t> ile muamele edilerek çift bağlara iyot bağlanır. </a:t>
            </a:r>
            <a:endParaRPr lang="tr-TR" dirty="0" smtClean="0"/>
          </a:p>
          <a:p>
            <a:pPr marL="0" indent="0">
              <a:buNone/>
            </a:pPr>
            <a:r>
              <a:rPr lang="tr-TR" dirty="0" smtClean="0"/>
              <a:t> </a:t>
            </a:r>
            <a:r>
              <a:rPr lang="tr-TR" dirty="0"/>
              <a:t>Sonra ortama KI verilerek yağa bağlanmayan iyot </a:t>
            </a:r>
            <a:r>
              <a:rPr lang="tr-TR" dirty="0" err="1"/>
              <a:t>monoklorürdeki</a:t>
            </a:r>
            <a:r>
              <a:rPr lang="tr-TR" dirty="0"/>
              <a:t> iyot, </a:t>
            </a:r>
            <a:r>
              <a:rPr lang="tr-TR" dirty="0" err="1"/>
              <a:t>elementel</a:t>
            </a:r>
            <a:r>
              <a:rPr lang="tr-TR" dirty="0"/>
              <a:t> hâle getirilir. Çünkü iyot ancak </a:t>
            </a:r>
            <a:r>
              <a:rPr lang="tr-TR" dirty="0" err="1"/>
              <a:t>elementel</a:t>
            </a:r>
            <a:r>
              <a:rPr lang="tr-TR" dirty="0"/>
              <a:t> hâlde iken yükseltgenir ve sodyum </a:t>
            </a:r>
            <a:r>
              <a:rPr lang="tr-TR" dirty="0" err="1"/>
              <a:t>tiyosülfat</a:t>
            </a:r>
            <a:r>
              <a:rPr lang="tr-TR" dirty="0"/>
              <a:t> ile bu durumda iken titre edilebilir. </a:t>
            </a:r>
            <a:endParaRPr lang="tr-TR" dirty="0" smtClean="0"/>
          </a:p>
          <a:p>
            <a:pPr marL="0" indent="0">
              <a:buNone/>
            </a:pPr>
            <a:r>
              <a:rPr lang="tr-TR" dirty="0" smtClean="0"/>
              <a:t> </a:t>
            </a:r>
            <a:r>
              <a:rPr lang="tr-TR" dirty="0"/>
              <a:t>Sonra ayarlı sodyum </a:t>
            </a:r>
            <a:r>
              <a:rPr lang="tr-TR" dirty="0" err="1"/>
              <a:t>tiyosülfat</a:t>
            </a:r>
            <a:r>
              <a:rPr lang="tr-TR" dirty="0"/>
              <a:t> çözeltisi ile titre edilip miktarı bulunur. </a:t>
            </a:r>
            <a:endParaRPr lang="tr-TR" dirty="0" smtClean="0"/>
          </a:p>
        </p:txBody>
      </p:sp>
      <p:sp>
        <p:nvSpPr>
          <p:cNvPr id="4" name="Veri Yer Tutucusu 3"/>
          <p:cNvSpPr>
            <a:spLocks noGrp="1"/>
          </p:cNvSpPr>
          <p:nvPr>
            <p:ph type="dt" sz="half" idx="10"/>
          </p:nvPr>
        </p:nvSpPr>
        <p:spPr/>
        <p:txBody>
          <a:bodyPr/>
          <a:lstStyle/>
          <a:p>
            <a:fld id="{B11D738E-8962-435F-8C43-147B8DD7E819}" type="datetime1">
              <a:rPr lang="en-US" smtClean="0"/>
              <a:t>7/9/2026</a:t>
            </a:fld>
            <a:endParaRPr lang="en-US"/>
          </a:p>
        </p:txBody>
      </p:sp>
      <p:sp>
        <p:nvSpPr>
          <p:cNvPr id="5" name="Altbilgi Yer Tutucusu 4"/>
          <p:cNvSpPr>
            <a:spLocks noGrp="1"/>
          </p:cNvSpPr>
          <p:nvPr>
            <p:ph type="ftr" sz="quarter" idx="11"/>
          </p:nvPr>
        </p:nvSpPr>
        <p:spPr/>
        <p:txBody>
          <a:bodyPr/>
          <a:lstStyle/>
          <a:p>
            <a:r>
              <a:rPr lang="en-US" smtClean="0"/>
              <a:t>Footer Text</a:t>
            </a:r>
            <a:endParaRPr lang="en-US"/>
          </a:p>
        </p:txBody>
      </p:sp>
      <p:sp>
        <p:nvSpPr>
          <p:cNvPr id="6" name="Slayt Numarası Yer Tutucusu 5"/>
          <p:cNvSpPr>
            <a:spLocks noGrp="1"/>
          </p:cNvSpPr>
          <p:nvPr>
            <p:ph type="sldNum" sz="quarter" idx="12"/>
          </p:nvPr>
        </p:nvSpPr>
        <p:spPr/>
        <p:txBody>
          <a:bodyPr/>
          <a:lstStyle/>
          <a:p>
            <a:fld id="{BA9B540C-44DA-4F69-89C9-7C84606640D3}" type="slidenum">
              <a:rPr lang="en-US" smtClean="0"/>
              <a:pPr/>
              <a:t>5</a:t>
            </a:fld>
            <a:endParaRPr lang="en-US"/>
          </a:p>
        </p:txBody>
      </p:sp>
    </p:spTree>
    <p:extLst>
      <p:ext uri="{BB962C8B-B14F-4D97-AF65-F5344CB8AC3E}">
        <p14:creationId xmlns:p14="http://schemas.microsoft.com/office/powerpoint/2010/main" val="3268609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idx="1"/>
          </p:nvPr>
        </p:nvSpPr>
        <p:spPr/>
        <p:txBody>
          <a:bodyPr/>
          <a:lstStyle/>
          <a:p>
            <a:pPr marL="0" indent="0">
              <a:buNone/>
            </a:pPr>
            <a:r>
              <a:rPr lang="tr-TR" b="1" i="1" dirty="0" smtClean="0"/>
              <a:t>Yöntem</a:t>
            </a:r>
            <a:r>
              <a:rPr lang="tr-TR" dirty="0"/>
              <a:t>; reaksiyona etkisi olmayan bir çözücü içinde çözündürülen yağın belirli bir süre iyot çözeltisi ile reaksiyona bırakılması ve süre sonunda ortamda kalan iyot miktarının nişasta indikatörü eşliğinde sodyum </a:t>
            </a:r>
            <a:r>
              <a:rPr lang="tr-TR" dirty="0" err="1"/>
              <a:t>tiyosülfat</a:t>
            </a:r>
            <a:r>
              <a:rPr lang="tr-TR" dirty="0"/>
              <a:t> çözeltisi ile geri titre edilerek bulunması ilkesine dayanır. </a:t>
            </a:r>
          </a:p>
        </p:txBody>
      </p:sp>
      <p:sp>
        <p:nvSpPr>
          <p:cNvPr id="4" name="Veri Yer Tutucusu 3"/>
          <p:cNvSpPr>
            <a:spLocks noGrp="1"/>
          </p:cNvSpPr>
          <p:nvPr>
            <p:ph type="dt" sz="half" idx="10"/>
          </p:nvPr>
        </p:nvSpPr>
        <p:spPr/>
        <p:txBody>
          <a:bodyPr/>
          <a:lstStyle/>
          <a:p>
            <a:fld id="{B11D738E-8962-435F-8C43-147B8DD7E819}" type="datetime1">
              <a:rPr lang="en-US" smtClean="0"/>
              <a:t>7/9/2026</a:t>
            </a:fld>
            <a:endParaRPr lang="en-US"/>
          </a:p>
        </p:txBody>
      </p:sp>
      <p:sp>
        <p:nvSpPr>
          <p:cNvPr id="5" name="Altbilgi Yer Tutucusu 4"/>
          <p:cNvSpPr>
            <a:spLocks noGrp="1"/>
          </p:cNvSpPr>
          <p:nvPr>
            <p:ph type="ftr" sz="quarter" idx="11"/>
          </p:nvPr>
        </p:nvSpPr>
        <p:spPr/>
        <p:txBody>
          <a:bodyPr/>
          <a:lstStyle/>
          <a:p>
            <a:r>
              <a:rPr lang="en-US" smtClean="0"/>
              <a:t>Footer Text</a:t>
            </a:r>
            <a:endParaRPr lang="en-US"/>
          </a:p>
        </p:txBody>
      </p:sp>
      <p:sp>
        <p:nvSpPr>
          <p:cNvPr id="6" name="Slayt Numarası Yer Tutucusu 5"/>
          <p:cNvSpPr>
            <a:spLocks noGrp="1"/>
          </p:cNvSpPr>
          <p:nvPr>
            <p:ph type="sldNum" sz="quarter" idx="12"/>
          </p:nvPr>
        </p:nvSpPr>
        <p:spPr/>
        <p:txBody>
          <a:bodyPr/>
          <a:lstStyle/>
          <a:p>
            <a:fld id="{BA9B540C-44DA-4F69-89C9-7C84606640D3}" type="slidenum">
              <a:rPr lang="en-US" smtClean="0"/>
              <a:pPr/>
              <a:t>6</a:t>
            </a:fld>
            <a:endParaRPr lang="en-US"/>
          </a:p>
        </p:txBody>
      </p:sp>
    </p:spTree>
    <p:extLst>
      <p:ext uri="{BB962C8B-B14F-4D97-AF65-F5344CB8AC3E}">
        <p14:creationId xmlns:p14="http://schemas.microsoft.com/office/powerpoint/2010/main" val="2432790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435280" cy="5721499"/>
          </a:xfrm>
        </p:spPr>
        <p:txBody>
          <a:bodyPr>
            <a:normAutofit fontScale="92500" lnSpcReduction="20000"/>
          </a:bodyPr>
          <a:lstStyle/>
          <a:p>
            <a:pPr marL="0" indent="0">
              <a:buNone/>
            </a:pPr>
            <a:r>
              <a:rPr lang="tr-TR" b="1" dirty="0"/>
              <a:t>Kullanılan Araç ve Gereçler </a:t>
            </a:r>
            <a:endParaRPr lang="tr-TR" b="1" dirty="0" smtClean="0"/>
          </a:p>
          <a:p>
            <a:pPr marL="0" indent="0">
              <a:buNone/>
            </a:pPr>
            <a:r>
              <a:rPr lang="tr-TR" dirty="0" smtClean="0"/>
              <a:t> </a:t>
            </a:r>
            <a:r>
              <a:rPr lang="tr-TR" dirty="0"/>
              <a:t>Cam tartım </a:t>
            </a:r>
            <a:r>
              <a:rPr lang="tr-TR" dirty="0" smtClean="0"/>
              <a:t>kaşığı</a:t>
            </a:r>
          </a:p>
          <a:p>
            <a:pPr marL="0" indent="0">
              <a:buNone/>
            </a:pPr>
            <a:r>
              <a:rPr lang="tr-TR" dirty="0" smtClean="0"/>
              <a:t> </a:t>
            </a:r>
            <a:r>
              <a:rPr lang="tr-TR" dirty="0"/>
              <a:t>Analitik terazi </a:t>
            </a:r>
            <a:endParaRPr lang="tr-TR" dirty="0" smtClean="0"/>
          </a:p>
          <a:p>
            <a:pPr marL="0" indent="0">
              <a:buNone/>
            </a:pPr>
            <a:r>
              <a:rPr lang="tr-TR" dirty="0" smtClean="0"/>
              <a:t> </a:t>
            </a:r>
            <a:r>
              <a:rPr lang="tr-TR" dirty="0"/>
              <a:t>Beher </a:t>
            </a:r>
            <a:endParaRPr lang="tr-TR" dirty="0" smtClean="0"/>
          </a:p>
          <a:p>
            <a:pPr marL="0" indent="0">
              <a:buNone/>
            </a:pPr>
            <a:r>
              <a:rPr lang="tr-TR" dirty="0" smtClean="0"/>
              <a:t> </a:t>
            </a:r>
            <a:r>
              <a:rPr lang="tr-TR" dirty="0"/>
              <a:t>Huni </a:t>
            </a:r>
            <a:endParaRPr lang="tr-TR" dirty="0" smtClean="0"/>
          </a:p>
          <a:p>
            <a:pPr marL="0" indent="0">
              <a:buNone/>
            </a:pPr>
            <a:r>
              <a:rPr lang="tr-TR" dirty="0" smtClean="0"/>
              <a:t> </a:t>
            </a:r>
            <a:r>
              <a:rPr lang="tr-TR" dirty="0"/>
              <a:t>Baget </a:t>
            </a:r>
            <a:endParaRPr lang="tr-TR" dirty="0" smtClean="0"/>
          </a:p>
          <a:p>
            <a:pPr marL="0" indent="0">
              <a:buNone/>
            </a:pPr>
            <a:r>
              <a:rPr lang="tr-TR" dirty="0" smtClean="0"/>
              <a:t> </a:t>
            </a:r>
            <a:r>
              <a:rPr lang="tr-TR" dirty="0"/>
              <a:t>Pipetler(15, 20, 25 ml’lik) </a:t>
            </a:r>
            <a:endParaRPr lang="tr-TR" dirty="0" smtClean="0"/>
          </a:p>
          <a:p>
            <a:pPr marL="0" indent="0">
              <a:buNone/>
            </a:pPr>
            <a:r>
              <a:rPr lang="tr-TR" dirty="0" smtClean="0"/>
              <a:t> </a:t>
            </a:r>
            <a:r>
              <a:rPr lang="tr-TR" dirty="0"/>
              <a:t>Mezür </a:t>
            </a:r>
            <a:endParaRPr lang="tr-TR" dirty="0" smtClean="0"/>
          </a:p>
          <a:p>
            <a:pPr marL="0" indent="0">
              <a:buNone/>
            </a:pPr>
            <a:r>
              <a:rPr lang="tr-TR" dirty="0" smtClean="0"/>
              <a:t> </a:t>
            </a:r>
            <a:r>
              <a:rPr lang="tr-TR" dirty="0"/>
              <a:t>Kahverengi cam şişe </a:t>
            </a:r>
            <a:endParaRPr lang="tr-TR" dirty="0" smtClean="0"/>
          </a:p>
          <a:p>
            <a:pPr marL="0" indent="0">
              <a:buNone/>
            </a:pPr>
            <a:r>
              <a:rPr lang="tr-TR" dirty="0" smtClean="0"/>
              <a:t> </a:t>
            </a:r>
            <a:r>
              <a:rPr lang="tr-TR" dirty="0" err="1"/>
              <a:t>Büret</a:t>
            </a:r>
            <a:r>
              <a:rPr lang="tr-TR" dirty="0"/>
              <a:t> (50 ml’lik) </a:t>
            </a:r>
            <a:endParaRPr lang="tr-TR" dirty="0" smtClean="0"/>
          </a:p>
          <a:p>
            <a:pPr marL="0" indent="0">
              <a:buNone/>
            </a:pPr>
            <a:r>
              <a:rPr lang="tr-TR" dirty="0" smtClean="0"/>
              <a:t> </a:t>
            </a:r>
            <a:r>
              <a:rPr lang="tr-TR" dirty="0"/>
              <a:t>Numune kabı </a:t>
            </a:r>
            <a:endParaRPr lang="tr-TR" dirty="0" smtClean="0"/>
          </a:p>
          <a:p>
            <a:pPr marL="0" indent="0">
              <a:buNone/>
            </a:pPr>
            <a:r>
              <a:rPr lang="tr-TR" dirty="0" smtClean="0"/>
              <a:t> </a:t>
            </a:r>
            <a:r>
              <a:rPr lang="tr-TR" dirty="0"/>
              <a:t>Balon </a:t>
            </a:r>
            <a:r>
              <a:rPr lang="tr-TR" dirty="0" err="1"/>
              <a:t>Joje</a:t>
            </a:r>
            <a:r>
              <a:rPr lang="tr-TR" dirty="0"/>
              <a:t> (100 </a:t>
            </a:r>
            <a:r>
              <a:rPr lang="tr-TR" dirty="0" err="1"/>
              <a:t>ml.lik</a:t>
            </a:r>
            <a:r>
              <a:rPr lang="tr-TR" dirty="0"/>
              <a:t> ve 1 litrelik) </a:t>
            </a:r>
            <a:endParaRPr lang="tr-TR" dirty="0" smtClean="0"/>
          </a:p>
          <a:p>
            <a:pPr marL="0" indent="0">
              <a:buNone/>
            </a:pPr>
            <a:r>
              <a:rPr lang="tr-TR" dirty="0" smtClean="0"/>
              <a:t> </a:t>
            </a:r>
            <a:r>
              <a:rPr lang="tr-TR" dirty="0" err="1"/>
              <a:t>Erlen</a:t>
            </a:r>
            <a:r>
              <a:rPr lang="tr-TR" dirty="0"/>
              <a:t> (250 veya 300 </a:t>
            </a:r>
            <a:r>
              <a:rPr lang="tr-TR" dirty="0" err="1"/>
              <a:t>ml.lik</a:t>
            </a:r>
            <a:r>
              <a:rPr lang="tr-TR" dirty="0"/>
              <a:t> ağzı tıraşlı ve cam kapaklı) </a:t>
            </a:r>
            <a:endParaRPr lang="tr-TR" dirty="0" smtClean="0"/>
          </a:p>
          <a:p>
            <a:pPr marL="0" indent="0">
              <a:buNone/>
            </a:pPr>
            <a:r>
              <a:rPr lang="tr-TR" dirty="0" smtClean="0"/>
              <a:t> </a:t>
            </a:r>
            <a:r>
              <a:rPr lang="tr-TR" dirty="0"/>
              <a:t>Tartım kabı </a:t>
            </a:r>
            <a:endParaRPr lang="tr-TR" dirty="0" smtClean="0"/>
          </a:p>
          <a:p>
            <a:pPr marL="0" indent="0">
              <a:buNone/>
            </a:pPr>
            <a:r>
              <a:rPr lang="tr-TR" dirty="0" smtClean="0"/>
              <a:t> </a:t>
            </a:r>
            <a:r>
              <a:rPr lang="tr-TR" dirty="0"/>
              <a:t>Diğer laboratuvar araç gereçleri </a:t>
            </a:r>
            <a:endParaRPr lang="tr-TR" dirty="0" smtClean="0"/>
          </a:p>
          <a:p>
            <a:pPr marL="0" indent="0">
              <a:buNone/>
            </a:pPr>
            <a:endParaRPr lang="tr-TR" dirty="0"/>
          </a:p>
        </p:txBody>
      </p:sp>
      <p:sp>
        <p:nvSpPr>
          <p:cNvPr id="4" name="Veri Yer Tutucusu 3"/>
          <p:cNvSpPr>
            <a:spLocks noGrp="1"/>
          </p:cNvSpPr>
          <p:nvPr>
            <p:ph type="dt" sz="half" idx="10"/>
          </p:nvPr>
        </p:nvSpPr>
        <p:spPr/>
        <p:txBody>
          <a:bodyPr/>
          <a:lstStyle/>
          <a:p>
            <a:fld id="{B11D738E-8962-435F-8C43-147B8DD7E819}" type="datetime1">
              <a:rPr lang="en-US" smtClean="0"/>
              <a:t>7/9/2026</a:t>
            </a:fld>
            <a:endParaRPr lang="en-US"/>
          </a:p>
        </p:txBody>
      </p:sp>
      <p:sp>
        <p:nvSpPr>
          <p:cNvPr id="5" name="Altbilgi Yer Tutucusu 4"/>
          <p:cNvSpPr>
            <a:spLocks noGrp="1"/>
          </p:cNvSpPr>
          <p:nvPr>
            <p:ph type="ftr" sz="quarter" idx="11"/>
          </p:nvPr>
        </p:nvSpPr>
        <p:spPr/>
        <p:txBody>
          <a:bodyPr/>
          <a:lstStyle/>
          <a:p>
            <a:r>
              <a:rPr lang="en-US" smtClean="0"/>
              <a:t>Footer Text</a:t>
            </a:r>
            <a:endParaRPr lang="en-US"/>
          </a:p>
        </p:txBody>
      </p:sp>
      <p:sp>
        <p:nvSpPr>
          <p:cNvPr id="6" name="Slayt Numarası Yer Tutucusu 5"/>
          <p:cNvSpPr>
            <a:spLocks noGrp="1"/>
          </p:cNvSpPr>
          <p:nvPr>
            <p:ph type="sldNum" sz="quarter" idx="12"/>
          </p:nvPr>
        </p:nvSpPr>
        <p:spPr/>
        <p:txBody>
          <a:bodyPr/>
          <a:lstStyle/>
          <a:p>
            <a:fld id="{BA9B540C-44DA-4F69-89C9-7C84606640D3}" type="slidenum">
              <a:rPr lang="en-US" smtClean="0"/>
              <a:pPr/>
              <a:t>7</a:t>
            </a:fld>
            <a:endParaRPr lang="en-US"/>
          </a:p>
        </p:txBody>
      </p:sp>
    </p:spTree>
    <p:extLst>
      <p:ext uri="{BB962C8B-B14F-4D97-AF65-F5344CB8AC3E}">
        <p14:creationId xmlns:p14="http://schemas.microsoft.com/office/powerpoint/2010/main" val="3111484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08720"/>
            <a:ext cx="8579296" cy="5217443"/>
          </a:xfrm>
        </p:spPr>
        <p:txBody>
          <a:bodyPr>
            <a:normAutofit fontScale="92500" lnSpcReduction="10000"/>
          </a:bodyPr>
          <a:lstStyle/>
          <a:p>
            <a:pPr marL="0" indent="0">
              <a:buNone/>
            </a:pPr>
            <a:r>
              <a:rPr lang="tr-TR" b="1" dirty="0"/>
              <a:t>Kullanılan Kimyasallar </a:t>
            </a:r>
            <a:endParaRPr lang="tr-TR" b="1" dirty="0" smtClean="0"/>
          </a:p>
          <a:p>
            <a:pPr marL="0" indent="0">
              <a:buNone/>
            </a:pPr>
            <a:r>
              <a:rPr lang="tr-TR" dirty="0" smtClean="0"/>
              <a:t> </a:t>
            </a:r>
            <a:r>
              <a:rPr lang="tr-TR" dirty="0"/>
              <a:t>% 10’luk potasyum iyodür çözeltisi: 10g KI tartılır ve damıtık su ile 100 ml’ye tamamlanır. Hazırlanan bu çözelti içinde serbest iyot ve </a:t>
            </a:r>
            <a:r>
              <a:rPr lang="tr-TR" dirty="0" err="1"/>
              <a:t>iyodat</a:t>
            </a:r>
            <a:r>
              <a:rPr lang="tr-TR" dirty="0"/>
              <a:t> bulunmamalıdır. </a:t>
            </a:r>
            <a:endParaRPr lang="tr-TR" dirty="0" smtClean="0"/>
          </a:p>
          <a:p>
            <a:pPr marL="0" indent="0">
              <a:buNone/>
            </a:pPr>
            <a:r>
              <a:rPr lang="tr-TR" dirty="0" smtClean="0"/>
              <a:t> </a:t>
            </a:r>
            <a:r>
              <a:rPr lang="tr-TR" dirty="0"/>
              <a:t>0,1 N ayarlı sodyum </a:t>
            </a:r>
            <a:r>
              <a:rPr lang="tr-TR" dirty="0" err="1"/>
              <a:t>tiyosülfat</a:t>
            </a:r>
            <a:r>
              <a:rPr lang="tr-TR" dirty="0"/>
              <a:t> çözeltisi ( Na</a:t>
            </a:r>
            <a:r>
              <a:rPr lang="tr-TR" baseline="-25000" dirty="0"/>
              <a:t>2</a:t>
            </a:r>
            <a:r>
              <a:rPr lang="tr-TR" dirty="0"/>
              <a:t>S</a:t>
            </a:r>
            <a:r>
              <a:rPr lang="tr-TR" baseline="-25000" dirty="0"/>
              <a:t>2</a:t>
            </a:r>
            <a:r>
              <a:rPr lang="tr-TR" dirty="0"/>
              <a:t>O</a:t>
            </a:r>
            <a:r>
              <a:rPr lang="tr-TR" baseline="-25000" dirty="0"/>
              <a:t>3</a:t>
            </a:r>
            <a:r>
              <a:rPr lang="tr-TR" dirty="0"/>
              <a:t>) </a:t>
            </a:r>
            <a:endParaRPr lang="tr-TR" dirty="0" smtClean="0"/>
          </a:p>
          <a:p>
            <a:pPr marL="0" indent="0">
              <a:buNone/>
            </a:pPr>
            <a:r>
              <a:rPr lang="tr-TR" dirty="0" smtClean="0"/>
              <a:t> </a:t>
            </a:r>
            <a:r>
              <a:rPr lang="tr-TR" dirty="0"/>
              <a:t>Buzlu asetik asit: Saf, içinde etanol ve oksitlenebilen madde bulunmamalıdır. </a:t>
            </a:r>
            <a:endParaRPr lang="tr-TR" dirty="0" smtClean="0"/>
          </a:p>
          <a:p>
            <a:pPr marL="0" indent="0">
              <a:buNone/>
            </a:pPr>
            <a:r>
              <a:rPr lang="tr-TR" dirty="0" smtClean="0"/>
              <a:t> </a:t>
            </a:r>
            <a:r>
              <a:rPr lang="tr-TR" dirty="0"/>
              <a:t>Karbon </a:t>
            </a:r>
            <a:r>
              <a:rPr lang="tr-TR" dirty="0" err="1"/>
              <a:t>tetraklorür</a:t>
            </a:r>
            <a:r>
              <a:rPr lang="tr-TR" dirty="0"/>
              <a:t>: Saf, içinde oksitlenebilen madde bulunmamalıdır. Bu iki reaktifte oksitlenebilen madde bulunup bulunmadığı, 10 ml reaktife 1 ml doymuş sulu potasyum </a:t>
            </a:r>
            <a:r>
              <a:rPr lang="tr-TR" dirty="0" err="1"/>
              <a:t>dikromat</a:t>
            </a:r>
            <a:r>
              <a:rPr lang="tr-TR" dirty="0"/>
              <a:t> çözeltisi ve 2 ml derişik sülfürik asit katılarak çalkalamak suretiyle kontrol edilir (Yeşil renk meydana gelmemelidir.). </a:t>
            </a:r>
            <a:endParaRPr lang="tr-TR" dirty="0" smtClean="0"/>
          </a:p>
        </p:txBody>
      </p:sp>
      <p:sp>
        <p:nvSpPr>
          <p:cNvPr id="4" name="Veri Yer Tutucusu 3"/>
          <p:cNvSpPr>
            <a:spLocks noGrp="1"/>
          </p:cNvSpPr>
          <p:nvPr>
            <p:ph type="dt" sz="half" idx="10"/>
          </p:nvPr>
        </p:nvSpPr>
        <p:spPr/>
        <p:txBody>
          <a:bodyPr/>
          <a:lstStyle/>
          <a:p>
            <a:fld id="{B11D738E-8962-435F-8C43-147B8DD7E819}" type="datetime1">
              <a:rPr lang="en-US" smtClean="0"/>
              <a:t>7/9/2026</a:t>
            </a:fld>
            <a:endParaRPr lang="en-US"/>
          </a:p>
        </p:txBody>
      </p:sp>
      <p:sp>
        <p:nvSpPr>
          <p:cNvPr id="5" name="Altbilgi Yer Tutucusu 4"/>
          <p:cNvSpPr>
            <a:spLocks noGrp="1"/>
          </p:cNvSpPr>
          <p:nvPr>
            <p:ph type="ftr" sz="quarter" idx="11"/>
          </p:nvPr>
        </p:nvSpPr>
        <p:spPr/>
        <p:txBody>
          <a:bodyPr/>
          <a:lstStyle/>
          <a:p>
            <a:r>
              <a:rPr lang="en-US" smtClean="0"/>
              <a:t>Footer Text</a:t>
            </a:r>
            <a:endParaRPr lang="en-US"/>
          </a:p>
        </p:txBody>
      </p:sp>
      <p:sp>
        <p:nvSpPr>
          <p:cNvPr id="6" name="Slayt Numarası Yer Tutucusu 5"/>
          <p:cNvSpPr>
            <a:spLocks noGrp="1"/>
          </p:cNvSpPr>
          <p:nvPr>
            <p:ph type="sldNum" sz="quarter" idx="12"/>
          </p:nvPr>
        </p:nvSpPr>
        <p:spPr/>
        <p:txBody>
          <a:bodyPr/>
          <a:lstStyle/>
          <a:p>
            <a:fld id="{BA9B540C-44DA-4F69-89C9-7C84606640D3}" type="slidenum">
              <a:rPr lang="en-US" smtClean="0"/>
              <a:pPr/>
              <a:t>8</a:t>
            </a:fld>
            <a:endParaRPr lang="en-US"/>
          </a:p>
        </p:txBody>
      </p:sp>
    </p:spTree>
    <p:extLst>
      <p:ext uri="{BB962C8B-B14F-4D97-AF65-F5344CB8AC3E}">
        <p14:creationId xmlns:p14="http://schemas.microsoft.com/office/powerpoint/2010/main" val="1980298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620688"/>
            <a:ext cx="8229600" cy="5386603"/>
          </a:xfrm>
        </p:spPr>
        <p:txBody>
          <a:bodyPr>
            <a:normAutofit fontScale="92500" lnSpcReduction="20000"/>
          </a:bodyPr>
          <a:lstStyle/>
          <a:p>
            <a:pPr marL="0" indent="0">
              <a:buNone/>
            </a:pPr>
            <a:r>
              <a:rPr lang="tr-TR" dirty="0"/>
              <a:t> </a:t>
            </a:r>
            <a:r>
              <a:rPr lang="tr-TR" dirty="0" err="1"/>
              <a:t>Wijs</a:t>
            </a:r>
            <a:r>
              <a:rPr lang="tr-TR" dirty="0"/>
              <a:t> çözeltisi: Hazırlanmasında iyot </a:t>
            </a:r>
            <a:r>
              <a:rPr lang="tr-TR" dirty="0" err="1"/>
              <a:t>triklorür</a:t>
            </a:r>
            <a:r>
              <a:rPr lang="tr-TR" dirty="0"/>
              <a:t> veya iyot </a:t>
            </a:r>
            <a:r>
              <a:rPr lang="tr-TR" dirty="0" err="1"/>
              <a:t>monoklorür</a:t>
            </a:r>
            <a:r>
              <a:rPr lang="tr-TR" dirty="0"/>
              <a:t> kullanılır.  </a:t>
            </a:r>
            <a:r>
              <a:rPr lang="tr-TR" dirty="0" err="1"/>
              <a:t>Wijs</a:t>
            </a:r>
            <a:r>
              <a:rPr lang="tr-TR" dirty="0"/>
              <a:t> çözeltisi(iyot </a:t>
            </a:r>
            <a:r>
              <a:rPr lang="tr-TR" dirty="0" err="1"/>
              <a:t>triklorür</a:t>
            </a:r>
            <a:r>
              <a:rPr lang="tr-TR" dirty="0"/>
              <a:t>(ICl3) ile): 9 g iyot </a:t>
            </a:r>
            <a:r>
              <a:rPr lang="tr-TR" dirty="0" err="1"/>
              <a:t>triklorür</a:t>
            </a:r>
            <a:r>
              <a:rPr lang="tr-TR" dirty="0"/>
              <a:t> tartılır, kahverengi cam şişeye konur. 700 ml asetik asit ve 300 ml karbon </a:t>
            </a:r>
            <a:r>
              <a:rPr lang="tr-TR" dirty="0" err="1"/>
              <a:t>tetraklorürden</a:t>
            </a:r>
            <a:r>
              <a:rPr lang="tr-TR" dirty="0"/>
              <a:t> meydana getirilen 1 litrelik bir karışım içinde çözülür.</a:t>
            </a:r>
          </a:p>
          <a:p>
            <a:pPr marL="0" indent="0">
              <a:buNone/>
            </a:pPr>
            <a:endParaRPr lang="tr-TR" dirty="0"/>
          </a:p>
          <a:p>
            <a:pPr marL="0" indent="0">
              <a:buNone/>
            </a:pPr>
            <a:r>
              <a:rPr lang="tr-TR" dirty="0"/>
              <a:t> </a:t>
            </a:r>
            <a:r>
              <a:rPr lang="tr-TR" b="1" dirty="0"/>
              <a:t>Bu çözeltide bulunan halojen miktarı şu yöntemle tayin edilir: </a:t>
            </a:r>
          </a:p>
          <a:p>
            <a:pPr marL="0" indent="0">
              <a:buNone/>
            </a:pPr>
            <a:r>
              <a:rPr lang="tr-TR" dirty="0"/>
              <a:t> Çözeltiden 5 ml’ye 5 ml potasyum iyodür çözeltisi ve 30 ml su katılır, birkaç damla nişasta çözeltisi kullanarak 0,1 N sodyum </a:t>
            </a:r>
            <a:r>
              <a:rPr lang="tr-TR" dirty="0" err="1"/>
              <a:t>tiyosülfat</a:t>
            </a:r>
            <a:r>
              <a:rPr lang="tr-TR" dirty="0"/>
              <a:t> çözeltisi ile titre edilir. </a:t>
            </a:r>
          </a:p>
          <a:p>
            <a:pPr marL="0" indent="0">
              <a:buNone/>
            </a:pPr>
            <a:r>
              <a:rPr lang="tr-TR" dirty="0"/>
              <a:t>Çözeltinin kalan kısmına 10 g toz iyot katılır ve çalkalayarak çözülür. Yukarıdaki gibi 5 ml çözelti alınarak aynı şartlarda </a:t>
            </a:r>
            <a:r>
              <a:rPr lang="tr-TR" dirty="0" err="1"/>
              <a:t>titrasyon</a:t>
            </a:r>
            <a:r>
              <a:rPr lang="tr-TR" dirty="0"/>
              <a:t> yapılır.</a:t>
            </a:r>
          </a:p>
          <a:p>
            <a:pPr marL="109728" indent="0">
              <a:buNone/>
            </a:pPr>
            <a:endParaRPr lang="tr-TR" dirty="0"/>
          </a:p>
        </p:txBody>
      </p:sp>
      <p:sp>
        <p:nvSpPr>
          <p:cNvPr id="3" name="Veri Yer Tutucusu 2"/>
          <p:cNvSpPr>
            <a:spLocks noGrp="1"/>
          </p:cNvSpPr>
          <p:nvPr>
            <p:ph type="dt" sz="half" idx="10"/>
          </p:nvPr>
        </p:nvSpPr>
        <p:spPr/>
        <p:txBody>
          <a:bodyPr/>
          <a:lstStyle/>
          <a:p>
            <a:fld id="{B11D738E-8962-435F-8C43-147B8DD7E819}" type="datetime1">
              <a:rPr lang="en-US" smtClean="0"/>
              <a:t>7/9/2026</a:t>
            </a:fld>
            <a:endParaRPr lang="en-US"/>
          </a:p>
        </p:txBody>
      </p:sp>
      <p:sp>
        <p:nvSpPr>
          <p:cNvPr id="4" name="Altbilgi Yer Tutucusu 3"/>
          <p:cNvSpPr>
            <a:spLocks noGrp="1"/>
          </p:cNvSpPr>
          <p:nvPr>
            <p:ph type="ftr" sz="quarter" idx="11"/>
          </p:nvPr>
        </p:nvSpPr>
        <p:spPr/>
        <p:txBody>
          <a:bodyPr/>
          <a:lstStyle/>
          <a:p>
            <a:r>
              <a:rPr lang="en-US" smtClean="0"/>
              <a:t>Footer Text</a:t>
            </a:r>
            <a:endParaRPr lang="en-US"/>
          </a:p>
        </p:txBody>
      </p:sp>
      <p:sp>
        <p:nvSpPr>
          <p:cNvPr id="5" name="Slayt Numarası Yer Tutucusu 4"/>
          <p:cNvSpPr>
            <a:spLocks noGrp="1"/>
          </p:cNvSpPr>
          <p:nvPr>
            <p:ph type="sldNum" sz="quarter" idx="12"/>
          </p:nvPr>
        </p:nvSpPr>
        <p:spPr/>
        <p:txBody>
          <a:bodyPr/>
          <a:lstStyle/>
          <a:p>
            <a:fld id="{BA9B540C-44DA-4F69-89C9-7C84606640D3}" type="slidenum">
              <a:rPr lang="en-US" smtClean="0"/>
              <a:pPr/>
              <a:t>9</a:t>
            </a:fld>
            <a:endParaRPr lang="en-US"/>
          </a:p>
        </p:txBody>
      </p:sp>
    </p:spTree>
    <p:extLst>
      <p:ext uri="{BB962C8B-B14F-4D97-AF65-F5344CB8AC3E}">
        <p14:creationId xmlns:p14="http://schemas.microsoft.com/office/powerpoint/2010/main" val="28207392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960</TotalTime>
  <Words>1284</Words>
  <Application>Microsoft Office PowerPoint</Application>
  <PresentationFormat>Ekran Gösterisi (4:3)</PresentationFormat>
  <Paragraphs>154</Paragraphs>
  <Slides>20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Lucida Sans Unicode</vt:lpstr>
      <vt:lpstr>Verdana</vt:lpstr>
      <vt:lpstr>Wingdings 2</vt:lpstr>
      <vt:lpstr>Wingdings 3</vt:lpstr>
      <vt:lpstr>Kalabalık</vt:lpstr>
      <vt:lpstr>YAG ANALİZLERİ İYOT SAYISI TAYİNİ</vt:lpstr>
      <vt:lpstr>Wijs Metodu ve Hanus Yöntemiyle İyot Sayısı Tayini </vt:lpstr>
      <vt:lpstr>PowerPoint Sunusu</vt:lpstr>
      <vt:lpstr>İYOT SAYISI TAYİNİ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HP2020</dc:creator>
  <cp:lastModifiedBy>HP2020</cp:lastModifiedBy>
  <cp:revision>23</cp:revision>
  <dcterms:created xsi:type="dcterms:W3CDTF">2020-09-01T12:31:23Z</dcterms:created>
  <dcterms:modified xsi:type="dcterms:W3CDTF">2026-07-09T10:24:17Z</dcterms:modified>
</cp:coreProperties>
</file>