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70" r:id="rId4"/>
    <p:sldId id="265" r:id="rId5"/>
    <p:sldId id="266" r:id="rId6"/>
    <p:sldId id="260" r:id="rId7"/>
    <p:sldId id="267" r:id="rId8"/>
    <p:sldId id="269" r:id="rId9"/>
    <p:sldId id="271" r:id="rId10"/>
    <p:sldId id="273" r:id="rId11"/>
    <p:sldId id="272" r:id="rId12"/>
    <p:sldId id="276" r:id="rId13"/>
    <p:sldId id="274" r:id="rId14"/>
    <p:sldId id="275" r:id="rId15"/>
    <p:sldId id="268" r:id="rId16"/>
    <p:sldId id="277" r:id="rId17"/>
    <p:sldId id="278" r:id="rId18"/>
    <p:sldId id="279" r:id="rId19"/>
    <p:sldId id="280" r:id="rId20"/>
    <p:sldId id="281" r:id="rId21"/>
    <p:sldId id="282" r:id="rId22"/>
    <p:sldId id="283" r:id="rId23"/>
    <p:sldId id="284" r:id="rId24"/>
    <p:sldId id="261" r:id="rId25"/>
    <p:sldId id="290" r:id="rId26"/>
    <p:sldId id="262" r:id="rId27"/>
    <p:sldId id="263" r:id="rId28"/>
    <p:sldId id="285" r:id="rId29"/>
    <p:sldId id="286" r:id="rId30"/>
    <p:sldId id="287" r:id="rId31"/>
    <p:sldId id="288" r:id="rId32"/>
    <p:sldId id="289" r:id="rId33"/>
    <p:sldId id="264"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4704E85-BBD5-40EC-A065-92B14CA03184}" type="datetimeFigureOut">
              <a:rPr lang="tr-TR" smtClean="0"/>
              <a:t>20.05.2025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5924311-2C51-4905-A40F-DC128C7B5780}" type="slidenum">
              <a:rPr lang="tr-TR" smtClean="0"/>
              <a:t>‹#›</a:t>
            </a:fld>
            <a:endParaRPr lang="tr-TR"/>
          </a:p>
        </p:txBody>
      </p:sp>
    </p:spTree>
    <p:extLst>
      <p:ext uri="{BB962C8B-B14F-4D97-AF65-F5344CB8AC3E}">
        <p14:creationId xmlns:p14="http://schemas.microsoft.com/office/powerpoint/2010/main" val="344337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4704E85-BBD5-40EC-A065-92B14CA03184}" type="datetimeFigureOut">
              <a:rPr lang="tr-TR" smtClean="0"/>
              <a:t>20.05.2025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5924311-2C51-4905-A40F-DC128C7B5780}" type="slidenum">
              <a:rPr lang="tr-TR" smtClean="0"/>
              <a:t>‹#›</a:t>
            </a:fld>
            <a:endParaRPr lang="tr-TR"/>
          </a:p>
        </p:txBody>
      </p:sp>
    </p:spTree>
    <p:extLst>
      <p:ext uri="{BB962C8B-B14F-4D97-AF65-F5344CB8AC3E}">
        <p14:creationId xmlns:p14="http://schemas.microsoft.com/office/powerpoint/2010/main" val="1672016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4704E85-BBD5-40EC-A065-92B14CA03184}" type="datetimeFigureOut">
              <a:rPr lang="tr-TR" smtClean="0"/>
              <a:t>20.05.2025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5924311-2C51-4905-A40F-DC128C7B5780}" type="slidenum">
              <a:rPr lang="tr-TR" smtClean="0"/>
              <a:t>‹#›</a:t>
            </a:fld>
            <a:endParaRPr lang="tr-TR"/>
          </a:p>
        </p:txBody>
      </p:sp>
    </p:spTree>
    <p:extLst>
      <p:ext uri="{BB962C8B-B14F-4D97-AF65-F5344CB8AC3E}">
        <p14:creationId xmlns:p14="http://schemas.microsoft.com/office/powerpoint/2010/main" val="28738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4704E85-BBD5-40EC-A065-92B14CA03184}" type="datetimeFigureOut">
              <a:rPr lang="tr-TR" smtClean="0"/>
              <a:t>20.05.2025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5924311-2C51-4905-A40F-DC128C7B5780}" type="slidenum">
              <a:rPr lang="tr-TR" smtClean="0"/>
              <a:t>‹#›</a:t>
            </a:fld>
            <a:endParaRPr lang="tr-TR"/>
          </a:p>
        </p:txBody>
      </p:sp>
    </p:spTree>
    <p:extLst>
      <p:ext uri="{BB962C8B-B14F-4D97-AF65-F5344CB8AC3E}">
        <p14:creationId xmlns:p14="http://schemas.microsoft.com/office/powerpoint/2010/main" val="295847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4704E85-BBD5-40EC-A065-92B14CA03184}" type="datetimeFigureOut">
              <a:rPr lang="tr-TR" smtClean="0"/>
              <a:t>20.05.2025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5924311-2C51-4905-A40F-DC128C7B5780}" type="slidenum">
              <a:rPr lang="tr-TR" smtClean="0"/>
              <a:t>‹#›</a:t>
            </a:fld>
            <a:endParaRPr lang="tr-TR"/>
          </a:p>
        </p:txBody>
      </p:sp>
    </p:spTree>
    <p:extLst>
      <p:ext uri="{BB962C8B-B14F-4D97-AF65-F5344CB8AC3E}">
        <p14:creationId xmlns:p14="http://schemas.microsoft.com/office/powerpoint/2010/main" val="935803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4704E85-BBD5-40EC-A065-92B14CA03184}" type="datetimeFigureOut">
              <a:rPr lang="tr-TR" smtClean="0"/>
              <a:t>20.05.2025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5924311-2C51-4905-A40F-DC128C7B5780}" type="slidenum">
              <a:rPr lang="tr-TR" smtClean="0"/>
              <a:t>‹#›</a:t>
            </a:fld>
            <a:endParaRPr lang="tr-TR"/>
          </a:p>
        </p:txBody>
      </p:sp>
    </p:spTree>
    <p:extLst>
      <p:ext uri="{BB962C8B-B14F-4D97-AF65-F5344CB8AC3E}">
        <p14:creationId xmlns:p14="http://schemas.microsoft.com/office/powerpoint/2010/main" val="284751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4704E85-BBD5-40EC-A065-92B14CA03184}" type="datetimeFigureOut">
              <a:rPr lang="tr-TR" smtClean="0"/>
              <a:t>20.05.2025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5924311-2C51-4905-A40F-DC128C7B5780}" type="slidenum">
              <a:rPr lang="tr-TR" smtClean="0"/>
              <a:t>‹#›</a:t>
            </a:fld>
            <a:endParaRPr lang="tr-TR"/>
          </a:p>
        </p:txBody>
      </p:sp>
    </p:spTree>
    <p:extLst>
      <p:ext uri="{BB962C8B-B14F-4D97-AF65-F5344CB8AC3E}">
        <p14:creationId xmlns:p14="http://schemas.microsoft.com/office/powerpoint/2010/main" val="137462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4704E85-BBD5-40EC-A065-92B14CA03184}" type="datetimeFigureOut">
              <a:rPr lang="tr-TR" smtClean="0"/>
              <a:t>20.05.2025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5924311-2C51-4905-A40F-DC128C7B5780}" type="slidenum">
              <a:rPr lang="tr-TR" smtClean="0"/>
              <a:t>‹#›</a:t>
            </a:fld>
            <a:endParaRPr lang="tr-TR"/>
          </a:p>
        </p:txBody>
      </p:sp>
    </p:spTree>
    <p:extLst>
      <p:ext uri="{BB962C8B-B14F-4D97-AF65-F5344CB8AC3E}">
        <p14:creationId xmlns:p14="http://schemas.microsoft.com/office/powerpoint/2010/main" val="400500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4704E85-BBD5-40EC-A065-92B14CA03184}" type="datetimeFigureOut">
              <a:rPr lang="tr-TR" smtClean="0"/>
              <a:t>20.05.2025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5924311-2C51-4905-A40F-DC128C7B5780}" type="slidenum">
              <a:rPr lang="tr-TR" smtClean="0"/>
              <a:t>‹#›</a:t>
            </a:fld>
            <a:endParaRPr lang="tr-TR"/>
          </a:p>
        </p:txBody>
      </p:sp>
    </p:spTree>
    <p:extLst>
      <p:ext uri="{BB962C8B-B14F-4D97-AF65-F5344CB8AC3E}">
        <p14:creationId xmlns:p14="http://schemas.microsoft.com/office/powerpoint/2010/main" val="4178048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4704E85-BBD5-40EC-A065-92B14CA03184}" type="datetimeFigureOut">
              <a:rPr lang="tr-TR" smtClean="0"/>
              <a:t>20.05.2025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5924311-2C51-4905-A40F-DC128C7B5780}" type="slidenum">
              <a:rPr lang="tr-TR" smtClean="0"/>
              <a:t>‹#›</a:t>
            </a:fld>
            <a:endParaRPr lang="tr-TR"/>
          </a:p>
        </p:txBody>
      </p:sp>
    </p:spTree>
    <p:extLst>
      <p:ext uri="{BB962C8B-B14F-4D97-AF65-F5344CB8AC3E}">
        <p14:creationId xmlns:p14="http://schemas.microsoft.com/office/powerpoint/2010/main" val="315226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4704E85-BBD5-40EC-A065-92B14CA03184}" type="datetimeFigureOut">
              <a:rPr lang="tr-TR" smtClean="0"/>
              <a:t>20.05.2025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5924311-2C51-4905-A40F-DC128C7B5780}" type="slidenum">
              <a:rPr lang="tr-TR" smtClean="0"/>
              <a:t>‹#›</a:t>
            </a:fld>
            <a:endParaRPr lang="tr-TR"/>
          </a:p>
        </p:txBody>
      </p:sp>
    </p:spTree>
    <p:extLst>
      <p:ext uri="{BB962C8B-B14F-4D97-AF65-F5344CB8AC3E}">
        <p14:creationId xmlns:p14="http://schemas.microsoft.com/office/powerpoint/2010/main" val="382146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04E85-BBD5-40EC-A065-92B14CA03184}" type="datetimeFigureOut">
              <a:rPr lang="tr-TR" smtClean="0"/>
              <a:t>20.05.2025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24311-2C51-4905-A40F-DC128C7B5780}" type="slidenum">
              <a:rPr lang="tr-TR" smtClean="0"/>
              <a:t>‹#›</a:t>
            </a:fld>
            <a:endParaRPr lang="tr-TR"/>
          </a:p>
        </p:txBody>
      </p:sp>
    </p:spTree>
    <p:extLst>
      <p:ext uri="{BB962C8B-B14F-4D97-AF65-F5344CB8AC3E}">
        <p14:creationId xmlns:p14="http://schemas.microsoft.com/office/powerpoint/2010/main" val="76071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259" y="2276872"/>
            <a:ext cx="4909369" cy="333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ctrTitle"/>
          </p:nvPr>
        </p:nvSpPr>
        <p:spPr>
          <a:xfrm>
            <a:off x="537442" y="1700808"/>
            <a:ext cx="7772400" cy="1296144"/>
          </a:xfrm>
        </p:spPr>
        <p:txBody>
          <a:bodyPr>
            <a:normAutofit/>
          </a:bodyPr>
          <a:lstStyle/>
          <a:p>
            <a:r>
              <a:rPr lang="tr-TR" sz="3600" b="1" dirty="0" smtClean="0"/>
              <a:t>GKK207 YAĞ ANALİZLERİ</a:t>
            </a:r>
            <a:r>
              <a:rPr lang="tr-TR" b="1" dirty="0" smtClean="0"/>
              <a:t/>
            </a:r>
            <a:br>
              <a:rPr lang="tr-TR" b="1" dirty="0" smtClean="0"/>
            </a:br>
            <a:r>
              <a:rPr lang="tr-TR" sz="2700" b="1" dirty="0" smtClean="0"/>
              <a:t>DERS 14: ZEYTİNYAĞI ÜRETİMİ</a:t>
            </a:r>
            <a:endParaRPr lang="tr-TR" sz="2700" b="1" dirty="0"/>
          </a:p>
        </p:txBody>
      </p:sp>
      <p:sp>
        <p:nvSpPr>
          <p:cNvPr id="3" name="Alt Başlık 2"/>
          <p:cNvSpPr>
            <a:spLocks noGrp="1"/>
          </p:cNvSpPr>
          <p:nvPr>
            <p:ph type="subTitle" idx="1"/>
          </p:nvPr>
        </p:nvSpPr>
        <p:spPr>
          <a:xfrm>
            <a:off x="2123728" y="5877272"/>
            <a:ext cx="6400800" cy="504056"/>
          </a:xfrm>
        </p:spPr>
        <p:txBody>
          <a:bodyPr>
            <a:normAutofit/>
          </a:bodyPr>
          <a:lstStyle/>
          <a:p>
            <a:r>
              <a:rPr lang="tr-TR" sz="2000" b="1" dirty="0" smtClean="0">
                <a:solidFill>
                  <a:schemeClr val="tx1"/>
                </a:solidFill>
              </a:rPr>
              <a:t>Dr. </a:t>
            </a:r>
            <a:r>
              <a:rPr lang="tr-TR" sz="2000" b="1" dirty="0" err="1" smtClean="0">
                <a:solidFill>
                  <a:schemeClr val="tx1"/>
                </a:solidFill>
              </a:rPr>
              <a:t>Öğr</a:t>
            </a:r>
            <a:r>
              <a:rPr lang="tr-TR" sz="2000" b="1" dirty="0" smtClean="0">
                <a:solidFill>
                  <a:schemeClr val="tx1"/>
                </a:solidFill>
              </a:rPr>
              <a:t>. Üyesi Gülten ŞEKEROĞLU</a:t>
            </a:r>
            <a:endParaRPr lang="tr-TR" sz="2000" b="1" dirty="0">
              <a:solidFill>
                <a:schemeClr val="tx1"/>
              </a:solidFill>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8208" y="33875"/>
            <a:ext cx="1090869" cy="1090869"/>
          </a:xfrm>
          <a:prstGeom prst="rect">
            <a:avLst/>
          </a:prstGeom>
        </p:spPr>
      </p:pic>
      <p:sp>
        <p:nvSpPr>
          <p:cNvPr id="6" name="Başlık 1"/>
          <p:cNvSpPr txBox="1">
            <a:spLocks/>
          </p:cNvSpPr>
          <p:nvPr/>
        </p:nvSpPr>
        <p:spPr>
          <a:xfrm>
            <a:off x="660851" y="1081336"/>
            <a:ext cx="7772400" cy="763487"/>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smtClean="0"/>
              <a:t>TBMYO </a:t>
            </a:r>
          </a:p>
          <a:p>
            <a:r>
              <a:rPr lang="tr-TR" sz="2800" b="1" dirty="0" smtClean="0"/>
              <a:t>GIDA KAL. KONT. ANALİZİ PROGRAMI</a:t>
            </a:r>
            <a:endParaRPr lang="tr-TR" sz="2800" b="1" dirty="0"/>
          </a:p>
        </p:txBody>
      </p:sp>
    </p:spTree>
    <p:extLst>
      <p:ext uri="{BB962C8B-B14F-4D97-AF65-F5344CB8AC3E}">
        <p14:creationId xmlns:p14="http://schemas.microsoft.com/office/powerpoint/2010/main" val="3678944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85000" lnSpcReduction="10000"/>
          </a:bodyPr>
          <a:lstStyle/>
          <a:p>
            <a:pPr marL="0" indent="0">
              <a:buNone/>
            </a:pPr>
            <a:r>
              <a:rPr lang="tr-TR" b="1" dirty="0" smtClean="0"/>
              <a:t>Taş değirmenlerin avantajları:</a:t>
            </a:r>
          </a:p>
          <a:p>
            <a:pPr marL="0" indent="0">
              <a:buNone/>
            </a:pPr>
            <a:r>
              <a:rPr lang="tr-TR" dirty="0" smtClean="0"/>
              <a:t>1-Yağ verimi açısından zeytinin özelliğine göre ayar yapılabilir.</a:t>
            </a:r>
          </a:p>
          <a:p>
            <a:pPr marL="0" indent="0">
              <a:buNone/>
            </a:pPr>
            <a:r>
              <a:rPr lang="tr-TR" dirty="0" smtClean="0"/>
              <a:t>2-Hücre parçalanması sağlanarak, küçük yağ damlacıklarının birleşerek büyük damlacıklar haline gelmesi sağlanır ve içten alınması kolaylaşır.</a:t>
            </a:r>
          </a:p>
          <a:p>
            <a:pPr marL="0" indent="0">
              <a:buNone/>
            </a:pPr>
            <a:r>
              <a:rPr lang="tr-TR" dirty="0" smtClean="0"/>
              <a:t>3-Emülsiyon oluşumuna neden olmaz.</a:t>
            </a:r>
          </a:p>
          <a:p>
            <a:pPr marL="0" indent="0">
              <a:buNone/>
            </a:pPr>
            <a:r>
              <a:rPr lang="tr-TR" dirty="0" smtClean="0"/>
              <a:t>4-Metal kırıcılardaki gibi metal bulaşma riski taşımazlar ve işlem sırasında ısınma problemi yaşanmaz.</a:t>
            </a:r>
          </a:p>
          <a:p>
            <a:pPr marL="0" indent="0">
              <a:buNone/>
            </a:pPr>
            <a:r>
              <a:rPr lang="tr-TR" b="1" dirty="0"/>
              <a:t>Taş değirmenlerin </a:t>
            </a:r>
            <a:r>
              <a:rPr lang="tr-TR" b="1" dirty="0" smtClean="0"/>
              <a:t>dezavantajları:</a:t>
            </a:r>
          </a:p>
          <a:p>
            <a:pPr marL="0" indent="0">
              <a:buNone/>
            </a:pPr>
            <a:r>
              <a:rPr lang="tr-TR" dirty="0" smtClean="0"/>
              <a:t>1-İşgücü gereksinimi yüksektir</a:t>
            </a:r>
          </a:p>
          <a:p>
            <a:pPr marL="0" indent="0">
              <a:buNone/>
            </a:pPr>
            <a:r>
              <a:rPr lang="tr-TR" dirty="0" smtClean="0"/>
              <a:t>2-Daha fazla zamana ihtiyaç duyulur.</a:t>
            </a:r>
          </a:p>
          <a:p>
            <a:pPr marL="0" indent="0">
              <a:buNone/>
            </a:pPr>
            <a:r>
              <a:rPr lang="tr-TR" dirty="0" smtClean="0"/>
              <a:t>3-Kapasite düşüktür, işlemin sürekliliği sağlanamaz</a:t>
            </a:r>
            <a:endParaRPr lang="tr-TR" dirty="0"/>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2020816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03848" y="4653136"/>
            <a:ext cx="4536504" cy="648072"/>
          </a:xfrm>
        </p:spPr>
        <p:txBody>
          <a:bodyPr>
            <a:normAutofit/>
          </a:bodyPr>
          <a:lstStyle/>
          <a:p>
            <a:pPr marL="0" indent="0">
              <a:buNone/>
            </a:pPr>
            <a:r>
              <a:rPr lang="tr-TR" b="1" dirty="0" smtClean="0"/>
              <a:t>Taş değirmenler</a:t>
            </a:r>
            <a:endParaRPr lang="tr-TR" b="1" dirty="0"/>
          </a:p>
        </p:txBody>
      </p:sp>
      <p:pic>
        <p:nvPicPr>
          <p:cNvPr id="6146" name="Picture 2" descr="Zeytinyağının Özellikleri Tarihi Üretimi Türleri - Sultaniye Zeytinyağl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73" y="1325961"/>
            <a:ext cx="3675997" cy="24482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aş Baskı Zeytinyağının Özellikleri Nelerdir? - Komili Zeytinyağı - Gözümüz  Gibi Bakıyoru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397969"/>
            <a:ext cx="356439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567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93403" y="5157192"/>
            <a:ext cx="2890664" cy="576064"/>
          </a:xfrm>
        </p:spPr>
        <p:txBody>
          <a:bodyPr>
            <a:normAutofit/>
          </a:bodyPr>
          <a:lstStyle/>
          <a:p>
            <a:pPr marL="0" indent="0">
              <a:buNone/>
            </a:pPr>
            <a:r>
              <a:rPr lang="tr-TR" sz="2000" dirty="0" smtClean="0"/>
              <a:t>Silindirik taşlı değirmen</a:t>
            </a:r>
            <a:endParaRPr lang="tr-TR"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052736"/>
            <a:ext cx="3155571"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574" y="1179083"/>
            <a:ext cx="3274842" cy="368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çerik Yer Tutucusu 2"/>
          <p:cNvSpPr txBox="1">
            <a:spLocks/>
          </p:cNvSpPr>
          <p:nvPr/>
        </p:nvSpPr>
        <p:spPr>
          <a:xfrm>
            <a:off x="5652120" y="5157192"/>
            <a:ext cx="2890664"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2000" dirty="0" smtClean="0"/>
              <a:t>Konik taşlı değirmen</a:t>
            </a:r>
            <a:endParaRPr lang="tr-TR" sz="2000" dirty="0"/>
          </a:p>
        </p:txBody>
      </p:sp>
    </p:spTree>
    <p:extLst>
      <p:ext uri="{BB962C8B-B14F-4D97-AF65-F5344CB8AC3E}">
        <p14:creationId xmlns:p14="http://schemas.microsoft.com/office/powerpoint/2010/main" val="1285303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85000" lnSpcReduction="10000"/>
          </a:bodyPr>
          <a:lstStyle/>
          <a:p>
            <a:pPr marL="0" indent="0">
              <a:buNone/>
            </a:pPr>
            <a:r>
              <a:rPr lang="tr-TR" b="1" dirty="0" smtClean="0"/>
              <a:t>Metal değirmenlerin avantajları:</a:t>
            </a:r>
          </a:p>
          <a:p>
            <a:pPr marL="0" indent="0">
              <a:buNone/>
            </a:pPr>
            <a:r>
              <a:rPr lang="tr-TR" dirty="0" smtClean="0"/>
              <a:t>1-Kapasite yüksektir.</a:t>
            </a:r>
          </a:p>
          <a:p>
            <a:pPr marL="0" indent="0">
              <a:buNone/>
            </a:pPr>
            <a:r>
              <a:rPr lang="tr-TR" dirty="0" smtClean="0"/>
              <a:t>2-İşlem sürekliliği vardır.</a:t>
            </a:r>
          </a:p>
          <a:p>
            <a:pPr marL="0" indent="0">
              <a:buNone/>
            </a:pPr>
            <a:r>
              <a:rPr lang="tr-TR" dirty="0" smtClean="0"/>
              <a:t>3-Daha ucuzdurlar, işletmede daha az yer kaplarlar.</a:t>
            </a:r>
          </a:p>
          <a:p>
            <a:pPr marL="0" indent="0">
              <a:buNone/>
            </a:pPr>
            <a:r>
              <a:rPr lang="tr-TR" dirty="0" smtClean="0"/>
              <a:t>4-İşgücü gereksinimi düşüktür.</a:t>
            </a:r>
          </a:p>
          <a:p>
            <a:pPr marL="0" indent="0">
              <a:buNone/>
            </a:pPr>
            <a:r>
              <a:rPr lang="tr-TR" b="1" dirty="0"/>
              <a:t>Metal değirmenlerin </a:t>
            </a:r>
            <a:r>
              <a:rPr lang="tr-TR" b="1" dirty="0" smtClean="0"/>
              <a:t>dezavantajları</a:t>
            </a:r>
            <a:r>
              <a:rPr lang="tr-TR" b="1" dirty="0"/>
              <a:t>:</a:t>
            </a:r>
          </a:p>
          <a:p>
            <a:pPr marL="0" indent="0">
              <a:buNone/>
            </a:pPr>
            <a:r>
              <a:rPr lang="tr-TR" dirty="0" smtClean="0"/>
              <a:t>1-Metal bulaşma riski vardır.</a:t>
            </a:r>
          </a:p>
          <a:p>
            <a:pPr marL="0" indent="0">
              <a:buNone/>
            </a:pPr>
            <a:r>
              <a:rPr lang="tr-TR" dirty="0" smtClean="0"/>
              <a:t>2- İşlem sırasında üründe ısınma problemi yaşanabilir.</a:t>
            </a:r>
          </a:p>
          <a:p>
            <a:pPr marL="0" indent="0">
              <a:buNone/>
            </a:pPr>
            <a:r>
              <a:rPr lang="tr-TR" dirty="0" smtClean="0"/>
              <a:t>3-Emülsiyon oluşma riski taşır.</a:t>
            </a:r>
          </a:p>
          <a:p>
            <a:pPr marL="0" indent="0">
              <a:buNone/>
            </a:pPr>
            <a:r>
              <a:rPr lang="tr-TR" dirty="0" smtClean="0"/>
              <a:t>4-Hücreler taş değirmendeki gibi yeterince parçalanmayabilir, bu da ezme işleminin başarısını olumsuz etkiler.</a:t>
            </a:r>
          </a:p>
          <a:p>
            <a:pPr marL="0" indent="0">
              <a:buNone/>
            </a:pPr>
            <a:endParaRPr lang="tr-TR" dirty="0"/>
          </a:p>
        </p:txBody>
      </p:sp>
    </p:spTree>
    <p:extLst>
      <p:ext uri="{BB962C8B-B14F-4D97-AF65-F5344CB8AC3E}">
        <p14:creationId xmlns:p14="http://schemas.microsoft.com/office/powerpoint/2010/main" val="2512989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6093296"/>
            <a:ext cx="7128792" cy="360040"/>
          </a:xfrm>
        </p:spPr>
        <p:txBody>
          <a:bodyPr>
            <a:normAutofit fontScale="70000" lnSpcReduction="20000"/>
          </a:bodyPr>
          <a:lstStyle/>
          <a:p>
            <a:pPr marL="0" indent="0">
              <a:buNone/>
            </a:pPr>
            <a:r>
              <a:rPr lang="tr-TR" dirty="0" smtClean="0"/>
              <a:t>Metal değirmenler (çekiçli, pimli, diskli gibi çeşitleri vardır)</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19759"/>
            <a:ext cx="3336404" cy="29061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415613"/>
            <a:ext cx="4067175" cy="2476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0783" y="319759"/>
            <a:ext cx="3381375" cy="2686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960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a:bodyPr>
          <a:lstStyle/>
          <a:p>
            <a:r>
              <a:rPr lang="tr-TR" sz="2400" b="1" dirty="0" err="1" smtClean="0"/>
              <a:t>Malaksasyon</a:t>
            </a:r>
            <a:r>
              <a:rPr lang="tr-TR" sz="2400" b="1" dirty="0" smtClean="0"/>
              <a:t> (zeytin ezmesinin yoğrulması)</a:t>
            </a:r>
            <a:endParaRPr lang="tr-TR" sz="2400" b="1" dirty="0"/>
          </a:p>
        </p:txBody>
      </p:sp>
      <p:sp>
        <p:nvSpPr>
          <p:cNvPr id="3" name="İçerik Yer Tutucusu 2"/>
          <p:cNvSpPr>
            <a:spLocks noGrp="1"/>
          </p:cNvSpPr>
          <p:nvPr>
            <p:ph idx="1"/>
          </p:nvPr>
        </p:nvSpPr>
        <p:spPr>
          <a:xfrm>
            <a:off x="457200" y="980728"/>
            <a:ext cx="8229600" cy="5145435"/>
          </a:xfrm>
        </p:spPr>
        <p:txBody>
          <a:bodyPr>
            <a:normAutofit/>
          </a:bodyPr>
          <a:lstStyle/>
          <a:p>
            <a:pPr marL="0" indent="0" algn="just">
              <a:buNone/>
            </a:pPr>
            <a:r>
              <a:rPr lang="tr-TR" sz="2400" dirty="0" smtClean="0"/>
              <a:t>Ezme işleminden sonra elde edilen zeytin hamuru yoğrulur. Bu işleme </a:t>
            </a:r>
            <a:r>
              <a:rPr lang="tr-TR" sz="2400" dirty="0" err="1" smtClean="0"/>
              <a:t>malaksasyon</a:t>
            </a:r>
            <a:r>
              <a:rPr lang="tr-TR" sz="2400" dirty="0" smtClean="0"/>
              <a:t> adı verilir.  </a:t>
            </a:r>
            <a:r>
              <a:rPr lang="tr-TR" sz="2400" dirty="0" err="1" smtClean="0"/>
              <a:t>Malaksasyon</a:t>
            </a:r>
            <a:r>
              <a:rPr lang="tr-TR" sz="2400" dirty="0" smtClean="0"/>
              <a:t> işleminin amacı, yağ-su </a:t>
            </a:r>
            <a:r>
              <a:rPr lang="tr-TR" sz="2400" dirty="0" err="1" smtClean="0"/>
              <a:t>emulsiyonun</a:t>
            </a:r>
            <a:r>
              <a:rPr lang="tr-TR" sz="2400" dirty="0" smtClean="0"/>
              <a:t> kırılarak, yağın serbest hale gelmesini ve yağ damlacıklarının birleşerek büyük damlacıklar haline gelmesini sağlamaktadır. </a:t>
            </a:r>
          </a:p>
          <a:p>
            <a:pPr marL="0" indent="0" algn="ctr">
              <a:buNone/>
            </a:pPr>
            <a:r>
              <a:rPr lang="tr-TR" sz="2400" b="1" dirty="0" smtClean="0"/>
              <a:t>Zeytin ezmesinden yağın </a:t>
            </a:r>
            <a:r>
              <a:rPr lang="tr-TR" sz="2400" b="1" dirty="0" err="1" smtClean="0"/>
              <a:t>ekstraksiyonu</a:t>
            </a:r>
            <a:endParaRPr lang="tr-TR" sz="2400" b="1" dirty="0" smtClean="0"/>
          </a:p>
          <a:p>
            <a:pPr marL="0" indent="0" algn="just">
              <a:buNone/>
            </a:pPr>
            <a:r>
              <a:rPr lang="tr-TR" sz="2400" dirty="0"/>
              <a:t> </a:t>
            </a:r>
            <a:r>
              <a:rPr lang="tr-TR" sz="2400" dirty="0" smtClean="0"/>
              <a:t>Bu amaçla;</a:t>
            </a:r>
          </a:p>
          <a:p>
            <a:pPr marL="0" indent="0" algn="just">
              <a:buNone/>
            </a:pPr>
            <a:r>
              <a:rPr lang="tr-TR" sz="2400" dirty="0" smtClean="0"/>
              <a:t>1-Presleme</a:t>
            </a:r>
          </a:p>
          <a:p>
            <a:pPr marL="0" indent="0" algn="just">
              <a:buNone/>
            </a:pPr>
            <a:r>
              <a:rPr lang="tr-TR" sz="2400" dirty="0" smtClean="0"/>
              <a:t>2-Santrifüjleme</a:t>
            </a:r>
          </a:p>
          <a:p>
            <a:pPr marL="0" indent="0" algn="just">
              <a:buNone/>
            </a:pPr>
            <a:r>
              <a:rPr lang="tr-TR" sz="2400" dirty="0" smtClean="0"/>
              <a:t>3-Seçici </a:t>
            </a:r>
            <a:r>
              <a:rPr lang="tr-TR" sz="2400" dirty="0" err="1" smtClean="0"/>
              <a:t>perkolasyon</a:t>
            </a:r>
            <a:r>
              <a:rPr lang="tr-TR" sz="2400" dirty="0" smtClean="0"/>
              <a:t> </a:t>
            </a:r>
          </a:p>
          <a:p>
            <a:pPr marL="0" indent="0" algn="just">
              <a:buNone/>
            </a:pPr>
            <a:r>
              <a:rPr lang="tr-TR" sz="2400" dirty="0" smtClean="0"/>
              <a:t>4- Diğer sürekli yöntemler (</a:t>
            </a:r>
            <a:r>
              <a:rPr lang="tr-TR" sz="2400" dirty="0" err="1" smtClean="0"/>
              <a:t>Rapanelli</a:t>
            </a:r>
            <a:r>
              <a:rPr lang="tr-TR" sz="2400" dirty="0" smtClean="0"/>
              <a:t> </a:t>
            </a:r>
            <a:r>
              <a:rPr lang="tr-TR" sz="2400" dirty="0" err="1" smtClean="0"/>
              <a:t>vb</a:t>
            </a:r>
            <a:r>
              <a:rPr lang="tr-TR" sz="2400" dirty="0" smtClean="0"/>
              <a:t>)</a:t>
            </a:r>
          </a:p>
          <a:p>
            <a:pPr marL="0" indent="0" algn="just">
              <a:buNone/>
            </a:pPr>
            <a:r>
              <a:rPr lang="tr-TR" sz="2400" dirty="0" smtClean="0"/>
              <a:t>adı verilen yöntemler kullanılır.</a:t>
            </a:r>
          </a:p>
          <a:p>
            <a:pPr marL="0" indent="0" algn="just">
              <a:buNone/>
            </a:pPr>
            <a:endParaRPr lang="tr-TR" sz="2400" dirty="0"/>
          </a:p>
        </p:txBody>
      </p:sp>
    </p:spTree>
    <p:extLst>
      <p:ext uri="{BB962C8B-B14F-4D97-AF65-F5344CB8AC3E}">
        <p14:creationId xmlns:p14="http://schemas.microsoft.com/office/powerpoint/2010/main" val="2380351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fontScale="85000" lnSpcReduction="20000"/>
          </a:bodyPr>
          <a:lstStyle/>
          <a:p>
            <a:pPr marL="0" indent="0">
              <a:buNone/>
            </a:pPr>
            <a:r>
              <a:rPr lang="tr-TR" dirty="0" smtClean="0"/>
              <a:t>Presleme yöntemi:</a:t>
            </a:r>
          </a:p>
          <a:p>
            <a:pPr marL="0" indent="0">
              <a:buNone/>
            </a:pPr>
            <a:r>
              <a:rPr lang="tr-TR" dirty="0" smtClean="0"/>
              <a:t>Yaygın olarak hidrolik presler kullanılır.</a:t>
            </a:r>
          </a:p>
          <a:p>
            <a:pPr marL="0" indent="0">
              <a:buNone/>
            </a:pPr>
            <a:r>
              <a:rPr lang="tr-TR" b="1" dirty="0" smtClean="0"/>
              <a:t>Hidrolik preslemenin avantajları:</a:t>
            </a:r>
          </a:p>
          <a:p>
            <a:pPr marL="0" indent="0">
              <a:buNone/>
            </a:pPr>
            <a:r>
              <a:rPr lang="tr-TR" dirty="0" smtClean="0"/>
              <a:t>1-Sistemin yatırım maliyeti düşük</a:t>
            </a:r>
          </a:p>
          <a:p>
            <a:pPr marL="0" indent="0">
              <a:buNone/>
            </a:pPr>
            <a:r>
              <a:rPr lang="tr-TR" dirty="0" smtClean="0"/>
              <a:t>2-Pres parçaları sabit ve dayanıklıdır.</a:t>
            </a:r>
          </a:p>
          <a:p>
            <a:pPr marL="0" indent="0">
              <a:buNone/>
            </a:pPr>
            <a:r>
              <a:rPr lang="tr-TR" dirty="0" smtClean="0"/>
              <a:t>3-Enerji tüketimi düşüktür</a:t>
            </a:r>
          </a:p>
          <a:p>
            <a:pPr marL="0" indent="0">
              <a:buNone/>
            </a:pPr>
            <a:r>
              <a:rPr lang="tr-TR" dirty="0" smtClean="0"/>
              <a:t>4-Pirinanın nem içeriği düşük olur.</a:t>
            </a:r>
          </a:p>
          <a:p>
            <a:pPr marL="0" indent="0">
              <a:buNone/>
            </a:pPr>
            <a:r>
              <a:rPr lang="tr-TR" dirty="0" smtClean="0"/>
              <a:t>5-Çıkan karasu düşük miktarda yağ içerir.</a:t>
            </a:r>
          </a:p>
          <a:p>
            <a:pPr marL="0" indent="0">
              <a:buNone/>
            </a:pPr>
            <a:r>
              <a:rPr lang="tr-TR" b="1" dirty="0"/>
              <a:t>Hidrolik preslemenin </a:t>
            </a:r>
            <a:r>
              <a:rPr lang="tr-TR" b="1" dirty="0" smtClean="0"/>
              <a:t>dezavantajları:</a:t>
            </a:r>
          </a:p>
          <a:p>
            <a:pPr marL="0" indent="0">
              <a:buNone/>
            </a:pPr>
            <a:r>
              <a:rPr lang="tr-TR" dirty="0" smtClean="0"/>
              <a:t>1-İş gücü gereksinimi yüksek</a:t>
            </a:r>
          </a:p>
          <a:p>
            <a:pPr marL="0" indent="0">
              <a:buNone/>
            </a:pPr>
            <a:r>
              <a:rPr lang="tr-TR" dirty="0" smtClean="0"/>
              <a:t>2-Kesikli bir sistemdir.</a:t>
            </a:r>
          </a:p>
          <a:p>
            <a:pPr marL="0" indent="0">
              <a:buNone/>
            </a:pPr>
            <a:r>
              <a:rPr lang="tr-TR" dirty="0" smtClean="0"/>
              <a:t>3-Zeytinleri sisteme yerleştirmekte kullanılan jütler kolay </a:t>
            </a:r>
            <a:r>
              <a:rPr lang="tr-TR" dirty="0" err="1" smtClean="0"/>
              <a:t>kontamine</a:t>
            </a:r>
            <a:r>
              <a:rPr lang="tr-TR" dirty="0" smtClean="0"/>
              <a:t> olabilir, temizliği zordur.</a:t>
            </a:r>
            <a:endParaRPr lang="tr-TR" dirty="0"/>
          </a:p>
          <a:p>
            <a:pPr marL="0" indent="0">
              <a:buNone/>
            </a:pPr>
            <a:endParaRPr lang="tr-TR" dirty="0" smtClean="0"/>
          </a:p>
        </p:txBody>
      </p:sp>
    </p:spTree>
    <p:extLst>
      <p:ext uri="{BB962C8B-B14F-4D97-AF65-F5344CB8AC3E}">
        <p14:creationId xmlns:p14="http://schemas.microsoft.com/office/powerpoint/2010/main" val="2620356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eleneksel Usulde Zeytinyağı Elde Et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91" y="620688"/>
            <a:ext cx="415430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Newest Hydraulic Olive Oil Press Machine Cooking Oil Pressing Machine Olive  Oil Squeezing Machine – Cooking Oil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307" y="3247053"/>
            <a:ext cx="4286250" cy="284797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278293" y="4491786"/>
            <a:ext cx="1900809" cy="461665"/>
          </a:xfrm>
          <a:prstGeom prst="rect">
            <a:avLst/>
          </a:prstGeom>
          <a:noFill/>
        </p:spPr>
        <p:txBody>
          <a:bodyPr wrap="square" rtlCol="0">
            <a:spAutoFit/>
          </a:bodyPr>
          <a:lstStyle/>
          <a:p>
            <a:r>
              <a:rPr lang="tr-TR" sz="2400" b="1" dirty="0" smtClean="0"/>
              <a:t>Hidrolik pres</a:t>
            </a:r>
            <a:endParaRPr lang="tr-TR" sz="2400" b="1" dirty="0"/>
          </a:p>
        </p:txBody>
      </p:sp>
    </p:spTree>
    <p:extLst>
      <p:ext uri="{BB962C8B-B14F-4D97-AF65-F5344CB8AC3E}">
        <p14:creationId xmlns:p14="http://schemas.microsoft.com/office/powerpoint/2010/main" val="2378958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fontScale="92500" lnSpcReduction="10000"/>
          </a:bodyPr>
          <a:lstStyle/>
          <a:p>
            <a:pPr marL="0" indent="0">
              <a:buNone/>
            </a:pPr>
            <a:r>
              <a:rPr lang="tr-TR" dirty="0"/>
              <a:t>-</a:t>
            </a:r>
            <a:r>
              <a:rPr lang="tr-TR" dirty="0" err="1" smtClean="0"/>
              <a:t>Santrifüjleme</a:t>
            </a:r>
            <a:endParaRPr lang="tr-TR" dirty="0" smtClean="0"/>
          </a:p>
          <a:p>
            <a:pPr marL="0" indent="0">
              <a:buNone/>
            </a:pPr>
            <a:r>
              <a:rPr lang="tr-TR" dirty="0" smtClean="0"/>
              <a:t>Avantajları:</a:t>
            </a:r>
          </a:p>
          <a:p>
            <a:pPr marL="0" indent="0">
              <a:buNone/>
            </a:pPr>
            <a:r>
              <a:rPr lang="tr-TR" dirty="0" smtClean="0"/>
              <a:t>1-Kullanılan makineler hidrolik presler gibi hantal değildir, az yer kaplar.</a:t>
            </a:r>
          </a:p>
          <a:p>
            <a:pPr marL="0" indent="0">
              <a:buNone/>
            </a:pPr>
            <a:r>
              <a:rPr lang="tr-TR" dirty="0" smtClean="0"/>
              <a:t>2-Yarı sürekli ve sürekli sistemler mümkündür.</a:t>
            </a:r>
          </a:p>
          <a:p>
            <a:pPr marL="0" indent="0">
              <a:buNone/>
            </a:pPr>
            <a:r>
              <a:rPr lang="tr-TR" dirty="0" smtClean="0"/>
              <a:t>3-İşgücü gereksinimi düşüktür.</a:t>
            </a:r>
          </a:p>
          <a:p>
            <a:pPr marL="0" indent="0">
              <a:buNone/>
            </a:pPr>
            <a:r>
              <a:rPr lang="tr-TR" dirty="0" smtClean="0"/>
              <a:t>Dezavantajları:</a:t>
            </a:r>
          </a:p>
          <a:p>
            <a:pPr marL="0" indent="0">
              <a:buNone/>
            </a:pPr>
            <a:r>
              <a:rPr lang="tr-TR" dirty="0" smtClean="0"/>
              <a:t>1-İşletme kuruluş ve yatırım maliyetleri yüksektir.</a:t>
            </a:r>
          </a:p>
          <a:p>
            <a:pPr marL="0" indent="0">
              <a:buNone/>
            </a:pPr>
            <a:r>
              <a:rPr lang="tr-TR" dirty="0" smtClean="0"/>
              <a:t>2-Sıcak su kullanıldığı için enerji gereksinimi yüksektir.</a:t>
            </a:r>
          </a:p>
          <a:p>
            <a:pPr marL="0" indent="0">
              <a:buNone/>
            </a:pPr>
            <a:r>
              <a:rPr lang="tr-TR" dirty="0" smtClean="0"/>
              <a:t>3-Pirina yüksek oranda su içerir.</a:t>
            </a:r>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4213231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92500"/>
          </a:bodyPr>
          <a:lstStyle/>
          <a:p>
            <a:pPr marL="0" indent="0">
              <a:buNone/>
            </a:pPr>
            <a:r>
              <a:rPr lang="tr-TR" dirty="0" smtClean="0"/>
              <a:t>Seçici </a:t>
            </a:r>
            <a:r>
              <a:rPr lang="tr-TR" dirty="0" err="1" smtClean="0"/>
              <a:t>filtrasyon</a:t>
            </a:r>
            <a:r>
              <a:rPr lang="tr-TR" dirty="0" smtClean="0"/>
              <a:t> (</a:t>
            </a:r>
            <a:r>
              <a:rPr lang="tr-TR" dirty="0" err="1" smtClean="0"/>
              <a:t>perkolasyon</a:t>
            </a:r>
            <a:r>
              <a:rPr lang="tr-TR" dirty="0" smtClean="0"/>
              <a:t>)</a:t>
            </a:r>
          </a:p>
          <a:p>
            <a:pPr marL="0" indent="0">
              <a:buNone/>
            </a:pPr>
            <a:r>
              <a:rPr lang="tr-TR" dirty="0"/>
              <a:t>Zeytin hamurunun içerisine daldırılan çelik plaka </a:t>
            </a:r>
            <a:r>
              <a:rPr lang="tr-TR" dirty="0" smtClean="0"/>
              <a:t>yüzeylerinin</a:t>
            </a:r>
            <a:r>
              <a:rPr lang="tr-TR" dirty="0"/>
              <a:t>, </a:t>
            </a:r>
            <a:r>
              <a:rPr lang="tr-TR" dirty="0" smtClean="0"/>
              <a:t>yağ </a:t>
            </a:r>
            <a:r>
              <a:rPr lang="tr-TR" dirty="0"/>
              <a:t>ve </a:t>
            </a:r>
            <a:r>
              <a:rPr lang="tr-TR" dirty="0" smtClean="0"/>
              <a:t>karasudan oluşan sıvı fazlar arasındaki </a:t>
            </a:r>
            <a:r>
              <a:rPr lang="tr-TR" dirty="0"/>
              <a:t>yüzey gerilimi farkı nedeniyle yağ fazıyla kaplanması esasına </a:t>
            </a:r>
            <a:r>
              <a:rPr lang="tr-TR" dirty="0" smtClean="0"/>
              <a:t>dayanan ayırma yöntemidir.</a:t>
            </a:r>
          </a:p>
          <a:p>
            <a:pPr marL="0" indent="0">
              <a:buNone/>
            </a:pPr>
            <a:r>
              <a:rPr lang="tr-TR" b="1" dirty="0" smtClean="0"/>
              <a:t>Avantajları:</a:t>
            </a:r>
          </a:p>
          <a:p>
            <a:pPr marL="0" indent="0">
              <a:buNone/>
            </a:pPr>
            <a:r>
              <a:rPr lang="tr-TR" dirty="0" smtClean="0"/>
              <a:t>Otomasyona </a:t>
            </a:r>
            <a:r>
              <a:rPr lang="tr-TR" dirty="0"/>
              <a:t>uygundur</a:t>
            </a:r>
            <a:br>
              <a:rPr lang="tr-TR" dirty="0"/>
            </a:br>
            <a:r>
              <a:rPr lang="tr-TR" dirty="0"/>
              <a:t>Güç gereksinimi çok </a:t>
            </a:r>
            <a:r>
              <a:rPr lang="tr-TR" dirty="0" smtClean="0"/>
              <a:t>düşüktür</a:t>
            </a:r>
          </a:p>
          <a:p>
            <a:pPr marL="0" indent="0">
              <a:buNone/>
            </a:pPr>
            <a:r>
              <a:rPr lang="tr-TR" b="1" dirty="0" smtClean="0"/>
              <a:t>Dezavantajları</a:t>
            </a:r>
          </a:p>
          <a:p>
            <a:pPr marL="0" indent="0">
              <a:buNone/>
            </a:pPr>
            <a:r>
              <a:rPr lang="tr-TR" dirty="0" smtClean="0"/>
              <a:t>Yağ </a:t>
            </a:r>
            <a:r>
              <a:rPr lang="tr-TR" dirty="0"/>
              <a:t>verimi çok </a:t>
            </a:r>
            <a:r>
              <a:rPr lang="tr-TR" dirty="0" smtClean="0"/>
              <a:t>düşüktür.</a:t>
            </a:r>
          </a:p>
          <a:p>
            <a:pPr marL="0" indent="0">
              <a:buNone/>
            </a:pPr>
            <a:r>
              <a:rPr lang="tr-TR" dirty="0" smtClean="0"/>
              <a:t>Prinada </a:t>
            </a:r>
            <a:r>
              <a:rPr lang="tr-TR" dirty="0"/>
              <a:t>kalan yağ oranı yüksektir</a:t>
            </a:r>
          </a:p>
        </p:txBody>
      </p:sp>
    </p:spTree>
    <p:extLst>
      <p:ext uri="{BB962C8B-B14F-4D97-AF65-F5344CB8AC3E}">
        <p14:creationId xmlns:p14="http://schemas.microsoft.com/office/powerpoint/2010/main" val="4028887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lstStyle/>
          <a:p>
            <a:r>
              <a:rPr lang="tr-TR" b="1" dirty="0" smtClean="0"/>
              <a:t>ZEYTİN</a:t>
            </a:r>
            <a:endParaRPr lang="tr-TR" b="1" dirty="0"/>
          </a:p>
        </p:txBody>
      </p:sp>
      <p:sp>
        <p:nvSpPr>
          <p:cNvPr id="3" name="İçerik Yer Tutucusu 2"/>
          <p:cNvSpPr>
            <a:spLocks noGrp="1"/>
          </p:cNvSpPr>
          <p:nvPr>
            <p:ph idx="1"/>
          </p:nvPr>
        </p:nvSpPr>
        <p:spPr>
          <a:xfrm>
            <a:off x="457200" y="1196752"/>
            <a:ext cx="8229600" cy="4929411"/>
          </a:xfrm>
        </p:spPr>
        <p:txBody>
          <a:bodyPr>
            <a:normAutofit fontScale="85000" lnSpcReduction="20000"/>
          </a:bodyPr>
          <a:lstStyle/>
          <a:p>
            <a:pPr marL="0" indent="0" algn="just">
              <a:buNone/>
            </a:pPr>
            <a:r>
              <a:rPr lang="tr-TR" dirty="0" smtClean="0"/>
              <a:t>Zeytin bitkisel özellikleri bakımından bir Akdeniz bitkisi olmakla birlikte, memleketimizin tüm kıyı bölgeleriyle, Güneydoğu Anadolu bölgesinde yetişir. Tüm Akdeniz, Ege ve Marmara kıyı bölgelerinde yetişen zeytin, Karadeniz’de daha çok Trabzon ve Artvin yörelerinde yetiştirilmektedir. Yetiştirme alanı bakımından bu kadar geniş imkânlara sahip olan ülkemiz üretim bakımından da dünyanın başta gelen sayılı zeytin üreticisi ülkeleri arasında yer alır. </a:t>
            </a:r>
          </a:p>
          <a:p>
            <a:pPr marL="0" indent="0" algn="just">
              <a:buNone/>
            </a:pPr>
            <a:r>
              <a:rPr lang="tr-TR" dirty="0" smtClean="0"/>
              <a:t>Zeytin periyodik bir meyvedir, yani bir yıl ürün verir, bir yıl dinlenir. Türkiye zeytinlik alanı bakımından Dünyada İspanya ve İtalya'dan sonra üçüncü, ağaç sayısı ve zeytin üretimi bakımından ise dördüncü sırayı almaktadır. </a:t>
            </a:r>
          </a:p>
          <a:p>
            <a:pPr marL="0" indent="0" algn="just">
              <a:buNone/>
            </a:pPr>
            <a:r>
              <a:rPr lang="tr-TR" dirty="0" smtClean="0"/>
              <a:t>Zeytin tanesi, yağlık ve sofralık olmak üzere değerlendirilir. </a:t>
            </a:r>
          </a:p>
          <a:p>
            <a:pPr marL="0" indent="0">
              <a:buNone/>
            </a:pPr>
            <a:endParaRPr lang="tr-TR" dirty="0"/>
          </a:p>
        </p:txBody>
      </p:sp>
    </p:spTree>
    <p:extLst>
      <p:ext uri="{BB962C8B-B14F-4D97-AF65-F5344CB8AC3E}">
        <p14:creationId xmlns:p14="http://schemas.microsoft.com/office/powerpoint/2010/main" val="1551922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r>
              <a:rPr lang="tr-TR" dirty="0" smtClean="0"/>
              <a:t>Karasuyun zeytinyağından ayrılması</a:t>
            </a:r>
            <a:endParaRPr lang="tr-TR" dirty="0"/>
          </a:p>
        </p:txBody>
      </p:sp>
      <p:sp>
        <p:nvSpPr>
          <p:cNvPr id="3" name="İçerik Yer Tutucusu 2"/>
          <p:cNvSpPr>
            <a:spLocks noGrp="1"/>
          </p:cNvSpPr>
          <p:nvPr>
            <p:ph idx="1"/>
          </p:nvPr>
        </p:nvSpPr>
        <p:spPr>
          <a:xfrm>
            <a:off x="457200" y="980728"/>
            <a:ext cx="8229600" cy="5145435"/>
          </a:xfrm>
        </p:spPr>
        <p:txBody>
          <a:bodyPr>
            <a:normAutofit fontScale="92500" lnSpcReduction="20000"/>
          </a:bodyPr>
          <a:lstStyle/>
          <a:p>
            <a:pPr marL="0" indent="0" algn="just">
              <a:buNone/>
            </a:pPr>
            <a:r>
              <a:rPr lang="tr-TR" sz="2400" dirty="0" smtClean="0"/>
              <a:t>Zeytin meyvesinden yağın </a:t>
            </a:r>
            <a:r>
              <a:rPr lang="tr-TR" sz="2400" dirty="0" err="1" smtClean="0"/>
              <a:t>ekstraksiyonu</a:t>
            </a:r>
            <a:r>
              <a:rPr lang="tr-TR" sz="2400" dirty="0" smtClean="0"/>
              <a:t> sırasında </a:t>
            </a:r>
            <a:r>
              <a:rPr lang="tr-TR" sz="2400" dirty="0" err="1" smtClean="0"/>
              <a:t>yağ+karasu</a:t>
            </a:r>
            <a:r>
              <a:rPr lang="tr-TR" sz="2400" dirty="0" smtClean="0"/>
              <a:t> karışımı elde edilir. Sonrasında karasu adı verilen sıvı faz </a:t>
            </a:r>
            <a:r>
              <a:rPr lang="tr-TR" sz="2400" dirty="0" err="1" smtClean="0"/>
              <a:t>dekantasyon</a:t>
            </a:r>
            <a:r>
              <a:rPr lang="tr-TR" sz="2400" dirty="0" smtClean="0"/>
              <a:t> ya da </a:t>
            </a:r>
            <a:r>
              <a:rPr lang="tr-TR" sz="2400" dirty="0" err="1" smtClean="0"/>
              <a:t>santrifüjleme</a:t>
            </a:r>
            <a:r>
              <a:rPr lang="tr-TR" sz="2400" dirty="0" smtClean="0"/>
              <a:t> adı verilen yöntemlerle yağdan ayrılır.</a:t>
            </a:r>
          </a:p>
          <a:p>
            <a:pPr marL="0" indent="0" algn="just">
              <a:buNone/>
            </a:pPr>
            <a:r>
              <a:rPr lang="tr-TR" sz="2400" dirty="0" smtClean="0"/>
              <a:t>Karasu, özellikle zeytinyağı üreten İspanya, İtalya, Yunanistan gibi ülkelerde önemli bir atık problemi olarak ortaya çıkmaktadır. Çünkü çoğu işletmede maalesef açığa çıkan karasuyun doğaya ve diğer temiz su kaynaklarına karıştığı bilinmektedir. Zeytin karasuyu asidik </a:t>
            </a:r>
            <a:r>
              <a:rPr lang="tr-TR" sz="2400" dirty="0" err="1" smtClean="0"/>
              <a:t>pH</a:t>
            </a:r>
            <a:r>
              <a:rPr lang="tr-TR" sz="2400" dirty="0" smtClean="0"/>
              <a:t> ve yüksek organik madde içeriğine sahip olduğundan çevreye zarar vermektedir.</a:t>
            </a:r>
          </a:p>
          <a:p>
            <a:pPr marL="0" indent="0" algn="just">
              <a:buNone/>
            </a:pPr>
            <a:r>
              <a:rPr lang="tr-TR" sz="2400" dirty="0" smtClean="0"/>
              <a:t>Son yıllarda karasuyun arıtılmasıyla ilgili pek çok çalışma ve değişik yöntem uygulandığı görülmektedir.</a:t>
            </a:r>
          </a:p>
          <a:p>
            <a:pPr marL="0" indent="0" algn="just">
              <a:buNone/>
            </a:pPr>
            <a:r>
              <a:rPr lang="tr-TR" sz="2400" dirty="0" smtClean="0"/>
              <a:t>Zeytinyağı işletmelerinde ortalamada, zeytinden %20 yağ elde edilirken, %30 katı madde içeriği ve %50 su içeriği ile karasu atık olarak çıkmaktadır.</a:t>
            </a:r>
          </a:p>
          <a:p>
            <a:pPr marL="0" indent="0" algn="just">
              <a:buNone/>
            </a:pPr>
            <a:r>
              <a:rPr lang="tr-TR" sz="2400" dirty="0" smtClean="0"/>
              <a:t>Zeytin meyvesinden yağ + karasu elde edildikten sonra kalan kısma ise pirina adı verilir.  Pirina da yağ içerdiğinden işlenerek pirina yağı elde edilir. Pirina yaklaşık %2-8 yağ içerir.</a:t>
            </a:r>
          </a:p>
        </p:txBody>
      </p:sp>
    </p:spTree>
    <p:extLst>
      <p:ext uri="{BB962C8B-B14F-4D97-AF65-F5344CB8AC3E}">
        <p14:creationId xmlns:p14="http://schemas.microsoft.com/office/powerpoint/2010/main" val="3745540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864096"/>
          </a:xfrm>
        </p:spPr>
        <p:txBody>
          <a:bodyPr/>
          <a:lstStyle/>
          <a:p>
            <a:r>
              <a:rPr lang="tr-TR" dirty="0" smtClean="0"/>
              <a:t>Zeytinyağın </a:t>
            </a:r>
            <a:r>
              <a:rPr lang="tr-TR" dirty="0" err="1" smtClean="0"/>
              <a:t>filtrasyonu</a:t>
            </a:r>
            <a:endParaRPr lang="tr-TR" dirty="0"/>
          </a:p>
        </p:txBody>
      </p:sp>
      <p:sp>
        <p:nvSpPr>
          <p:cNvPr id="3" name="İçerik Yer Tutucusu 2"/>
          <p:cNvSpPr>
            <a:spLocks noGrp="1"/>
          </p:cNvSpPr>
          <p:nvPr>
            <p:ph idx="1"/>
          </p:nvPr>
        </p:nvSpPr>
        <p:spPr/>
        <p:txBody>
          <a:bodyPr/>
          <a:lstStyle/>
          <a:p>
            <a:pPr marL="0" indent="0">
              <a:buNone/>
            </a:pPr>
            <a:r>
              <a:rPr lang="tr-TR" dirty="0" smtClean="0"/>
              <a:t>Karasuyundan ayrılan zeytinyağı, yapısında halen bir miktar karasu ve tortu içerdiğinden, bu bileşenler </a:t>
            </a:r>
            <a:r>
              <a:rPr lang="tr-TR" dirty="0" err="1" smtClean="0"/>
              <a:t>filtrasyon</a:t>
            </a:r>
            <a:r>
              <a:rPr lang="tr-TR" dirty="0" smtClean="0"/>
              <a:t> işlemi uygulanarak yağdan uzaklaştırılır.</a:t>
            </a:r>
            <a:endParaRPr lang="tr-TR" dirty="0"/>
          </a:p>
        </p:txBody>
      </p:sp>
    </p:spTree>
    <p:extLst>
      <p:ext uri="{BB962C8B-B14F-4D97-AF65-F5344CB8AC3E}">
        <p14:creationId xmlns:p14="http://schemas.microsoft.com/office/powerpoint/2010/main" val="2877475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r>
              <a:rPr lang="tr-TR" dirty="0" smtClean="0"/>
              <a:t>Zeytinyağının Sınıflandırılması</a:t>
            </a:r>
            <a:endParaRPr lang="tr-TR" dirty="0"/>
          </a:p>
        </p:txBody>
      </p:sp>
      <p:sp>
        <p:nvSpPr>
          <p:cNvPr id="3" name="İçerik Yer Tutucusu 2"/>
          <p:cNvSpPr>
            <a:spLocks noGrp="1"/>
          </p:cNvSpPr>
          <p:nvPr>
            <p:ph idx="1"/>
          </p:nvPr>
        </p:nvSpPr>
        <p:spPr>
          <a:xfrm>
            <a:off x="457200" y="1052736"/>
            <a:ext cx="8229600" cy="5073427"/>
          </a:xfrm>
        </p:spPr>
        <p:txBody>
          <a:bodyPr>
            <a:normAutofit fontScale="55000" lnSpcReduction="20000"/>
          </a:bodyPr>
          <a:lstStyle/>
          <a:p>
            <a:pPr marL="0" indent="0">
              <a:buNone/>
            </a:pPr>
            <a:r>
              <a:rPr lang="tr-TR" dirty="0" smtClean="0"/>
              <a:t>Zeytinyağı değişik özellikleri dikkate alınarak aşağıdaki şekilde sınıflandırılır.</a:t>
            </a:r>
          </a:p>
          <a:p>
            <a:pPr marL="0" indent="0">
              <a:buNone/>
            </a:pPr>
            <a:r>
              <a:rPr lang="tr-TR" b="1" dirty="0" smtClean="0"/>
              <a:t>A-Natürel zeytinyağları (</a:t>
            </a:r>
            <a:r>
              <a:rPr lang="tr-TR" b="1" dirty="0" err="1" smtClean="0"/>
              <a:t>virgin</a:t>
            </a:r>
            <a:r>
              <a:rPr lang="tr-TR" b="1" dirty="0" smtClean="0"/>
              <a:t> </a:t>
            </a:r>
            <a:r>
              <a:rPr lang="tr-TR" b="1" dirty="0" err="1" smtClean="0"/>
              <a:t>olive</a:t>
            </a:r>
            <a:r>
              <a:rPr lang="tr-TR" b="1" dirty="0" smtClean="0"/>
              <a:t> </a:t>
            </a:r>
            <a:r>
              <a:rPr lang="tr-TR" b="1" dirty="0" err="1" smtClean="0"/>
              <a:t>oil</a:t>
            </a:r>
            <a:r>
              <a:rPr lang="tr-TR" b="1" dirty="0" smtClean="0"/>
              <a:t>): </a:t>
            </a:r>
            <a:r>
              <a:rPr lang="tr-TR" dirty="0" smtClean="0"/>
              <a:t>Zeytin ağacı meyvesinden doğal niteliklerine zarar vermeyecek sıcaklıkta, sadece yıkama, sızdırma, santrifüj ve </a:t>
            </a:r>
            <a:r>
              <a:rPr lang="tr-TR" dirty="0" err="1" smtClean="0"/>
              <a:t>filtrasyon</a:t>
            </a:r>
            <a:r>
              <a:rPr lang="tr-TR" dirty="0" smtClean="0"/>
              <a:t> işlemleri gibi mekanik veya fiziksel işlemler uygulanarak elde edilen, berrak yeşilden sarıya değişebilen renkte, kendine özgü tat ve kokuda olan doğal halinde gıda olarak tüketilebilen yağdır. Bunlar da kendi içerisinde iki grupta incelenir.</a:t>
            </a:r>
          </a:p>
          <a:p>
            <a:pPr marL="0" indent="0">
              <a:buNone/>
            </a:pPr>
            <a:r>
              <a:rPr lang="tr-TR" b="1" dirty="0" smtClean="0"/>
              <a:t>      1-Doğrudan tüketime uygun natürel zeytinyağları</a:t>
            </a:r>
          </a:p>
          <a:p>
            <a:pPr marL="0" indent="0">
              <a:buNone/>
            </a:pPr>
            <a:r>
              <a:rPr lang="tr-TR" sz="3500" b="1" dirty="0" smtClean="0"/>
              <a:t>      </a:t>
            </a:r>
            <a:r>
              <a:rPr lang="tr-TR" sz="3500" b="1" dirty="0" err="1" smtClean="0"/>
              <a:t>a.Naturel</a:t>
            </a:r>
            <a:r>
              <a:rPr lang="tr-TR" sz="3500" b="1" dirty="0" smtClean="0"/>
              <a:t> </a:t>
            </a:r>
            <a:r>
              <a:rPr lang="tr-TR" sz="3500" b="1" dirty="0"/>
              <a:t>Sızma </a:t>
            </a:r>
            <a:r>
              <a:rPr lang="tr-TR" sz="3500" b="1" dirty="0" smtClean="0"/>
              <a:t>Zeytinyağı (</a:t>
            </a:r>
            <a:r>
              <a:rPr lang="tr-TR" sz="3500" b="1" dirty="0" err="1" smtClean="0"/>
              <a:t>extra</a:t>
            </a:r>
            <a:r>
              <a:rPr lang="tr-TR" sz="3500" b="1" dirty="0" smtClean="0"/>
              <a:t> </a:t>
            </a:r>
            <a:r>
              <a:rPr lang="tr-TR" sz="3500" b="1" dirty="0" err="1" smtClean="0"/>
              <a:t>virgin</a:t>
            </a:r>
            <a:r>
              <a:rPr lang="tr-TR" sz="3500" b="1" dirty="0" smtClean="0"/>
              <a:t> </a:t>
            </a:r>
            <a:r>
              <a:rPr lang="tr-TR" sz="3500" b="1" dirty="0" err="1" smtClean="0"/>
              <a:t>olive</a:t>
            </a:r>
            <a:r>
              <a:rPr lang="tr-TR" sz="3500" b="1" dirty="0" smtClean="0"/>
              <a:t> </a:t>
            </a:r>
            <a:r>
              <a:rPr lang="tr-TR" sz="3500" b="1" dirty="0" err="1" smtClean="0"/>
              <a:t>oil</a:t>
            </a:r>
            <a:r>
              <a:rPr lang="tr-TR" sz="3500" b="1" dirty="0" smtClean="0"/>
              <a:t>):</a:t>
            </a:r>
            <a:r>
              <a:rPr lang="tr-TR" sz="3500" b="1" dirty="0"/>
              <a:t> </a:t>
            </a:r>
            <a:r>
              <a:rPr lang="tr-TR" sz="3500" dirty="0"/>
              <a:t>Doğrudan tüketime uygun, </a:t>
            </a:r>
            <a:r>
              <a:rPr lang="tr-TR" sz="3500" dirty="0" smtClean="0"/>
              <a:t>kokusu ve tadında kusur olmayan, serbest </a:t>
            </a:r>
            <a:r>
              <a:rPr lang="tr-TR" sz="3500" dirty="0"/>
              <a:t>yağ asitliği oleik asit cinsinden her 100 gramda 0,8 gramdan fazla olmayan zeytinyağlarıdır. </a:t>
            </a:r>
            <a:endParaRPr lang="tr-TR" sz="3500" dirty="0" smtClean="0"/>
          </a:p>
          <a:p>
            <a:pPr marL="0" indent="0">
              <a:buNone/>
            </a:pPr>
            <a:r>
              <a:rPr lang="tr-TR" sz="3500" b="1" dirty="0" smtClean="0"/>
              <a:t>      </a:t>
            </a:r>
            <a:r>
              <a:rPr lang="tr-TR" sz="3500" b="1" dirty="0" err="1" smtClean="0"/>
              <a:t>b.Naturel</a:t>
            </a:r>
            <a:r>
              <a:rPr lang="tr-TR" sz="3500" b="1" dirty="0" smtClean="0"/>
              <a:t> </a:t>
            </a:r>
            <a:r>
              <a:rPr lang="tr-TR" sz="3500" b="1" dirty="0"/>
              <a:t>Birinci </a:t>
            </a:r>
            <a:r>
              <a:rPr lang="tr-TR" sz="3500" b="1" dirty="0" smtClean="0"/>
              <a:t>Zeytinyağı (</a:t>
            </a:r>
            <a:r>
              <a:rPr lang="tr-TR" sz="3500" b="1" dirty="0" err="1" smtClean="0"/>
              <a:t>virgin</a:t>
            </a:r>
            <a:r>
              <a:rPr lang="tr-TR" sz="3500" b="1" dirty="0" smtClean="0"/>
              <a:t> </a:t>
            </a:r>
            <a:r>
              <a:rPr lang="tr-TR" sz="3500" b="1" dirty="0" err="1" smtClean="0"/>
              <a:t>olive</a:t>
            </a:r>
            <a:r>
              <a:rPr lang="tr-TR" sz="3500" b="1" dirty="0" smtClean="0"/>
              <a:t> </a:t>
            </a:r>
            <a:r>
              <a:rPr lang="tr-TR" sz="3500" b="1" dirty="0" err="1" smtClean="0"/>
              <a:t>oil</a:t>
            </a:r>
            <a:r>
              <a:rPr lang="tr-TR" sz="3500" b="1" dirty="0" smtClean="0"/>
              <a:t>):</a:t>
            </a:r>
            <a:r>
              <a:rPr lang="tr-TR" sz="3500" dirty="0"/>
              <a:t> Doğrudan tüketime </a:t>
            </a:r>
            <a:r>
              <a:rPr lang="tr-TR" sz="3500" dirty="0" err="1" smtClean="0"/>
              <a:t>uygun,kokusu</a:t>
            </a:r>
            <a:r>
              <a:rPr lang="tr-TR" sz="3500" dirty="0" smtClean="0"/>
              <a:t> ve tadında hafif kusurları olabilen, </a:t>
            </a:r>
            <a:r>
              <a:rPr lang="tr-TR" sz="3500" dirty="0"/>
              <a:t>serbest yağ asitliği oleik asit cinsinden her 100 gramda 2,0 gramdan fazla olmayan zeytinyağlarıdır. Tüm yemeklerinizde pişirme sırasında kullanılması tavsiye edilir. Örneğin; Fırın, tencere ve barbekülerde yapılan yemeklerde kızartmalar, börekler vb. </a:t>
            </a:r>
            <a:r>
              <a:rPr lang="tr-TR" sz="3500" dirty="0" err="1"/>
              <a:t>hamurişi</a:t>
            </a:r>
            <a:r>
              <a:rPr lang="tr-TR" sz="3500" dirty="0"/>
              <a:t> çeşitlerinde, pilav ve makarnalarda kullanılabilir</a:t>
            </a:r>
            <a:r>
              <a:rPr lang="tr-TR" sz="3500" dirty="0" smtClean="0"/>
              <a:t>.</a:t>
            </a:r>
          </a:p>
          <a:p>
            <a:pPr marL="0" indent="0">
              <a:buNone/>
            </a:pPr>
            <a:r>
              <a:rPr lang="tr-TR" sz="3500" b="1" dirty="0" smtClean="0"/>
              <a:t>       c. Natürel İkinci Zeytinyağı: </a:t>
            </a:r>
            <a:r>
              <a:rPr lang="tr-TR" sz="3500" dirty="0" smtClean="0"/>
              <a:t>Kokusu ve tadında </a:t>
            </a:r>
            <a:r>
              <a:rPr lang="tr-TR" sz="3500" dirty="0" err="1" smtClean="0"/>
              <a:t>tolere</a:t>
            </a:r>
            <a:r>
              <a:rPr lang="tr-TR" sz="3500" dirty="0" smtClean="0"/>
              <a:t> edilebilen kusurları bulunan, </a:t>
            </a:r>
            <a:r>
              <a:rPr lang="tr-TR" sz="3500" dirty="0"/>
              <a:t>serbest yağ asitliği oleik asit cinsinden her 100 gramda </a:t>
            </a:r>
            <a:r>
              <a:rPr lang="tr-TR" sz="3500" dirty="0" smtClean="0"/>
              <a:t>3,3 </a:t>
            </a:r>
            <a:r>
              <a:rPr lang="tr-TR" sz="3500" dirty="0"/>
              <a:t>gramdan fazla olmayan zeytinyağlarıdır. </a:t>
            </a:r>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1308041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fontScale="62500" lnSpcReduction="20000"/>
          </a:bodyPr>
          <a:lstStyle/>
          <a:p>
            <a:pPr marL="0" indent="0">
              <a:buNone/>
            </a:pPr>
            <a:r>
              <a:rPr lang="tr-TR" b="1" dirty="0" smtClean="0"/>
              <a:t>     2-Doğrudan tüketime uygun olmayan zeytinyağları</a:t>
            </a:r>
          </a:p>
          <a:p>
            <a:pPr marL="0" indent="0" algn="just">
              <a:buNone/>
            </a:pPr>
            <a:r>
              <a:rPr lang="tr-TR" b="1" dirty="0" smtClean="0"/>
              <a:t>      a. Ham </a:t>
            </a:r>
            <a:r>
              <a:rPr lang="tr-TR" b="1" dirty="0"/>
              <a:t>Zeytinyağı </a:t>
            </a:r>
            <a:r>
              <a:rPr lang="tr-TR" b="1" dirty="0" smtClean="0"/>
              <a:t>/</a:t>
            </a:r>
            <a:r>
              <a:rPr lang="tr-TR" b="1" dirty="0" err="1" smtClean="0"/>
              <a:t>lampant</a:t>
            </a:r>
            <a:r>
              <a:rPr lang="tr-TR" b="1" dirty="0" smtClean="0"/>
              <a:t>: S</a:t>
            </a:r>
            <a:r>
              <a:rPr lang="tr-TR" dirty="0" smtClean="0"/>
              <a:t>erbest </a:t>
            </a:r>
            <a:r>
              <a:rPr lang="tr-TR" dirty="0"/>
              <a:t>yağ asitliği oleik asit cinsinden her 100 gramda </a:t>
            </a:r>
            <a:r>
              <a:rPr lang="tr-TR" dirty="0" smtClean="0"/>
              <a:t>3,3 gramın üzerinde ve duyusal </a:t>
            </a:r>
            <a:r>
              <a:rPr lang="tr-TR" dirty="0"/>
              <a:t>ve </a:t>
            </a:r>
            <a:r>
              <a:rPr lang="tr-TR" dirty="0" smtClean="0"/>
              <a:t>karakteristik </a:t>
            </a:r>
            <a:r>
              <a:rPr lang="tr-TR" dirty="0"/>
              <a:t>özellikleri bakımından </a:t>
            </a:r>
            <a:r>
              <a:rPr lang="tr-TR" dirty="0" smtClean="0"/>
              <a:t>natürel zeytinyağı özellikleri taşımayan ,doğrudan </a:t>
            </a:r>
            <a:r>
              <a:rPr lang="tr-TR" dirty="0"/>
              <a:t>tüketime uygun olmayan, </a:t>
            </a:r>
            <a:r>
              <a:rPr lang="tr-TR" dirty="0" err="1"/>
              <a:t>rafinasyon</a:t>
            </a:r>
            <a:r>
              <a:rPr lang="tr-TR" dirty="0"/>
              <a:t> veya teknik amaçlı kullanıma uygun zeytinyağlarıdır. Rafine edilmeden  kullanılmaması tavsiye edilir</a:t>
            </a:r>
            <a:r>
              <a:rPr lang="tr-TR" dirty="0" smtClean="0"/>
              <a:t>. </a:t>
            </a:r>
            <a:r>
              <a:rPr lang="tr-TR" dirty="0" err="1" smtClean="0"/>
              <a:t>Lampant</a:t>
            </a:r>
            <a:r>
              <a:rPr lang="tr-TR" dirty="0" smtClean="0"/>
              <a:t>; kelime anlamı aydınlatmaya yarayandır.</a:t>
            </a:r>
            <a:endParaRPr lang="tr-TR" dirty="0"/>
          </a:p>
          <a:p>
            <a:pPr marL="0" indent="0" algn="just">
              <a:buNone/>
            </a:pPr>
            <a:r>
              <a:rPr lang="tr-TR" b="1" dirty="0" smtClean="0"/>
              <a:t>B-Rafine Zeytinyağı (</a:t>
            </a:r>
            <a:r>
              <a:rPr lang="tr-TR" b="1" dirty="0" err="1" smtClean="0"/>
              <a:t>refined</a:t>
            </a:r>
            <a:r>
              <a:rPr lang="tr-TR" b="1" dirty="0" smtClean="0"/>
              <a:t> </a:t>
            </a:r>
            <a:r>
              <a:rPr lang="tr-TR" b="1" dirty="0" err="1" smtClean="0"/>
              <a:t>olive</a:t>
            </a:r>
            <a:r>
              <a:rPr lang="tr-TR" b="1" dirty="0" smtClean="0"/>
              <a:t> </a:t>
            </a:r>
            <a:r>
              <a:rPr lang="tr-TR" b="1" dirty="0" err="1" smtClean="0"/>
              <a:t>oil</a:t>
            </a:r>
            <a:r>
              <a:rPr lang="tr-TR" b="1" dirty="0" smtClean="0"/>
              <a:t>):</a:t>
            </a:r>
            <a:r>
              <a:rPr lang="tr-TR" dirty="0"/>
              <a:t> Ham zeytinyağının doğal </a:t>
            </a:r>
            <a:r>
              <a:rPr lang="tr-TR" dirty="0" err="1"/>
              <a:t>trigliserid</a:t>
            </a:r>
            <a:r>
              <a:rPr lang="tr-TR" dirty="0"/>
              <a:t> yapısında değişikliğe yol açmayan </a:t>
            </a:r>
            <a:r>
              <a:rPr lang="tr-TR" dirty="0" smtClean="0"/>
              <a:t>metotlarla </a:t>
            </a:r>
            <a:r>
              <a:rPr lang="tr-TR" dirty="0"/>
              <a:t>rafine edilmeleri sonucu elde edilen ve serbest yağ asitliği oleik asit cinsinden her 100 gramda 0,3 gramdan fazla olmayan zeytinyağıdır. </a:t>
            </a:r>
            <a:r>
              <a:rPr lang="tr-TR" dirty="0" smtClean="0"/>
              <a:t>Sarının değişik tonlarında rengi vardır, kendine özgü tat ve kokudadır.</a:t>
            </a:r>
          </a:p>
          <a:p>
            <a:pPr marL="0" indent="0" algn="just">
              <a:buNone/>
            </a:pPr>
            <a:r>
              <a:rPr lang="tr-TR" b="1" dirty="0" smtClean="0"/>
              <a:t>C-</a:t>
            </a:r>
            <a:r>
              <a:rPr lang="tr-TR" b="1" dirty="0" err="1" smtClean="0"/>
              <a:t>Riviera</a:t>
            </a:r>
            <a:r>
              <a:rPr lang="tr-TR" b="1" dirty="0" smtClean="0"/>
              <a:t> </a:t>
            </a:r>
            <a:r>
              <a:rPr lang="tr-TR" b="1" dirty="0"/>
              <a:t>Zeytinyağı;</a:t>
            </a:r>
            <a:r>
              <a:rPr lang="tr-TR" dirty="0"/>
              <a:t> Rafine zeytinyağı ile doğrudan tüketime uygun natürel zeytinyağları karışımından oluşan ve serbest yağ asitliği oleik asit cinsinden her 100 gramda 1,0 gramdan fazla olmayan zeytinyağıdır. </a:t>
            </a:r>
            <a:r>
              <a:rPr lang="tr-TR" dirty="0" smtClean="0"/>
              <a:t> Kendine özgü tat ve kokudadır, rengi yeşilden sarıya değişir.</a:t>
            </a:r>
            <a:r>
              <a:rPr lang="tr-TR" dirty="0"/>
              <a:t/>
            </a:r>
            <a:br>
              <a:rPr lang="tr-TR" dirty="0"/>
            </a:br>
            <a:r>
              <a:rPr lang="tr-TR" b="1" dirty="0" smtClean="0"/>
              <a:t>D-Çeşnili </a:t>
            </a:r>
            <a:r>
              <a:rPr lang="tr-TR" b="1" dirty="0"/>
              <a:t>Zeytinyağı;</a:t>
            </a:r>
            <a:r>
              <a:rPr lang="tr-TR" dirty="0"/>
              <a:t> Zeytinyağlarına değişik baharat, bitki, meyve ve sebzelerin ilave edilmesi ile elde edilen ve diğer özellikleri açısından kendi </a:t>
            </a:r>
            <a:r>
              <a:rPr lang="tr-TR" dirty="0" smtClean="0"/>
              <a:t>kategorisindeki </a:t>
            </a:r>
            <a:r>
              <a:rPr lang="tr-TR" dirty="0"/>
              <a:t>ürünlerin özelliklerini </a:t>
            </a:r>
            <a:r>
              <a:rPr lang="tr-TR" dirty="0" smtClean="0"/>
              <a:t>taşıyan, </a:t>
            </a:r>
            <a:r>
              <a:rPr lang="tr-TR" dirty="0"/>
              <a:t>serbest yağ asitliği oleik asit cinsinden her 100 gramda </a:t>
            </a:r>
            <a:r>
              <a:rPr lang="tr-TR" dirty="0" smtClean="0"/>
              <a:t>0,8 </a:t>
            </a:r>
            <a:r>
              <a:rPr lang="tr-TR" dirty="0"/>
              <a:t>gramdan fazla olmayan </a:t>
            </a:r>
            <a:r>
              <a:rPr lang="tr-TR" dirty="0" smtClean="0"/>
              <a:t>zeytinyağlarıdır</a:t>
            </a:r>
            <a:r>
              <a:rPr lang="tr-TR" dirty="0"/>
              <a:t>. Örneğin sarımsak, biber, limon aromalı zeytinyağları gibi. </a:t>
            </a:r>
          </a:p>
        </p:txBody>
      </p:sp>
    </p:spTree>
    <p:extLst>
      <p:ext uri="{BB962C8B-B14F-4D97-AF65-F5344CB8AC3E}">
        <p14:creationId xmlns:p14="http://schemas.microsoft.com/office/powerpoint/2010/main" val="3308446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229600" cy="464915"/>
          </a:xfrm>
        </p:spPr>
        <p:txBody>
          <a:bodyPr>
            <a:normAutofit fontScale="92500" lnSpcReduction="20000"/>
          </a:bodyPr>
          <a:lstStyle/>
          <a:p>
            <a:pPr marL="0" indent="0" algn="ctr">
              <a:buNone/>
            </a:pPr>
            <a:r>
              <a:rPr lang="tr-TR" b="1" dirty="0" smtClean="0"/>
              <a:t>ZEYTİNYAĞI ÜRETİMİ</a:t>
            </a:r>
            <a:endParaRPr lang="tr-TR"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68760"/>
            <a:ext cx="68326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39552" y="6309320"/>
            <a:ext cx="8424936" cy="369332"/>
          </a:xfrm>
          <a:prstGeom prst="rect">
            <a:avLst/>
          </a:prstGeom>
          <a:noFill/>
        </p:spPr>
        <p:txBody>
          <a:bodyPr wrap="square" rtlCol="0">
            <a:spAutoFit/>
          </a:bodyPr>
          <a:lstStyle/>
          <a:p>
            <a:r>
              <a:rPr lang="tr-TR" i="1" dirty="0"/>
              <a:t>Kaynak: https://webdosya.csb.gov.tr/db/zeytinay/webmenu/webmenu15704.pdf</a:t>
            </a:r>
          </a:p>
        </p:txBody>
      </p:sp>
    </p:spTree>
    <p:extLst>
      <p:ext uri="{BB962C8B-B14F-4D97-AF65-F5344CB8AC3E}">
        <p14:creationId xmlns:p14="http://schemas.microsoft.com/office/powerpoint/2010/main" val="3773780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289451"/>
          </a:xfrm>
        </p:spPr>
        <p:txBody>
          <a:bodyPr>
            <a:normAutofit fontScale="92500" lnSpcReduction="10000"/>
          </a:bodyPr>
          <a:lstStyle/>
          <a:p>
            <a:pPr marL="0" indent="0">
              <a:buNone/>
            </a:pPr>
            <a:r>
              <a:rPr lang="tr-TR" b="1" dirty="0" smtClean="0"/>
              <a:t>Zeytinyağının kalite parametrelerini belirlemede kullanılan standartlar:</a:t>
            </a:r>
          </a:p>
          <a:p>
            <a:pPr marL="0" indent="0">
              <a:buNone/>
            </a:pPr>
            <a:r>
              <a:rPr lang="tr-TR" dirty="0" smtClean="0"/>
              <a:t>1-Ulusal Standartlar</a:t>
            </a:r>
          </a:p>
          <a:p>
            <a:pPr marL="0" indent="0">
              <a:buNone/>
            </a:pPr>
            <a:r>
              <a:rPr lang="tr-TR" dirty="0" smtClean="0"/>
              <a:t>2-TS341 Yemeklik Zeytinyağı Standardı</a:t>
            </a:r>
          </a:p>
          <a:p>
            <a:pPr marL="0" indent="0">
              <a:buNone/>
            </a:pPr>
            <a:r>
              <a:rPr lang="tr-TR" dirty="0" smtClean="0"/>
              <a:t>3-Türk Gıda Kodeksi Zeytinyağı ve Pirina Tebliği 2010/35</a:t>
            </a:r>
          </a:p>
          <a:p>
            <a:pPr marL="0" indent="0">
              <a:buNone/>
            </a:pPr>
            <a:r>
              <a:rPr lang="tr-TR" dirty="0" smtClean="0"/>
              <a:t>4-Uluslararası Standartlar</a:t>
            </a:r>
          </a:p>
          <a:p>
            <a:pPr marL="0" indent="0">
              <a:buNone/>
            </a:pPr>
            <a:r>
              <a:rPr lang="tr-TR" dirty="0" smtClean="0"/>
              <a:t>5-Uluslararası Zeytinyağı Konseyi Ticari Standardı</a:t>
            </a:r>
          </a:p>
          <a:p>
            <a:pPr marL="0" indent="0">
              <a:buNone/>
            </a:pPr>
            <a:r>
              <a:rPr lang="tr-TR" dirty="0" smtClean="0"/>
              <a:t>6-Avrupa Birliği Standardı</a:t>
            </a:r>
          </a:p>
          <a:p>
            <a:pPr marL="0" indent="0">
              <a:buNone/>
            </a:pPr>
            <a:r>
              <a:rPr lang="tr-TR" dirty="0" smtClean="0"/>
              <a:t>7-Codex </a:t>
            </a:r>
            <a:r>
              <a:rPr lang="tr-TR" dirty="0" err="1" smtClean="0"/>
              <a:t>Alimenterious</a:t>
            </a:r>
            <a:endParaRPr lang="tr-TR" dirty="0"/>
          </a:p>
        </p:txBody>
      </p:sp>
    </p:spTree>
    <p:extLst>
      <p:ext uri="{BB962C8B-B14F-4D97-AF65-F5344CB8AC3E}">
        <p14:creationId xmlns:p14="http://schemas.microsoft.com/office/powerpoint/2010/main" val="140175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165304"/>
            <a:ext cx="8229600" cy="277491"/>
          </a:xfrm>
        </p:spPr>
        <p:txBody>
          <a:bodyPr>
            <a:normAutofit fontScale="47500" lnSpcReduction="20000"/>
          </a:bodyPr>
          <a:lstStyle/>
          <a:p>
            <a:pPr marL="0" indent="0">
              <a:buNone/>
            </a:pPr>
            <a:r>
              <a:rPr lang="tr-TR" dirty="0"/>
              <a:t>Kaynak: http://uzzk.org/Kurumsal_Duyurular.asp</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6487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684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556792"/>
            <a:ext cx="558652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987824" y="836712"/>
            <a:ext cx="3384376" cy="369332"/>
          </a:xfrm>
          <a:prstGeom prst="rect">
            <a:avLst/>
          </a:prstGeom>
          <a:noFill/>
        </p:spPr>
        <p:txBody>
          <a:bodyPr wrap="square" rtlCol="0">
            <a:spAutoFit/>
          </a:bodyPr>
          <a:lstStyle/>
          <a:p>
            <a:r>
              <a:rPr lang="tr-TR" b="1" dirty="0" smtClean="0"/>
              <a:t>Zeytinyağlarının sınıflandırılması</a:t>
            </a:r>
            <a:endParaRPr lang="tr-TR" b="1" dirty="0"/>
          </a:p>
        </p:txBody>
      </p:sp>
      <p:sp>
        <p:nvSpPr>
          <p:cNvPr id="5" name="Metin kutusu 4"/>
          <p:cNvSpPr txBox="1"/>
          <p:nvPr/>
        </p:nvSpPr>
        <p:spPr>
          <a:xfrm>
            <a:off x="1331640" y="6021288"/>
            <a:ext cx="5544616" cy="369332"/>
          </a:xfrm>
          <a:prstGeom prst="rect">
            <a:avLst/>
          </a:prstGeom>
          <a:noFill/>
        </p:spPr>
        <p:txBody>
          <a:bodyPr wrap="square" rtlCol="0">
            <a:spAutoFit/>
          </a:bodyPr>
          <a:lstStyle/>
          <a:p>
            <a:r>
              <a:rPr lang="tr-TR" dirty="0" smtClean="0"/>
              <a:t>Kaynak: Zeytinyağı, F. Göğüş ve S. Ötleş,2009</a:t>
            </a:r>
            <a:endParaRPr lang="tr-TR" dirty="0"/>
          </a:p>
        </p:txBody>
      </p:sp>
    </p:spTree>
    <p:extLst>
      <p:ext uri="{BB962C8B-B14F-4D97-AF65-F5344CB8AC3E}">
        <p14:creationId xmlns:p14="http://schemas.microsoft.com/office/powerpoint/2010/main" val="2523700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313670"/>
            <a:ext cx="6534150" cy="60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2051720" y="6380440"/>
            <a:ext cx="5544616" cy="369332"/>
          </a:xfrm>
          <a:prstGeom prst="rect">
            <a:avLst/>
          </a:prstGeom>
          <a:noFill/>
        </p:spPr>
        <p:txBody>
          <a:bodyPr wrap="square" rtlCol="0">
            <a:spAutoFit/>
          </a:bodyPr>
          <a:lstStyle/>
          <a:p>
            <a:r>
              <a:rPr lang="tr-TR" dirty="0" smtClean="0"/>
              <a:t>Kaynak: Zeytinyağı, F. Göğüş ve S. Ötleş,2009</a:t>
            </a:r>
            <a:endParaRPr lang="tr-TR" dirty="0"/>
          </a:p>
        </p:txBody>
      </p:sp>
    </p:spTree>
    <p:extLst>
      <p:ext uri="{BB962C8B-B14F-4D97-AF65-F5344CB8AC3E}">
        <p14:creationId xmlns:p14="http://schemas.microsoft.com/office/powerpoint/2010/main" val="979804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15" y="332656"/>
            <a:ext cx="8210550" cy="57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2051720" y="6309320"/>
            <a:ext cx="5544616" cy="369332"/>
          </a:xfrm>
          <a:prstGeom prst="rect">
            <a:avLst/>
          </a:prstGeom>
          <a:noFill/>
        </p:spPr>
        <p:txBody>
          <a:bodyPr wrap="square" rtlCol="0">
            <a:spAutoFit/>
          </a:bodyPr>
          <a:lstStyle/>
          <a:p>
            <a:r>
              <a:rPr lang="tr-TR" dirty="0" smtClean="0"/>
              <a:t>Kaynak: Zeytinyağı, F. Göğüş ve S. Ötleş,2009</a:t>
            </a:r>
            <a:endParaRPr lang="tr-TR" dirty="0"/>
          </a:p>
        </p:txBody>
      </p:sp>
    </p:spTree>
    <p:extLst>
      <p:ext uri="{BB962C8B-B14F-4D97-AF65-F5344CB8AC3E}">
        <p14:creationId xmlns:p14="http://schemas.microsoft.com/office/powerpoint/2010/main" val="2426762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oğru hasat ve depolama koşulları zeytinyağı kalitesini artırıy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73020"/>
            <a:ext cx="7920879"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770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004888"/>
            <a:ext cx="78867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2051720" y="6309320"/>
            <a:ext cx="5544616" cy="369332"/>
          </a:xfrm>
          <a:prstGeom prst="rect">
            <a:avLst/>
          </a:prstGeom>
          <a:noFill/>
        </p:spPr>
        <p:txBody>
          <a:bodyPr wrap="square" rtlCol="0">
            <a:spAutoFit/>
          </a:bodyPr>
          <a:lstStyle/>
          <a:p>
            <a:r>
              <a:rPr lang="tr-TR" dirty="0" smtClean="0"/>
              <a:t>Kaynak: Zeytinyağı, F. Göğüş ve S. Ötleş,2009</a:t>
            </a:r>
            <a:endParaRPr lang="tr-TR" dirty="0"/>
          </a:p>
        </p:txBody>
      </p:sp>
    </p:spTree>
    <p:extLst>
      <p:ext uri="{BB962C8B-B14F-4D97-AF65-F5344CB8AC3E}">
        <p14:creationId xmlns:p14="http://schemas.microsoft.com/office/powerpoint/2010/main" val="1994386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692696"/>
            <a:ext cx="80391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2051720" y="6309320"/>
            <a:ext cx="5544616" cy="369332"/>
          </a:xfrm>
          <a:prstGeom prst="rect">
            <a:avLst/>
          </a:prstGeom>
          <a:noFill/>
        </p:spPr>
        <p:txBody>
          <a:bodyPr wrap="square" rtlCol="0">
            <a:spAutoFit/>
          </a:bodyPr>
          <a:lstStyle/>
          <a:p>
            <a:r>
              <a:rPr lang="tr-TR" dirty="0" smtClean="0"/>
              <a:t>Kaynak: Zeytinyağı, F. Göğüş ve S. Ötleş,2009</a:t>
            </a:r>
            <a:endParaRPr lang="tr-TR" dirty="0"/>
          </a:p>
        </p:txBody>
      </p:sp>
    </p:spTree>
    <p:extLst>
      <p:ext uri="{BB962C8B-B14F-4D97-AF65-F5344CB8AC3E}">
        <p14:creationId xmlns:p14="http://schemas.microsoft.com/office/powerpoint/2010/main" val="4172143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909638"/>
            <a:ext cx="7896225"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2051720" y="6309320"/>
            <a:ext cx="5544616" cy="369332"/>
          </a:xfrm>
          <a:prstGeom prst="rect">
            <a:avLst/>
          </a:prstGeom>
          <a:noFill/>
        </p:spPr>
        <p:txBody>
          <a:bodyPr wrap="square" rtlCol="0">
            <a:spAutoFit/>
          </a:bodyPr>
          <a:lstStyle/>
          <a:p>
            <a:r>
              <a:rPr lang="tr-TR" dirty="0" smtClean="0"/>
              <a:t>Kaynak: Zeytinyağı, F. Göğüş ve S. Ötleş,2009</a:t>
            </a:r>
            <a:endParaRPr lang="tr-TR" dirty="0"/>
          </a:p>
        </p:txBody>
      </p:sp>
    </p:spTree>
    <p:extLst>
      <p:ext uri="{BB962C8B-B14F-4D97-AF65-F5344CB8AC3E}">
        <p14:creationId xmlns:p14="http://schemas.microsoft.com/office/powerpoint/2010/main" val="165263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5661248"/>
            <a:ext cx="8229600" cy="504057"/>
          </a:xfrm>
        </p:spPr>
        <p:txBody>
          <a:bodyPr>
            <a:normAutofit fontScale="92500" lnSpcReduction="10000"/>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429625"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863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pPr marL="0" indent="0" algn="just">
              <a:buNone/>
            </a:pPr>
            <a:r>
              <a:rPr lang="tr-TR" dirty="0" smtClean="0"/>
              <a:t>Ülkemizde, </a:t>
            </a:r>
            <a:r>
              <a:rPr lang="tr-TR" dirty="0"/>
              <a:t>zeytin ağacı dikilen ve yetişmekte olan </a:t>
            </a:r>
            <a:r>
              <a:rPr lang="tr-TR" dirty="0" smtClean="0"/>
              <a:t>bölgesi Ege’dir. Zeytin </a:t>
            </a:r>
            <a:r>
              <a:rPr lang="tr-TR" dirty="0"/>
              <a:t>ağacı Ege Bölgesinde en fazla Aydın şehri ve </a:t>
            </a:r>
            <a:r>
              <a:rPr lang="tr-TR" dirty="0" smtClean="0"/>
              <a:t>etrafında yetiştirilebilir</a:t>
            </a:r>
            <a:r>
              <a:rPr lang="tr-TR" dirty="0"/>
              <a:t>. Ege bölgesinde yetişen zeytinler </a:t>
            </a:r>
            <a:r>
              <a:rPr lang="tr-TR" dirty="0" smtClean="0"/>
              <a:t>kalitelidir </a:t>
            </a:r>
            <a:r>
              <a:rPr lang="tr-TR" dirty="0"/>
              <a:t>ve </a:t>
            </a:r>
            <a:r>
              <a:rPr lang="tr-TR" dirty="0" smtClean="0"/>
              <a:t>bu </a:t>
            </a:r>
            <a:r>
              <a:rPr lang="tr-TR" dirty="0"/>
              <a:t>zeytinler zeytinyağı üretiminde de </a:t>
            </a:r>
            <a:r>
              <a:rPr lang="tr-TR" dirty="0" smtClean="0"/>
              <a:t>kullanılmaktadırlar. </a:t>
            </a:r>
          </a:p>
          <a:p>
            <a:pPr marL="0" indent="0" algn="just">
              <a:buNone/>
            </a:pPr>
            <a:r>
              <a:rPr lang="tr-TR" dirty="0" smtClean="0"/>
              <a:t>Zeytin </a:t>
            </a:r>
            <a:r>
              <a:rPr lang="tr-TR" dirty="0"/>
              <a:t>çeşitlerinden Gemlik zeytin için ayrıca Güney Marmara Bölgesi, Gaziantep </a:t>
            </a:r>
            <a:r>
              <a:rPr lang="tr-TR" dirty="0" smtClean="0"/>
              <a:t>ve </a:t>
            </a:r>
            <a:r>
              <a:rPr lang="tr-TR" dirty="0"/>
              <a:t>Kahramanmaraş </a:t>
            </a:r>
            <a:r>
              <a:rPr lang="tr-TR" dirty="0" smtClean="0"/>
              <a:t>illeri çok </a:t>
            </a:r>
            <a:r>
              <a:rPr lang="tr-TR" dirty="0"/>
              <a:t>elverişlidir. </a:t>
            </a:r>
          </a:p>
        </p:txBody>
      </p:sp>
    </p:spTree>
    <p:extLst>
      <p:ext uri="{BB962C8B-B14F-4D97-AF65-F5344CB8AC3E}">
        <p14:creationId xmlns:p14="http://schemas.microsoft.com/office/powerpoint/2010/main" val="2124426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milimaj.com/others/image/harita/turkiye-2017-zeytin-uretim-haritas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8496018"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793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r>
              <a:rPr lang="tr-TR" b="1" dirty="0" smtClean="0"/>
              <a:t>Zeytinin kesiti</a:t>
            </a:r>
            <a:endParaRPr lang="tr-TR" b="1" dirty="0"/>
          </a:p>
        </p:txBody>
      </p:sp>
      <p:sp>
        <p:nvSpPr>
          <p:cNvPr id="3" name="İçerik Yer Tutucusu 2"/>
          <p:cNvSpPr>
            <a:spLocks noGrp="1"/>
          </p:cNvSpPr>
          <p:nvPr>
            <p:ph idx="1"/>
          </p:nvPr>
        </p:nvSpPr>
        <p:spPr>
          <a:xfrm>
            <a:off x="457200" y="4221088"/>
            <a:ext cx="8229600" cy="1905075"/>
          </a:xfrm>
        </p:spPr>
        <p:txBody>
          <a:bodyPr>
            <a:normAutofit lnSpcReduction="10000"/>
          </a:bodyPr>
          <a:lstStyle/>
          <a:p>
            <a:pPr marL="0" indent="0" algn="just">
              <a:buNone/>
            </a:pPr>
            <a:r>
              <a:rPr lang="tr-TR" dirty="0" smtClean="0"/>
              <a:t>Zeytin meyvesi %1-2 meyve kabuğu (</a:t>
            </a:r>
            <a:r>
              <a:rPr lang="tr-TR" dirty="0" err="1" smtClean="0"/>
              <a:t>epikarp</a:t>
            </a:r>
            <a:r>
              <a:rPr lang="tr-TR" dirty="0" smtClean="0"/>
              <a:t>), %63-86 meyve eti (</a:t>
            </a:r>
            <a:r>
              <a:rPr lang="tr-TR" dirty="0" err="1" smtClean="0"/>
              <a:t>mesokarp</a:t>
            </a:r>
            <a:r>
              <a:rPr lang="tr-TR" dirty="0" smtClean="0"/>
              <a:t>), %10-30 meyve çekirdeği (</a:t>
            </a:r>
            <a:r>
              <a:rPr lang="tr-TR" dirty="0" err="1" smtClean="0"/>
              <a:t>endokarp</a:t>
            </a:r>
            <a:r>
              <a:rPr lang="tr-TR" dirty="0" smtClean="0"/>
              <a:t>), %2-6 çekirdek içerir. Zeytin meyvesinde %40 su, %20-35 yağ içerir.</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905" y="1052736"/>
            <a:ext cx="5600700" cy="1962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5CF0FC95-83F8-40B6-B70D-4113CD50352D}" type="slidenum">
              <a:rPr lang="tr-TR" smtClean="0"/>
              <a:t>6</a:t>
            </a:fld>
            <a:endParaRPr lang="tr-TR"/>
          </a:p>
        </p:txBody>
      </p:sp>
    </p:spTree>
    <p:extLst>
      <p:ext uri="{BB962C8B-B14F-4D97-AF65-F5344CB8AC3E}">
        <p14:creationId xmlns:p14="http://schemas.microsoft.com/office/powerpoint/2010/main" val="2646135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Zeytinyağı Üretim Basamakları</a:t>
            </a:r>
            <a:endParaRPr lang="tr-TR" dirty="0"/>
          </a:p>
        </p:txBody>
      </p:sp>
      <p:sp>
        <p:nvSpPr>
          <p:cNvPr id="3" name="İçerik Yer Tutucusu 2"/>
          <p:cNvSpPr>
            <a:spLocks noGrp="1"/>
          </p:cNvSpPr>
          <p:nvPr>
            <p:ph idx="1"/>
          </p:nvPr>
        </p:nvSpPr>
        <p:spPr/>
        <p:txBody>
          <a:bodyPr/>
          <a:lstStyle/>
          <a:p>
            <a:pPr marL="0" indent="0">
              <a:buNone/>
            </a:pPr>
            <a:r>
              <a:rPr lang="tr-TR" dirty="0" smtClean="0"/>
              <a:t>1-Depolama</a:t>
            </a:r>
          </a:p>
          <a:p>
            <a:pPr marL="0" indent="0">
              <a:buNone/>
            </a:pPr>
            <a:r>
              <a:rPr lang="tr-TR" dirty="0" smtClean="0"/>
              <a:t>2-Temizleme</a:t>
            </a:r>
          </a:p>
          <a:p>
            <a:pPr marL="0" indent="0">
              <a:buNone/>
            </a:pPr>
            <a:r>
              <a:rPr lang="tr-TR" dirty="0" smtClean="0"/>
              <a:t>3-Zeytinlerin kırılması-ezilmesi</a:t>
            </a:r>
          </a:p>
          <a:p>
            <a:pPr marL="0" indent="0">
              <a:buNone/>
            </a:pPr>
            <a:r>
              <a:rPr lang="tr-TR" dirty="0" smtClean="0"/>
              <a:t>4-Malaksasyon (yoğurma)</a:t>
            </a:r>
          </a:p>
          <a:p>
            <a:pPr marL="0" indent="0">
              <a:buNone/>
            </a:pPr>
            <a:r>
              <a:rPr lang="tr-TR" dirty="0" smtClean="0"/>
              <a:t>5-Yağın </a:t>
            </a:r>
            <a:r>
              <a:rPr lang="tr-TR" dirty="0" err="1" smtClean="0"/>
              <a:t>ekstrakt</a:t>
            </a:r>
            <a:r>
              <a:rPr lang="tr-TR" dirty="0" smtClean="0"/>
              <a:t> edilmesi</a:t>
            </a:r>
          </a:p>
          <a:p>
            <a:pPr marL="0" indent="0">
              <a:buNone/>
            </a:pPr>
            <a:r>
              <a:rPr lang="tr-TR" dirty="0" smtClean="0"/>
              <a:t>6-Karasuyun ayrılması</a:t>
            </a:r>
          </a:p>
          <a:p>
            <a:pPr marL="0" indent="0">
              <a:buNone/>
            </a:pPr>
            <a:r>
              <a:rPr lang="tr-TR" dirty="0" smtClean="0"/>
              <a:t>7-Zeytinyağın filtre edilmesi</a:t>
            </a:r>
          </a:p>
        </p:txBody>
      </p:sp>
    </p:spTree>
    <p:extLst>
      <p:ext uri="{BB962C8B-B14F-4D97-AF65-F5344CB8AC3E}">
        <p14:creationId xmlns:p14="http://schemas.microsoft.com/office/powerpoint/2010/main" val="3590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lstStyle/>
          <a:p>
            <a:pPr marL="0" indent="0">
              <a:buNone/>
            </a:pPr>
            <a:r>
              <a:rPr lang="tr-TR" dirty="0" smtClean="0"/>
              <a:t>Depolama</a:t>
            </a:r>
          </a:p>
          <a:p>
            <a:pPr marL="0" indent="0">
              <a:buNone/>
            </a:pPr>
            <a:r>
              <a:rPr lang="tr-TR" dirty="0" smtClean="0"/>
              <a:t>Yağlı tohumlara kıyasla zeytinin depolanma süreci daha kısadır, bu yüzden zeytinler hasat edildikten sonra 2-3 aylık süreç içerisinde yağa işlenmelidir.</a:t>
            </a:r>
          </a:p>
          <a:p>
            <a:pPr marL="0" indent="0">
              <a:buNone/>
            </a:pPr>
            <a:r>
              <a:rPr lang="tr-TR" dirty="0" smtClean="0"/>
              <a:t>Zeytinlerin depolanmasında tanelerin zarar görmesini engelleyecek şekilde, yüksekliği kısa olan, kerevetlerde kontrollü sıcaklık ve nem ortamında depolanırlar. </a:t>
            </a:r>
          </a:p>
          <a:p>
            <a:pPr marL="0" indent="0">
              <a:buNone/>
            </a:pPr>
            <a:endParaRPr lang="tr-TR" dirty="0"/>
          </a:p>
        </p:txBody>
      </p:sp>
    </p:spTree>
    <p:extLst>
      <p:ext uri="{BB962C8B-B14F-4D97-AF65-F5344CB8AC3E}">
        <p14:creationId xmlns:p14="http://schemas.microsoft.com/office/powerpoint/2010/main" val="1903013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fontScale="85000" lnSpcReduction="20000"/>
          </a:bodyPr>
          <a:lstStyle/>
          <a:p>
            <a:pPr marL="0" indent="0">
              <a:buNone/>
            </a:pPr>
            <a:r>
              <a:rPr lang="tr-TR" dirty="0" smtClean="0"/>
              <a:t>Temizleme</a:t>
            </a:r>
          </a:p>
          <a:p>
            <a:pPr marL="0" indent="0">
              <a:buNone/>
            </a:pPr>
            <a:r>
              <a:rPr lang="tr-TR" dirty="0" smtClean="0"/>
              <a:t>Zeytin tanelerinin üzerindeki toz </a:t>
            </a:r>
            <a:r>
              <a:rPr lang="tr-TR" dirty="0" err="1" smtClean="0"/>
              <a:t>vb</a:t>
            </a:r>
            <a:r>
              <a:rPr lang="tr-TR" dirty="0" smtClean="0"/>
              <a:t> atıkları ve içerisine taşınma sırasında bulaşabilecek  dal, yaprak, metal atıklarının temizlenmesi için zeytinler yıkanır.</a:t>
            </a:r>
          </a:p>
          <a:p>
            <a:pPr marL="0" indent="0">
              <a:buNone/>
            </a:pPr>
            <a:r>
              <a:rPr lang="tr-TR" dirty="0" smtClean="0"/>
              <a:t>Zeytinlerin kırılması-ezilmesi</a:t>
            </a:r>
          </a:p>
          <a:p>
            <a:pPr marL="0" indent="0">
              <a:buNone/>
            </a:pPr>
            <a:r>
              <a:rPr lang="tr-TR" dirty="0" smtClean="0"/>
              <a:t>İşletmenin türü, üretim yöntemi ve zeytinyağının türüne göre farklı yöntemler kullanılır. Klasik usulde üretim yapan, özellikle butik zeytinyağı üretimi yapan tesislerde taş değirmenler kullanılırken, bunların daha çok işgücü gerektirmesi, kapasite düşüklüğü nedeniyle metal kırıcılar da kullanılmaktadır.</a:t>
            </a:r>
          </a:p>
          <a:p>
            <a:pPr marL="0" indent="0">
              <a:buNone/>
            </a:pPr>
            <a:r>
              <a:rPr lang="tr-TR" dirty="0" smtClean="0"/>
              <a:t>Kırmanın amacı zeytinleri dörde beşe bölerek içteki yağın dışarıya çıkışını kolaylaştırmaktır.</a:t>
            </a:r>
          </a:p>
          <a:p>
            <a:pPr marL="0" indent="0">
              <a:buNone/>
            </a:pPr>
            <a:r>
              <a:rPr lang="tr-TR" dirty="0" smtClean="0"/>
              <a:t>Bu şekilde yağın içten alınması kolaylaşmaktadır. </a:t>
            </a:r>
            <a:endParaRPr lang="tr-TR" dirty="0"/>
          </a:p>
        </p:txBody>
      </p:sp>
    </p:spTree>
    <p:extLst>
      <p:ext uri="{BB962C8B-B14F-4D97-AF65-F5344CB8AC3E}">
        <p14:creationId xmlns:p14="http://schemas.microsoft.com/office/powerpoint/2010/main" val="2022229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1396</TotalTime>
  <Words>1171</Words>
  <Application>Microsoft Office PowerPoint</Application>
  <PresentationFormat>Ekran Gösterisi (4:3)</PresentationFormat>
  <Paragraphs>128</Paragraphs>
  <Slides>33</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33</vt:i4>
      </vt:variant>
    </vt:vector>
  </HeadingPairs>
  <TitlesOfParts>
    <vt:vector size="36" baseType="lpstr">
      <vt:lpstr>Arial</vt:lpstr>
      <vt:lpstr>Calibri</vt:lpstr>
      <vt:lpstr>Ofis Teması</vt:lpstr>
      <vt:lpstr>GKK207 YAĞ ANALİZLERİ DERS 14: ZEYTİNYAĞI ÜRETİMİ</vt:lpstr>
      <vt:lpstr>ZEYTİN</vt:lpstr>
      <vt:lpstr>PowerPoint Sunusu</vt:lpstr>
      <vt:lpstr>PowerPoint Sunusu</vt:lpstr>
      <vt:lpstr>PowerPoint Sunusu</vt:lpstr>
      <vt:lpstr>Zeytinin kesiti</vt:lpstr>
      <vt:lpstr>Zeytinyağı Üretim Basamakları</vt:lpstr>
      <vt:lpstr>PowerPoint Sunusu</vt:lpstr>
      <vt:lpstr>PowerPoint Sunusu</vt:lpstr>
      <vt:lpstr>PowerPoint Sunusu</vt:lpstr>
      <vt:lpstr>PowerPoint Sunusu</vt:lpstr>
      <vt:lpstr>PowerPoint Sunusu</vt:lpstr>
      <vt:lpstr>PowerPoint Sunusu</vt:lpstr>
      <vt:lpstr>PowerPoint Sunusu</vt:lpstr>
      <vt:lpstr>Malaksasyon (zeytin ezmesinin yoğrulması)</vt:lpstr>
      <vt:lpstr>PowerPoint Sunusu</vt:lpstr>
      <vt:lpstr>PowerPoint Sunusu</vt:lpstr>
      <vt:lpstr>PowerPoint Sunusu</vt:lpstr>
      <vt:lpstr>PowerPoint Sunusu</vt:lpstr>
      <vt:lpstr>Karasuyun zeytinyağından ayrılması</vt:lpstr>
      <vt:lpstr>Zeytinyağın filtrasyonu</vt:lpstr>
      <vt:lpstr>Zeytinyağının Sınıflandırılması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GTE209 BİTKİSEL YAĞ TEKNOLOJİSİ  DERS 10: ZEYTİNYAĞI ÜRETİMİ</dc:title>
  <dc:creator>HP2020</dc:creator>
  <cp:lastModifiedBy>HP2020</cp:lastModifiedBy>
  <cp:revision>33</cp:revision>
  <dcterms:created xsi:type="dcterms:W3CDTF">2021-01-02T16:04:36Z</dcterms:created>
  <dcterms:modified xsi:type="dcterms:W3CDTF">2025-05-20T11:20:33Z</dcterms:modified>
</cp:coreProperties>
</file>