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6" r:id="rId1"/>
  </p:sldMasterIdLst>
  <p:notesMasterIdLst>
    <p:notesMasterId r:id="rId26"/>
  </p:notesMasterIdLst>
  <p:sldIdLst>
    <p:sldId id="256" r:id="rId2"/>
    <p:sldId id="270" r:id="rId3"/>
    <p:sldId id="257" r:id="rId4"/>
    <p:sldId id="258" r:id="rId5"/>
    <p:sldId id="259" r:id="rId6"/>
    <p:sldId id="260" r:id="rId7"/>
    <p:sldId id="261" r:id="rId8"/>
    <p:sldId id="262" r:id="rId9"/>
    <p:sldId id="263" r:id="rId10"/>
    <p:sldId id="265" r:id="rId11"/>
    <p:sldId id="266" r:id="rId12"/>
    <p:sldId id="264" r:id="rId13"/>
    <p:sldId id="267" r:id="rId14"/>
    <p:sldId id="271" r:id="rId15"/>
    <p:sldId id="277" r:id="rId16"/>
    <p:sldId id="275" r:id="rId17"/>
    <p:sldId id="276" r:id="rId18"/>
    <p:sldId id="272" r:id="rId19"/>
    <p:sldId id="268" r:id="rId20"/>
    <p:sldId id="269" r:id="rId21"/>
    <p:sldId id="278" r:id="rId22"/>
    <p:sldId id="273" r:id="rId23"/>
    <p:sldId id="279" r:id="rId24"/>
    <p:sldId id="280"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589" y="-115"/>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D189B0-8796-46A5-806F-916A748AD3EE}" type="datetimeFigureOut">
              <a:rPr lang="tr-TR" smtClean="0"/>
              <a:t>5.10.2020</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33579F-D24F-48A4-A094-B9FD14C76D50}" type="slidenum">
              <a:rPr lang="tr-TR" smtClean="0"/>
              <a:t>‹#›</a:t>
            </a:fld>
            <a:endParaRPr lang="tr-TR"/>
          </a:p>
        </p:txBody>
      </p:sp>
    </p:spTree>
    <p:extLst>
      <p:ext uri="{BB962C8B-B14F-4D97-AF65-F5344CB8AC3E}">
        <p14:creationId xmlns:p14="http://schemas.microsoft.com/office/powerpoint/2010/main" val="31870857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33579F-D24F-48A4-A094-B9FD14C76D50}" type="slidenum">
              <a:rPr lang="tr-TR" smtClean="0"/>
              <a:t>22</a:t>
            </a:fld>
            <a:endParaRPr lang="tr-TR"/>
          </a:p>
        </p:txBody>
      </p:sp>
    </p:spTree>
    <p:extLst>
      <p:ext uri="{BB962C8B-B14F-4D97-AF65-F5344CB8AC3E}">
        <p14:creationId xmlns:p14="http://schemas.microsoft.com/office/powerpoint/2010/main" val="19578533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Başlık 13"/>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Alt Başlık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Veri Yer Tutucusu 6"/>
          <p:cNvSpPr>
            <a:spLocks noGrp="1"/>
          </p:cNvSpPr>
          <p:nvPr>
            <p:ph type="dt" sz="half" idx="10"/>
          </p:nvPr>
        </p:nvSpPr>
        <p:spPr/>
        <p:txBody>
          <a:bodyPr/>
          <a:lstStyle>
            <a:extLst/>
          </a:lstStyle>
          <a:p>
            <a:fld id="{451DEABC-D766-4322-8E78-B830FAE35C72}" type="datetime4">
              <a:rPr lang="en-US" smtClean="0"/>
              <a:pPr/>
              <a:t>October 5, 2020</a:t>
            </a:fld>
            <a:endParaRPr lang="en-US" dirty="0"/>
          </a:p>
        </p:txBody>
      </p:sp>
      <p:sp>
        <p:nvSpPr>
          <p:cNvPr id="20" name="Altbilgi Yer Tutucusu 19"/>
          <p:cNvSpPr>
            <a:spLocks noGrp="1"/>
          </p:cNvSpPr>
          <p:nvPr>
            <p:ph type="ftr" sz="quarter" idx="11"/>
          </p:nvPr>
        </p:nvSpPr>
        <p:spPr/>
        <p:txBody>
          <a:bodyPr/>
          <a:lstStyle>
            <a:extLst/>
          </a:lstStyle>
          <a:p>
            <a:endParaRPr lang="en-US" dirty="0"/>
          </a:p>
        </p:txBody>
      </p:sp>
      <p:sp>
        <p:nvSpPr>
          <p:cNvPr id="10" name="Slayt Numarası Yer Tutucusu 9"/>
          <p:cNvSpPr>
            <a:spLocks noGrp="1"/>
          </p:cNvSpPr>
          <p:nvPr>
            <p:ph type="sldNum" sz="quarter" idx="12"/>
          </p:nvPr>
        </p:nvSpPr>
        <p:spPr/>
        <p:txBody>
          <a:bodyPr/>
          <a:lstStyle>
            <a:extLst/>
          </a:lstStyle>
          <a:p>
            <a:fld id="{F38DF745-7D3F-47F4-83A3-874385CFAA69}" type="slidenum">
              <a:rPr lang="en-US" smtClean="0"/>
              <a:pPr/>
              <a:t>‹#›</a:t>
            </a:fld>
            <a:endParaRPr lang="en-US"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F3131F9E-604E-4343-9F29-EF72E8231CAD}" type="datetime4">
              <a:rPr lang="en-US" smtClean="0"/>
              <a:pPr/>
              <a:t>October 5, 2020</a:t>
            </a:fld>
            <a:endParaRPr lang="en-US"/>
          </a:p>
        </p:txBody>
      </p:sp>
      <p:sp>
        <p:nvSpPr>
          <p:cNvPr id="5" name="Altbilgi Yer Tutucusu 4"/>
          <p:cNvSpPr>
            <a:spLocks noGrp="1"/>
          </p:cNvSpPr>
          <p:nvPr>
            <p:ph type="ftr" sz="quarter" idx="11"/>
          </p:nvPr>
        </p:nvSpPr>
        <p:spPr/>
        <p:txBody>
          <a:bodyPr/>
          <a:lstStyle>
            <a:extLst/>
          </a:lstStyle>
          <a:p>
            <a:endParaRPr lang="en-US"/>
          </a:p>
        </p:txBody>
      </p:sp>
      <p:sp>
        <p:nvSpPr>
          <p:cNvPr id="6" name="Slayt Numarası Yer Tutucusu 5"/>
          <p:cNvSpPr>
            <a:spLocks noGrp="1"/>
          </p:cNvSpPr>
          <p:nvPr>
            <p:ph type="sldNum" sz="quarter" idx="12"/>
          </p:nvPr>
        </p:nvSpPr>
        <p:spPr/>
        <p:txBody>
          <a:bodyPr/>
          <a:lstStyle>
            <a:extLst/>
          </a:lstStyle>
          <a:p>
            <a:fld id="{F38DF745-7D3F-47F4-83A3-874385CFAA6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34A8E1CE-37F8-4102-8DF9-852A0A51F293}" type="datetime4">
              <a:rPr lang="en-US" smtClean="0"/>
              <a:pPr/>
              <a:t>October 5, 2020</a:t>
            </a:fld>
            <a:endParaRPr lang="en-US"/>
          </a:p>
        </p:txBody>
      </p:sp>
      <p:sp>
        <p:nvSpPr>
          <p:cNvPr id="5" name="Altbilgi Yer Tutucusu 4"/>
          <p:cNvSpPr>
            <a:spLocks noGrp="1"/>
          </p:cNvSpPr>
          <p:nvPr>
            <p:ph type="ftr" sz="quarter" idx="11"/>
          </p:nvPr>
        </p:nvSpPr>
        <p:spPr/>
        <p:txBody>
          <a:bodyPr/>
          <a:lstStyle>
            <a:extLst/>
          </a:lstStyle>
          <a:p>
            <a:endParaRPr lang="en-US"/>
          </a:p>
        </p:txBody>
      </p:sp>
      <p:sp>
        <p:nvSpPr>
          <p:cNvPr id="6" name="Slayt Numarası Yer Tutucusu 5"/>
          <p:cNvSpPr>
            <a:spLocks noGrp="1"/>
          </p:cNvSpPr>
          <p:nvPr>
            <p:ph type="sldNum" sz="quarter" idx="12"/>
          </p:nvPr>
        </p:nvSpPr>
        <p:spPr/>
        <p:txBody>
          <a:bodyPr/>
          <a:lstStyle>
            <a:extLst/>
          </a:lstStyle>
          <a:p>
            <a:fld id="{F38DF745-7D3F-47F4-83A3-874385CFAA6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93333F43-3E86-47E4-BFBB-2476D384E1C6}" type="datetime4">
              <a:rPr lang="en-US" smtClean="0"/>
              <a:pPr/>
              <a:t>October 5, 2020</a:t>
            </a:fld>
            <a:endParaRPr lang="en-US"/>
          </a:p>
        </p:txBody>
      </p:sp>
      <p:sp>
        <p:nvSpPr>
          <p:cNvPr id="5" name="Altbilgi Yer Tutucusu 4"/>
          <p:cNvSpPr>
            <a:spLocks noGrp="1"/>
          </p:cNvSpPr>
          <p:nvPr>
            <p:ph type="ftr" sz="quarter" idx="11"/>
          </p:nvPr>
        </p:nvSpPr>
        <p:spPr/>
        <p:txBody>
          <a:bodyPr/>
          <a:lstStyle>
            <a:extLst/>
          </a:lstStyle>
          <a:p>
            <a:endParaRPr lang="en-US"/>
          </a:p>
        </p:txBody>
      </p:sp>
      <p:sp>
        <p:nvSpPr>
          <p:cNvPr id="6" name="Slayt Numarası Yer Tutucusu 5"/>
          <p:cNvSpPr>
            <a:spLocks noGrp="1"/>
          </p:cNvSpPr>
          <p:nvPr>
            <p:ph type="sldNum" sz="quarter" idx="12"/>
          </p:nvPr>
        </p:nvSpPr>
        <p:spPr/>
        <p:txBody>
          <a:bodyPr/>
          <a:lstStyle>
            <a:extLst/>
          </a:lstStyle>
          <a:p>
            <a:fld id="{F38DF745-7D3F-47F4-83A3-874385CFAA6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Dikdörtgen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extLst/>
          </a:lstStyle>
          <a:p>
            <a:fld id="{751663BA-01FC-4367-B6F3-ABB2645D55F1}" type="datetime4">
              <a:rPr lang="en-US" smtClean="0"/>
              <a:pPr/>
              <a:t>October 5, 2020</a:t>
            </a:fld>
            <a:endParaRPr lang="en-US" dirty="0"/>
          </a:p>
        </p:txBody>
      </p:sp>
      <p:sp>
        <p:nvSpPr>
          <p:cNvPr id="5" name="Altbilgi Yer Tutucusu 4"/>
          <p:cNvSpPr>
            <a:spLocks noGrp="1"/>
          </p:cNvSpPr>
          <p:nvPr>
            <p:ph type="ftr" sz="quarter" idx="11"/>
          </p:nvPr>
        </p:nvSpPr>
        <p:spPr/>
        <p:txBody>
          <a:bodyPr/>
          <a:lstStyle>
            <a:extLst/>
          </a:lstStyle>
          <a:p>
            <a:endParaRPr lang="en-US" dirty="0"/>
          </a:p>
        </p:txBody>
      </p:sp>
      <p:sp>
        <p:nvSpPr>
          <p:cNvPr id="6" name="Slayt Numarası Yer Tutucusu 5"/>
          <p:cNvSpPr>
            <a:spLocks noGrp="1"/>
          </p:cNvSpPr>
          <p:nvPr>
            <p:ph type="sldNum" sz="quarter" idx="12"/>
          </p:nvPr>
        </p:nvSpPr>
        <p:spPr/>
        <p:txBody>
          <a:bodyPr/>
          <a:lstStyle>
            <a:extLst/>
          </a:lstStyle>
          <a:p>
            <a:fld id="{F38DF745-7D3F-47F4-83A3-874385CFAA69}" type="slidenum">
              <a:rPr lang="en-US" smtClean="0"/>
              <a:pPr/>
              <a:t>‹#›</a:t>
            </a:fld>
            <a:endParaRPr lang="en-US" dirty="0"/>
          </a:p>
        </p:txBody>
      </p:sp>
      <p:sp>
        <p:nvSpPr>
          <p:cNvPr id="10" name="Dikdörtgen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79B19C71-EC74-44AF-B27E-FC7DC3C3A61D}" type="datetime4">
              <a:rPr lang="en-US" smtClean="0"/>
              <a:pPr/>
              <a:t>October 5, 2020</a:t>
            </a:fld>
            <a:endParaRPr lang="en-US"/>
          </a:p>
        </p:txBody>
      </p:sp>
      <p:sp>
        <p:nvSpPr>
          <p:cNvPr id="6" name="Altbilgi Yer Tutucusu 5"/>
          <p:cNvSpPr>
            <a:spLocks noGrp="1"/>
          </p:cNvSpPr>
          <p:nvPr>
            <p:ph type="ftr" sz="quarter" idx="11"/>
          </p:nvPr>
        </p:nvSpPr>
        <p:spPr/>
        <p:txBody>
          <a:bodyPr/>
          <a:lstStyle>
            <a:extLst/>
          </a:lstStyle>
          <a:p>
            <a:endParaRPr lang="en-US"/>
          </a:p>
        </p:txBody>
      </p:sp>
      <p:sp>
        <p:nvSpPr>
          <p:cNvPr id="7" name="Slayt Numarası Yer Tutucusu 6"/>
          <p:cNvSpPr>
            <a:spLocks noGrp="1"/>
          </p:cNvSpPr>
          <p:nvPr>
            <p:ph type="sldNum" sz="quarter" idx="12"/>
          </p:nvPr>
        </p:nvSpPr>
        <p:spPr/>
        <p:txBody>
          <a:bodyPr/>
          <a:lstStyle>
            <a:extLst/>
          </a:lstStyle>
          <a:p>
            <a:fld id="{F38DF745-7D3F-47F4-83A3-874385CFAA6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fld id="{6A5CDA29-3CBE-48EA-92AE-A996835462BA}" type="datetime4">
              <a:rPr lang="en-US" smtClean="0"/>
              <a:pPr/>
              <a:t>October 5, 2020</a:t>
            </a:fld>
            <a:endParaRPr lang="en-US"/>
          </a:p>
        </p:txBody>
      </p:sp>
      <p:sp>
        <p:nvSpPr>
          <p:cNvPr id="8" name="Altbilgi Yer Tutucusu 7"/>
          <p:cNvSpPr>
            <a:spLocks noGrp="1"/>
          </p:cNvSpPr>
          <p:nvPr>
            <p:ph type="ftr" sz="quarter" idx="11"/>
          </p:nvPr>
        </p:nvSpPr>
        <p:spPr/>
        <p:txBody>
          <a:bodyPr/>
          <a:lstStyle>
            <a:extLst/>
          </a:lstStyle>
          <a:p>
            <a:endParaRPr lang="en-US"/>
          </a:p>
        </p:txBody>
      </p:sp>
      <p:sp>
        <p:nvSpPr>
          <p:cNvPr id="9" name="Slayt Numarası Yer Tutucusu 8"/>
          <p:cNvSpPr>
            <a:spLocks noGrp="1"/>
          </p:cNvSpPr>
          <p:nvPr>
            <p:ph type="sldNum" sz="quarter" idx="12"/>
          </p:nvPr>
        </p:nvSpPr>
        <p:spPr/>
        <p:txBody>
          <a:bodyPr/>
          <a:lstStyle>
            <a:extLst/>
          </a:lstStyle>
          <a:p>
            <a:fld id="{F38DF745-7D3F-47F4-83A3-874385CFAA6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extLst/>
          </a:lstStyle>
          <a:p>
            <a:fld id="{E29EC054-3869-4501-B163-1BBFDE8DCE04}" type="datetime4">
              <a:rPr lang="en-US" smtClean="0"/>
              <a:pPr/>
              <a:t>October 5, 2020</a:t>
            </a:fld>
            <a:endParaRPr lang="en-US"/>
          </a:p>
        </p:txBody>
      </p:sp>
      <p:sp>
        <p:nvSpPr>
          <p:cNvPr id="4" name="Altbilgi Yer Tutucusu 3"/>
          <p:cNvSpPr>
            <a:spLocks noGrp="1"/>
          </p:cNvSpPr>
          <p:nvPr>
            <p:ph type="ftr" sz="quarter" idx="11"/>
          </p:nvPr>
        </p:nvSpPr>
        <p:spPr/>
        <p:txBody>
          <a:bodyPr/>
          <a:lstStyle>
            <a:extLst/>
          </a:lstStyle>
          <a:p>
            <a:endParaRPr lang="en-US"/>
          </a:p>
        </p:txBody>
      </p:sp>
      <p:sp>
        <p:nvSpPr>
          <p:cNvPr id="5" name="Slayt Numarası Yer Tutucusu 4"/>
          <p:cNvSpPr>
            <a:spLocks noGrp="1"/>
          </p:cNvSpPr>
          <p:nvPr>
            <p:ph type="sldNum" sz="quarter" idx="12"/>
          </p:nvPr>
        </p:nvSpPr>
        <p:spPr/>
        <p:txBody>
          <a:bodyPr/>
          <a:lstStyle>
            <a:extLst/>
          </a:lstStyle>
          <a:p>
            <a:fld id="{F38DF745-7D3F-47F4-83A3-874385CFAA6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ikdörtgen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Veri Yer Tutucusu 1"/>
          <p:cNvSpPr>
            <a:spLocks noGrp="1"/>
          </p:cNvSpPr>
          <p:nvPr>
            <p:ph type="dt" sz="half" idx="10"/>
          </p:nvPr>
        </p:nvSpPr>
        <p:spPr/>
        <p:txBody>
          <a:bodyPr/>
          <a:lstStyle>
            <a:extLst/>
          </a:lstStyle>
          <a:p>
            <a:fld id="{0A63D831-56C1-49CF-8EF7-8B9A98402BCD}" type="datetime4">
              <a:rPr lang="en-US" smtClean="0"/>
              <a:pPr/>
              <a:t>October 5, 2020</a:t>
            </a:fld>
            <a:endParaRPr lang="en-US"/>
          </a:p>
        </p:txBody>
      </p:sp>
      <p:sp>
        <p:nvSpPr>
          <p:cNvPr id="3" name="Altbilgi Yer Tutucusu 2"/>
          <p:cNvSpPr>
            <a:spLocks noGrp="1"/>
          </p:cNvSpPr>
          <p:nvPr>
            <p:ph type="ftr" sz="quarter" idx="11"/>
          </p:nvPr>
        </p:nvSpPr>
        <p:spPr/>
        <p:txBody>
          <a:bodyPr/>
          <a:lstStyle>
            <a:extLst/>
          </a:lstStyle>
          <a:p>
            <a:endParaRPr lang="en-US"/>
          </a:p>
        </p:txBody>
      </p:sp>
      <p:sp>
        <p:nvSpPr>
          <p:cNvPr id="4" name="Slayt Numarası Yer Tutucusu 3"/>
          <p:cNvSpPr>
            <a:spLocks noGrp="1"/>
          </p:cNvSpPr>
          <p:nvPr>
            <p:ph type="sldNum" sz="quarter" idx="12"/>
          </p:nvPr>
        </p:nvSpPr>
        <p:spPr/>
        <p:txBody>
          <a:bodyPr/>
          <a:lstStyle>
            <a:extLst/>
          </a:lstStyle>
          <a:p>
            <a:fld id="{F38DF745-7D3F-47F4-83A3-874385CFAA69}" type="slidenum">
              <a:rPr lang="en-US" smtClean="0"/>
              <a:pPr/>
              <a:t>‹#›</a:t>
            </a:fld>
            <a:endParaRPr lang="en-US"/>
          </a:p>
        </p:txBody>
      </p:sp>
      <p:sp>
        <p:nvSpPr>
          <p:cNvPr id="6" name="Dikdörtgen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6EAD5615-7F4F-4584-84D5-CC95918C321F}" type="datetime4">
              <a:rPr lang="en-US" smtClean="0"/>
              <a:pPr/>
              <a:t>October 5, 2020</a:t>
            </a:fld>
            <a:endParaRPr lang="en-US"/>
          </a:p>
        </p:txBody>
      </p:sp>
      <p:sp>
        <p:nvSpPr>
          <p:cNvPr id="6" name="Altbilgi Yer Tutucusu 5"/>
          <p:cNvSpPr>
            <a:spLocks noGrp="1"/>
          </p:cNvSpPr>
          <p:nvPr>
            <p:ph type="ftr" sz="quarter" idx="11"/>
          </p:nvPr>
        </p:nvSpPr>
        <p:spPr/>
        <p:txBody>
          <a:bodyPr/>
          <a:lstStyle>
            <a:extLst/>
          </a:lstStyle>
          <a:p>
            <a:endParaRPr lang="en-US"/>
          </a:p>
        </p:txBody>
      </p:sp>
      <p:sp>
        <p:nvSpPr>
          <p:cNvPr id="7" name="Slayt Numarası Yer Tutucusu 6"/>
          <p:cNvSpPr>
            <a:spLocks noGrp="1"/>
          </p:cNvSpPr>
          <p:nvPr>
            <p:ph type="sldNum" sz="quarter" idx="12"/>
          </p:nvPr>
        </p:nvSpPr>
        <p:spPr/>
        <p:txBody>
          <a:bodyPr/>
          <a:lstStyle>
            <a:extLst/>
          </a:lstStyle>
          <a:p>
            <a:fld id="{F38DF745-7D3F-47F4-83A3-874385CFAA6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extLst/>
          </a:lstStyle>
          <a:p>
            <a:fld id="{76EEA923-9BEE-48CE-9F28-5B525F399BAD}" type="datetime4">
              <a:rPr lang="en-US" smtClean="0"/>
              <a:pPr/>
              <a:t>October 5, 2020</a:t>
            </a:fld>
            <a:endParaRPr lang="en-US"/>
          </a:p>
        </p:txBody>
      </p:sp>
      <p:sp>
        <p:nvSpPr>
          <p:cNvPr id="6" name="Altbilgi Yer Tutucusu 5"/>
          <p:cNvSpPr>
            <a:spLocks noGrp="1"/>
          </p:cNvSpPr>
          <p:nvPr>
            <p:ph type="ftr" sz="quarter" idx="11"/>
          </p:nvPr>
        </p:nvSpPr>
        <p:spPr/>
        <p:txBody>
          <a:bodyPr/>
          <a:lstStyle>
            <a:extLst/>
          </a:lstStyle>
          <a:p>
            <a:endParaRPr lang="en-US"/>
          </a:p>
        </p:txBody>
      </p:sp>
      <p:sp>
        <p:nvSpPr>
          <p:cNvPr id="7" name="Slayt Numarası Yer Tutucusu 6"/>
          <p:cNvSpPr>
            <a:spLocks noGrp="1"/>
          </p:cNvSpPr>
          <p:nvPr>
            <p:ph type="sldNum" sz="quarter" idx="12"/>
          </p:nvPr>
        </p:nvSpPr>
        <p:spPr/>
        <p:txBody>
          <a:bodyPr/>
          <a:lstStyle>
            <a:extLst/>
          </a:lstStyle>
          <a:p>
            <a:fld id="{F38DF745-7D3F-47F4-83A3-874385CFAA69}" type="slidenum">
              <a:rPr lang="en-US" smtClean="0"/>
              <a:pPr/>
              <a:t>‹#›</a:t>
            </a:fld>
            <a:endParaRPr lang="en-US" dirty="0"/>
          </a:p>
        </p:txBody>
      </p:sp>
      <p:sp>
        <p:nvSpPr>
          <p:cNvPr id="8" name="Dikdörtgen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Resim Yer Tutucusu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Akış Çizelgesi: İşlem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Akış Çizelgesi: İşlem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Metin Yer Tutucusu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asta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Halka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Dikdörtgen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Başlık Yer Tutucusu 4"/>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Metin Yer Tutucusu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Veri Yer Tutucusu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7D0EFEE-2756-4A20-BF2A-63F0A94F99AC}" type="datetime4">
              <a:rPr lang="en-US" smtClean="0"/>
              <a:pPr/>
              <a:t>October 5, 2020</a:t>
            </a:fld>
            <a:endParaRPr lang="en-US" dirty="0"/>
          </a:p>
        </p:txBody>
      </p:sp>
      <p:sp>
        <p:nvSpPr>
          <p:cNvPr id="10" name="Altbilgi Yer Tutucusu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dirty="0"/>
          </a:p>
        </p:txBody>
      </p:sp>
      <p:sp>
        <p:nvSpPr>
          <p:cNvPr id="22" name="Slayt Numarası Yer Tutucusu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F38DF745-7D3F-47F4-83A3-874385CFAA69}" type="slidenum">
              <a:rPr lang="en-US" smtClean="0"/>
              <a:pPr/>
              <a:t>‹#›</a:t>
            </a:fld>
            <a:endParaRPr lang="en-US" dirty="0"/>
          </a:p>
        </p:txBody>
      </p:sp>
      <p:sp>
        <p:nvSpPr>
          <p:cNvPr id="15" name="Dikdörtgen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4057"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5" Type="http://schemas.openxmlformats.org/officeDocument/2006/relationships/image" Target="../media/image8.jpeg"/><Relationship Id="rId4" Type="http://schemas.openxmlformats.org/officeDocument/2006/relationships/image" Target="../media/image7.jpe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724784" y="2636912"/>
            <a:ext cx="7406640" cy="1472184"/>
          </a:xfrm>
        </p:spPr>
        <p:txBody>
          <a:bodyPr>
            <a:normAutofit/>
          </a:bodyPr>
          <a:lstStyle/>
          <a:p>
            <a:r>
              <a:rPr lang="tr-TR" dirty="0"/>
              <a:t>DERS 1</a:t>
            </a:r>
            <a:r>
              <a:rPr lang="tr-TR" dirty="0" smtClean="0"/>
              <a:t/>
            </a:r>
            <a:br>
              <a:rPr lang="tr-TR" dirty="0" smtClean="0"/>
            </a:br>
            <a:r>
              <a:rPr lang="tr-TR" dirty="0" smtClean="0"/>
              <a:t>Sütün </a:t>
            </a:r>
            <a:r>
              <a:rPr lang="tr-TR" dirty="0"/>
              <a:t>Bileşimi ve Özellikleri</a:t>
            </a:r>
          </a:p>
        </p:txBody>
      </p:sp>
      <p:sp>
        <p:nvSpPr>
          <p:cNvPr id="3" name="Alt Başlık 2"/>
          <p:cNvSpPr>
            <a:spLocks noGrp="1"/>
          </p:cNvSpPr>
          <p:nvPr>
            <p:ph type="subTitle" idx="1"/>
          </p:nvPr>
        </p:nvSpPr>
        <p:spPr>
          <a:xfrm>
            <a:off x="1403648" y="4437112"/>
            <a:ext cx="7406640" cy="893744"/>
          </a:xfrm>
        </p:spPr>
        <p:txBody>
          <a:bodyPr>
            <a:normAutofit/>
          </a:bodyPr>
          <a:lstStyle/>
          <a:p>
            <a:r>
              <a:rPr lang="tr-TR" dirty="0" smtClean="0"/>
              <a:t>Dr. </a:t>
            </a:r>
            <a:r>
              <a:rPr lang="tr-TR" dirty="0" err="1" smtClean="0"/>
              <a:t>Öğr</a:t>
            </a:r>
            <a:r>
              <a:rPr lang="tr-TR" dirty="0" smtClean="0"/>
              <a:t>. Üyesi Gülten ŞEKEROĞLU</a:t>
            </a:r>
            <a:endParaRPr lang="tr-TR" dirty="0"/>
          </a:p>
        </p:txBody>
      </p:sp>
      <p:sp>
        <p:nvSpPr>
          <p:cNvPr id="4" name="Slayt Numarası Yer Tutucusu 3"/>
          <p:cNvSpPr>
            <a:spLocks noGrp="1"/>
          </p:cNvSpPr>
          <p:nvPr>
            <p:ph type="sldNum" sz="quarter" idx="12"/>
          </p:nvPr>
        </p:nvSpPr>
        <p:spPr/>
        <p:txBody>
          <a:bodyPr/>
          <a:lstStyle/>
          <a:p>
            <a:fld id="{F38DF745-7D3F-47F4-83A3-874385CFAA69}" type="slidenum">
              <a:rPr lang="en-US" smtClean="0"/>
              <a:pPr/>
              <a:t>1</a:t>
            </a:fld>
            <a:endParaRPr lang="en-US" dirty="0"/>
          </a:p>
        </p:txBody>
      </p:sp>
      <p:sp>
        <p:nvSpPr>
          <p:cNvPr id="5" name="Başlık 1"/>
          <p:cNvSpPr txBox="1">
            <a:spLocks/>
          </p:cNvSpPr>
          <p:nvPr/>
        </p:nvSpPr>
        <p:spPr>
          <a:xfrm>
            <a:off x="1772248" y="548680"/>
            <a:ext cx="7406640" cy="1472184"/>
          </a:xfrm>
          <a:prstGeom prst="rect">
            <a:avLst/>
          </a:prstGeom>
        </p:spPr>
        <p:txBody>
          <a:bodyPr anchor="b">
            <a:norm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r>
              <a:rPr lang="tr-TR" dirty="0"/>
              <a:t>GKK201 SÜT VE ÜRÜNLERİ ANALİZLERİ –</a:t>
            </a:r>
            <a:r>
              <a:rPr lang="tr-TR" dirty="0" smtClean="0"/>
              <a:t>I</a:t>
            </a:r>
            <a:endParaRPr lang="tr-TR" dirty="0"/>
          </a:p>
        </p:txBody>
      </p:sp>
    </p:spTree>
    <p:extLst>
      <p:ext uri="{BB962C8B-B14F-4D97-AF65-F5344CB8AC3E}">
        <p14:creationId xmlns:p14="http://schemas.microsoft.com/office/powerpoint/2010/main" val="41751217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74638"/>
            <a:ext cx="7498080" cy="706090"/>
          </a:xfrm>
        </p:spPr>
        <p:txBody>
          <a:bodyPr>
            <a:normAutofit fontScale="90000"/>
          </a:bodyPr>
          <a:lstStyle/>
          <a:p>
            <a:r>
              <a:rPr lang="tr-TR" dirty="0" smtClean="0"/>
              <a:t>2-Hayvanın ırkı</a:t>
            </a:r>
            <a:endParaRPr lang="tr-TR" dirty="0"/>
          </a:p>
        </p:txBody>
      </p:sp>
      <p:sp>
        <p:nvSpPr>
          <p:cNvPr id="3" name="İçerik Yer Tutucusu 2"/>
          <p:cNvSpPr>
            <a:spLocks noGrp="1"/>
          </p:cNvSpPr>
          <p:nvPr>
            <p:ph idx="1"/>
          </p:nvPr>
        </p:nvSpPr>
        <p:spPr>
          <a:xfrm>
            <a:off x="1187624" y="1196752"/>
            <a:ext cx="7746064" cy="5051648"/>
          </a:xfrm>
        </p:spPr>
        <p:txBody>
          <a:bodyPr/>
          <a:lstStyle/>
          <a:p>
            <a:pPr marL="82296" indent="0">
              <a:buNone/>
            </a:pPr>
            <a:r>
              <a:rPr lang="tr-TR" dirty="0"/>
              <a:t>Süt verimi ve bileşimdeki maddelerin oranları ırka bağlıdır. Aynı ırkın farklı bireyleri arasında bile farklılıklar bulunabilir. Bu nedenle ıslah çalışmaları ile yağ oranı yüksek süt veren ırklar geliştirilmiştir. </a:t>
            </a:r>
            <a:endParaRPr lang="tr-TR" dirty="0" smtClean="0"/>
          </a:p>
          <a:p>
            <a:pPr marL="82296" indent="0">
              <a:buNone/>
            </a:pPr>
            <a:endParaRPr lang="tr-TR" dirty="0" smtClean="0"/>
          </a:p>
        </p:txBody>
      </p:sp>
      <p:sp>
        <p:nvSpPr>
          <p:cNvPr id="4" name="Slayt Numarası Yer Tutucusu 3"/>
          <p:cNvSpPr>
            <a:spLocks noGrp="1"/>
          </p:cNvSpPr>
          <p:nvPr>
            <p:ph type="sldNum" sz="quarter" idx="12"/>
          </p:nvPr>
        </p:nvSpPr>
        <p:spPr/>
        <p:txBody>
          <a:bodyPr/>
          <a:lstStyle/>
          <a:p>
            <a:fld id="{F38DF745-7D3F-47F4-83A3-874385CFAA69}" type="slidenum">
              <a:rPr lang="en-US" smtClean="0"/>
              <a:pPr/>
              <a:t>10</a:t>
            </a:fld>
            <a:endParaRPr lang="en-US"/>
          </a:p>
        </p:txBody>
      </p:sp>
    </p:spTree>
    <p:extLst>
      <p:ext uri="{BB962C8B-B14F-4D97-AF65-F5344CB8AC3E}">
        <p14:creationId xmlns:p14="http://schemas.microsoft.com/office/powerpoint/2010/main" val="428459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60648"/>
            <a:ext cx="7498080" cy="720080"/>
          </a:xfrm>
        </p:spPr>
        <p:txBody>
          <a:bodyPr>
            <a:normAutofit fontScale="90000"/>
          </a:bodyPr>
          <a:lstStyle/>
          <a:p>
            <a:r>
              <a:rPr lang="tr-TR" dirty="0"/>
              <a:t>3-Kalıtım ve </a:t>
            </a:r>
            <a:r>
              <a:rPr lang="tr-TR" dirty="0" smtClean="0"/>
              <a:t>yetiştirme</a:t>
            </a:r>
            <a:endParaRPr lang="tr-TR" dirty="0"/>
          </a:p>
        </p:txBody>
      </p:sp>
      <p:sp>
        <p:nvSpPr>
          <p:cNvPr id="3" name="İçerik Yer Tutucusu 2"/>
          <p:cNvSpPr>
            <a:spLocks noGrp="1"/>
          </p:cNvSpPr>
          <p:nvPr>
            <p:ph idx="1"/>
          </p:nvPr>
        </p:nvSpPr>
        <p:spPr>
          <a:xfrm>
            <a:off x="1435608" y="1052736"/>
            <a:ext cx="7498080" cy="5195664"/>
          </a:xfrm>
        </p:spPr>
        <p:txBody>
          <a:bodyPr/>
          <a:lstStyle/>
          <a:p>
            <a:pPr marL="82550" indent="0">
              <a:buNone/>
            </a:pPr>
            <a:r>
              <a:rPr lang="tr-TR" dirty="0" smtClean="0"/>
              <a:t>Bir sonraki yavrularda, yapılan uygun seçimlerle daha yüksek verime ulaşmak mümkündür.  Uygun yetiştirme ve yemlemenin sağlanması ile süt bileşimlerinde de, yağ ve protein oranlarında, artış sağlanmaktadır.</a:t>
            </a:r>
            <a:endParaRPr lang="tr-TR" dirty="0"/>
          </a:p>
        </p:txBody>
      </p:sp>
      <p:sp>
        <p:nvSpPr>
          <p:cNvPr id="4" name="Slayt Numarası Yer Tutucusu 3"/>
          <p:cNvSpPr>
            <a:spLocks noGrp="1"/>
          </p:cNvSpPr>
          <p:nvPr>
            <p:ph type="sldNum" sz="quarter" idx="12"/>
          </p:nvPr>
        </p:nvSpPr>
        <p:spPr/>
        <p:txBody>
          <a:bodyPr/>
          <a:lstStyle/>
          <a:p>
            <a:fld id="{F38DF745-7D3F-47F4-83A3-874385CFAA69}" type="slidenum">
              <a:rPr lang="en-US" smtClean="0"/>
              <a:pPr/>
              <a:t>11</a:t>
            </a:fld>
            <a:endParaRPr lang="en-US"/>
          </a:p>
        </p:txBody>
      </p:sp>
    </p:spTree>
    <p:extLst>
      <p:ext uri="{BB962C8B-B14F-4D97-AF65-F5344CB8AC3E}">
        <p14:creationId xmlns:p14="http://schemas.microsoft.com/office/powerpoint/2010/main" val="3957734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432560" y="359898"/>
            <a:ext cx="7406640" cy="764846"/>
          </a:xfrm>
        </p:spPr>
        <p:txBody>
          <a:bodyPr>
            <a:normAutofit/>
          </a:bodyPr>
          <a:lstStyle/>
          <a:p>
            <a:r>
              <a:rPr lang="tr-TR" dirty="0"/>
              <a:t>4-Sıcaklık, hava nemi ve </a:t>
            </a:r>
            <a:r>
              <a:rPr lang="tr-TR" dirty="0" smtClean="0"/>
              <a:t>ışık</a:t>
            </a:r>
            <a:endParaRPr lang="tr-TR" dirty="0"/>
          </a:p>
        </p:txBody>
      </p:sp>
      <p:sp>
        <p:nvSpPr>
          <p:cNvPr id="3" name="Alt Başlık 2"/>
          <p:cNvSpPr>
            <a:spLocks noGrp="1"/>
          </p:cNvSpPr>
          <p:nvPr>
            <p:ph type="subTitle" idx="1"/>
          </p:nvPr>
        </p:nvSpPr>
        <p:spPr>
          <a:xfrm>
            <a:off x="1115616" y="1340768"/>
            <a:ext cx="7723584" cy="4896544"/>
          </a:xfrm>
        </p:spPr>
        <p:txBody>
          <a:bodyPr>
            <a:normAutofit fontScale="92500" lnSpcReduction="10000"/>
          </a:bodyPr>
          <a:lstStyle/>
          <a:p>
            <a:r>
              <a:rPr lang="tr-TR" dirty="0"/>
              <a:t>Genellikle 5 ile </a:t>
            </a:r>
            <a:r>
              <a:rPr lang="tr-TR" dirty="0" smtClean="0"/>
              <a:t>20°C </a:t>
            </a:r>
            <a:r>
              <a:rPr lang="tr-TR" dirty="0"/>
              <a:t>sıcaklıkta optimum verim elde edilir. Özellikle yüksek sıcaklıkla birlikte bağıl nem oranı da yüksek olunca yağ oranında azalmalar </a:t>
            </a:r>
            <a:r>
              <a:rPr lang="tr-TR" dirty="0" smtClean="0"/>
              <a:t>görülür yani çevre sıcaklığı arttıkça süt yağı ve proteini azalır. </a:t>
            </a:r>
          </a:p>
          <a:p>
            <a:r>
              <a:rPr lang="tr-TR" dirty="0" smtClean="0"/>
              <a:t>Ayrıca yağın yapısındaki yağ asitleri miktarları da değişir. </a:t>
            </a:r>
          </a:p>
          <a:p>
            <a:r>
              <a:rPr lang="tr-TR" dirty="0" smtClean="0"/>
              <a:t>Yüksek sıcaklıklarda kısa zincirli yağ asitleri miktarları (C6-C12) ve oleik asit içeriği azalır, palmitik (C16) ve stearik (C18) asit miktarları artar. </a:t>
            </a:r>
          </a:p>
          <a:p>
            <a:r>
              <a:rPr lang="tr-TR" dirty="0" smtClean="0"/>
              <a:t>Akşam ve sabah sütleri de bileşim olarak birbirinden farklılıklar gösterir. Akşam sütleri hem miktar hem de yağ olarak sabah sütlerinden daha fazladır, bunda bütün gün hareketin ve ışığa maruz kalmanın etkili olduğu düşünülmektedir. </a:t>
            </a:r>
            <a:endParaRPr lang="tr-TR" dirty="0"/>
          </a:p>
        </p:txBody>
      </p:sp>
      <p:sp>
        <p:nvSpPr>
          <p:cNvPr id="4" name="Slayt Numarası Yer Tutucusu 3"/>
          <p:cNvSpPr>
            <a:spLocks noGrp="1"/>
          </p:cNvSpPr>
          <p:nvPr>
            <p:ph type="sldNum" sz="quarter" idx="12"/>
          </p:nvPr>
        </p:nvSpPr>
        <p:spPr/>
        <p:txBody>
          <a:bodyPr/>
          <a:lstStyle/>
          <a:p>
            <a:fld id="{F38DF745-7D3F-47F4-83A3-874385CFAA69}" type="slidenum">
              <a:rPr lang="en-US" smtClean="0"/>
              <a:pPr/>
              <a:t>12</a:t>
            </a:fld>
            <a:endParaRPr lang="en-US" dirty="0"/>
          </a:p>
        </p:txBody>
      </p:sp>
    </p:spTree>
    <p:extLst>
      <p:ext uri="{BB962C8B-B14F-4D97-AF65-F5344CB8AC3E}">
        <p14:creationId xmlns:p14="http://schemas.microsoft.com/office/powerpoint/2010/main" val="3530212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475656" y="332656"/>
            <a:ext cx="7498080" cy="634082"/>
          </a:xfrm>
        </p:spPr>
        <p:txBody>
          <a:bodyPr>
            <a:normAutofit fontScale="90000"/>
          </a:bodyPr>
          <a:lstStyle/>
          <a:p>
            <a:r>
              <a:rPr lang="tr-TR" dirty="0" smtClean="0"/>
              <a:t>5-Mevsimler</a:t>
            </a:r>
            <a:endParaRPr lang="tr-TR" dirty="0"/>
          </a:p>
        </p:txBody>
      </p:sp>
      <p:sp>
        <p:nvSpPr>
          <p:cNvPr id="3" name="İçerik Yer Tutucusu 2"/>
          <p:cNvSpPr>
            <a:spLocks noGrp="1"/>
          </p:cNvSpPr>
          <p:nvPr>
            <p:ph idx="1"/>
          </p:nvPr>
        </p:nvSpPr>
        <p:spPr>
          <a:xfrm>
            <a:off x="1435608" y="980728"/>
            <a:ext cx="7498080" cy="5267672"/>
          </a:xfrm>
        </p:spPr>
        <p:txBody>
          <a:bodyPr>
            <a:normAutofit fontScale="92500" lnSpcReduction="20000"/>
          </a:bodyPr>
          <a:lstStyle/>
          <a:p>
            <a:pPr marL="0" indent="0">
              <a:buNone/>
            </a:pPr>
            <a:r>
              <a:rPr lang="tr-TR" dirty="0" smtClean="0"/>
              <a:t>Mevsimlerin etkisi her zaman belirgin değildir. Genellikle sıcaklık ile yağ miktarı arasında ters bir oran olduğu söylenebilir.</a:t>
            </a:r>
          </a:p>
          <a:p>
            <a:pPr marL="0" indent="0">
              <a:buNone/>
            </a:pPr>
            <a:r>
              <a:rPr lang="tr-TR" dirty="0" smtClean="0"/>
              <a:t>Süt yağı açısından bakıldığından,  yaz sütlerinin yağ oranı kış sütlerine göre daha düşüktür.  Yağsız kuru madde için de belirgin olmasa da aynı değişimin </a:t>
            </a:r>
            <a:r>
              <a:rPr lang="tr-TR" dirty="0" err="1" smtClean="0"/>
              <a:t>sözkonusu</a:t>
            </a:r>
            <a:r>
              <a:rPr lang="tr-TR" dirty="0" smtClean="0"/>
              <a:t> olduğu söylenebilir.  Laktoz açısından, mart-nisan en yüksek , haziran-temmuz ise en düşük olduğu söylenebilir. Mineral madde içeriğindeki değişimler ise pek belirgin olmamakla beraber, mayıs-temmuz arası en alt sınırdayken, kasım-ocak arası en yüksek seviyededirler. </a:t>
            </a:r>
            <a:endParaRPr lang="tr-TR" dirty="0"/>
          </a:p>
        </p:txBody>
      </p:sp>
      <p:sp>
        <p:nvSpPr>
          <p:cNvPr id="4" name="Slayt Numarası Yer Tutucusu 3"/>
          <p:cNvSpPr>
            <a:spLocks noGrp="1"/>
          </p:cNvSpPr>
          <p:nvPr>
            <p:ph type="sldNum" sz="quarter" idx="12"/>
          </p:nvPr>
        </p:nvSpPr>
        <p:spPr/>
        <p:txBody>
          <a:bodyPr/>
          <a:lstStyle/>
          <a:p>
            <a:fld id="{F38DF745-7D3F-47F4-83A3-874385CFAA69}" type="slidenum">
              <a:rPr lang="en-US" smtClean="0"/>
              <a:pPr/>
              <a:t>13</a:t>
            </a:fld>
            <a:endParaRPr lang="en-US"/>
          </a:p>
        </p:txBody>
      </p:sp>
    </p:spTree>
    <p:extLst>
      <p:ext uri="{BB962C8B-B14F-4D97-AF65-F5344CB8AC3E}">
        <p14:creationId xmlns:p14="http://schemas.microsoft.com/office/powerpoint/2010/main" val="13783569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6-Laktasyon</a:t>
            </a:r>
            <a:endParaRPr lang="tr-TR" dirty="0"/>
          </a:p>
        </p:txBody>
      </p:sp>
      <p:sp>
        <p:nvSpPr>
          <p:cNvPr id="3" name="İçerik Yer Tutucusu 2"/>
          <p:cNvSpPr>
            <a:spLocks noGrp="1"/>
          </p:cNvSpPr>
          <p:nvPr>
            <p:ph idx="1"/>
          </p:nvPr>
        </p:nvSpPr>
        <p:spPr>
          <a:xfrm>
            <a:off x="1259632" y="1447800"/>
            <a:ext cx="7674056" cy="4800600"/>
          </a:xfrm>
        </p:spPr>
        <p:txBody>
          <a:bodyPr>
            <a:normAutofit fontScale="70000" lnSpcReduction="20000"/>
          </a:bodyPr>
          <a:lstStyle/>
          <a:p>
            <a:pPr marL="82296" indent="0" algn="just">
              <a:buNone/>
            </a:pPr>
            <a:r>
              <a:rPr lang="tr-TR" dirty="0" smtClean="0"/>
              <a:t>Hayvanın doğumdan yani süt vermeye başladıktan sütten kesilinceye kadar olan evreye </a:t>
            </a:r>
            <a:r>
              <a:rPr lang="tr-TR" dirty="0" err="1" smtClean="0"/>
              <a:t>laktasyon</a:t>
            </a:r>
            <a:r>
              <a:rPr lang="tr-TR" dirty="0" smtClean="0"/>
              <a:t> adı verilir. </a:t>
            </a:r>
            <a:r>
              <a:rPr lang="tr-TR" dirty="0"/>
              <a:t> </a:t>
            </a:r>
            <a:r>
              <a:rPr lang="tr-TR" dirty="0" smtClean="0"/>
              <a:t>İki </a:t>
            </a:r>
            <a:r>
              <a:rPr lang="tr-TR" dirty="0" err="1" smtClean="0"/>
              <a:t>laktasyon</a:t>
            </a:r>
            <a:r>
              <a:rPr lang="tr-TR" dirty="0" smtClean="0"/>
              <a:t> arasındaki süt vermediği döneme de kuruda kalma adı verilir. </a:t>
            </a:r>
          </a:p>
          <a:p>
            <a:pPr marL="82296" indent="0" algn="just">
              <a:buNone/>
            </a:pPr>
            <a:r>
              <a:rPr lang="tr-TR" dirty="0" smtClean="0"/>
              <a:t>Doğumdan hemen sonra salgılanan sütün özellikleri normal sütten çok farklıdır.</a:t>
            </a:r>
          </a:p>
          <a:p>
            <a:pPr marL="82296" indent="0" algn="just">
              <a:buNone/>
            </a:pPr>
            <a:r>
              <a:rPr lang="tr-TR" dirty="0" smtClean="0"/>
              <a:t>Doğumdan hemen sonra salgılanan süte </a:t>
            </a:r>
            <a:r>
              <a:rPr lang="tr-TR" dirty="0" smtClean="0">
                <a:solidFill>
                  <a:srgbClr val="FF0000"/>
                </a:solidFill>
              </a:rPr>
              <a:t>ağız sütü veya kolostrum </a:t>
            </a:r>
            <a:r>
              <a:rPr lang="tr-TR" dirty="0" smtClean="0"/>
              <a:t>adı verilir. Bu süt, </a:t>
            </a:r>
            <a:r>
              <a:rPr lang="tr-TR" dirty="0" err="1" smtClean="0"/>
              <a:t>sarımtrak</a:t>
            </a:r>
            <a:r>
              <a:rPr lang="tr-TR" dirty="0" smtClean="0"/>
              <a:t> kahverengimsi bir renge sahip, anormal koku ve tatta, tuzlumsu acı </a:t>
            </a:r>
            <a:r>
              <a:rPr lang="tr-TR" dirty="0" err="1" smtClean="0"/>
              <a:t>tata</a:t>
            </a:r>
            <a:r>
              <a:rPr lang="tr-TR" dirty="0" smtClean="0"/>
              <a:t> sahiptir. Özgül ağırlığı normal süte göre daha yüksek yaklaşık 1,075 gr/ml </a:t>
            </a:r>
            <a:r>
              <a:rPr lang="tr-TR" dirty="0" err="1" smtClean="0"/>
              <a:t>dir</a:t>
            </a:r>
            <a:r>
              <a:rPr lang="tr-TR" dirty="0" smtClean="0"/>
              <a:t>. Mikroskop altında yapısı incelendiğinde, </a:t>
            </a:r>
            <a:r>
              <a:rPr lang="tr-TR" dirty="0" err="1" smtClean="0"/>
              <a:t>epitel</a:t>
            </a:r>
            <a:r>
              <a:rPr lang="tr-TR" dirty="0" smtClean="0"/>
              <a:t> hücreler, kolostrum cisimcikleri ve bazı </a:t>
            </a:r>
            <a:r>
              <a:rPr lang="tr-TR" dirty="0" err="1" smtClean="0"/>
              <a:t>parçaçıklar</a:t>
            </a:r>
            <a:r>
              <a:rPr lang="tr-TR" dirty="0" smtClean="0"/>
              <a:t> içerdiği görülür. Kana </a:t>
            </a:r>
            <a:r>
              <a:rPr lang="tr-TR" dirty="0"/>
              <a:t>benzer özellik gösterdiği </a:t>
            </a:r>
            <a:r>
              <a:rPr lang="tr-TR" dirty="0" smtClean="0"/>
              <a:t>anlaşılmıştır bu da </a:t>
            </a:r>
            <a:r>
              <a:rPr lang="tr-TR" dirty="0" err="1" smtClean="0"/>
              <a:t>plasentar</a:t>
            </a:r>
            <a:r>
              <a:rPr lang="tr-TR" dirty="0" smtClean="0"/>
              <a:t> dönemde anne karnında kanla beslenen yavrunun süt ile beslenmesine uygun bir geçiş hazırlamakta işle yaradığını göstermektedir.</a:t>
            </a:r>
            <a:endParaRPr lang="tr-TR" dirty="0"/>
          </a:p>
        </p:txBody>
      </p:sp>
      <p:sp>
        <p:nvSpPr>
          <p:cNvPr id="4" name="Slayt Numarası Yer Tutucusu 3"/>
          <p:cNvSpPr>
            <a:spLocks noGrp="1"/>
          </p:cNvSpPr>
          <p:nvPr>
            <p:ph type="sldNum" sz="quarter" idx="12"/>
          </p:nvPr>
        </p:nvSpPr>
        <p:spPr/>
        <p:txBody>
          <a:bodyPr/>
          <a:lstStyle/>
          <a:p>
            <a:fld id="{F38DF745-7D3F-47F4-83A3-874385CFAA69}" type="slidenum">
              <a:rPr lang="en-US" smtClean="0"/>
              <a:pPr/>
              <a:t>14</a:t>
            </a:fld>
            <a:endParaRPr lang="en-US"/>
          </a:p>
        </p:txBody>
      </p:sp>
    </p:spTree>
    <p:extLst>
      <p:ext uri="{BB962C8B-B14F-4D97-AF65-F5344CB8AC3E}">
        <p14:creationId xmlns:p14="http://schemas.microsoft.com/office/powerpoint/2010/main" val="19042875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F38DF745-7D3F-47F4-83A3-874385CFAA69}" type="slidenum">
              <a:rPr lang="en-US" smtClean="0"/>
              <a:pPr/>
              <a:t>15</a:t>
            </a:fld>
            <a:endParaRPr lang="en-US"/>
          </a:p>
        </p:txBody>
      </p:sp>
      <p:pic>
        <p:nvPicPr>
          <p:cNvPr id="1026" name="Picture 2" descr="Kolostrum (Ağız Sütü): Bebeğinin İlk Yemeği! | Anneys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74049" y="404664"/>
            <a:ext cx="5408014" cy="367240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Bebeğinizin İlk Yemeği, Anne Sütü Değil Kolostru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3768" y="4365104"/>
            <a:ext cx="4248472" cy="19199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57393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87624" y="620688"/>
            <a:ext cx="7746064" cy="5627712"/>
          </a:xfrm>
        </p:spPr>
        <p:txBody>
          <a:bodyPr>
            <a:normAutofit fontScale="92500"/>
          </a:bodyPr>
          <a:lstStyle/>
          <a:p>
            <a:pPr marL="82296" indent="0" algn="just">
              <a:buNone/>
            </a:pPr>
            <a:r>
              <a:rPr lang="tr-TR" sz="2800" dirty="0" smtClean="0"/>
              <a:t>-Ağız sütleri belirli bir bileşim göstermemekle beraber kazein, </a:t>
            </a:r>
            <a:r>
              <a:rPr lang="tr-TR" sz="2800" dirty="0" err="1" smtClean="0"/>
              <a:t>albumin</a:t>
            </a:r>
            <a:r>
              <a:rPr lang="tr-TR" sz="2800" dirty="0" smtClean="0"/>
              <a:t>, </a:t>
            </a:r>
            <a:r>
              <a:rPr lang="tr-TR" sz="2800" dirty="0" err="1" smtClean="0"/>
              <a:t>globulin</a:t>
            </a:r>
            <a:r>
              <a:rPr lang="tr-TR" sz="2800" dirty="0" smtClean="0"/>
              <a:t> ve mineral maddelerce normal süte göre daha zengin, ama yağ ve şeker açısından fakirdir.</a:t>
            </a:r>
          </a:p>
          <a:p>
            <a:pPr marL="82296" indent="0" algn="just">
              <a:buNone/>
            </a:pPr>
            <a:r>
              <a:rPr lang="tr-TR" sz="2800" dirty="0" smtClean="0"/>
              <a:t>-Ağız sütlerinin en karakteristik özelliklerinden birisi, antikorların taşınmasında önemli rolü olduğu sanılan ve miktarı %17 e kadar yükselebilen </a:t>
            </a:r>
            <a:r>
              <a:rPr lang="tr-TR" sz="2800" dirty="0" err="1" smtClean="0"/>
              <a:t>globulinleri</a:t>
            </a:r>
            <a:r>
              <a:rPr lang="tr-TR" sz="2800" dirty="0" smtClean="0"/>
              <a:t> içermesidir.</a:t>
            </a:r>
          </a:p>
          <a:p>
            <a:pPr marL="82296" indent="0" algn="just">
              <a:buNone/>
            </a:pPr>
            <a:r>
              <a:rPr lang="tr-TR" sz="2800" dirty="0" smtClean="0"/>
              <a:t>-Yapısında Magnezyum tuzları da fazladır.</a:t>
            </a:r>
          </a:p>
          <a:p>
            <a:pPr marL="82296" indent="0" algn="just">
              <a:buNone/>
            </a:pPr>
            <a:r>
              <a:rPr lang="tr-TR" sz="2800" dirty="0" smtClean="0"/>
              <a:t>-Ağız sütleri </a:t>
            </a:r>
            <a:r>
              <a:rPr lang="tr-TR" sz="2800" dirty="0" err="1" smtClean="0"/>
              <a:t>katalaz</a:t>
            </a:r>
            <a:r>
              <a:rPr lang="tr-TR" sz="2800" dirty="0" smtClean="0"/>
              <a:t>, </a:t>
            </a:r>
            <a:r>
              <a:rPr lang="tr-TR" sz="2800" dirty="0" err="1" smtClean="0"/>
              <a:t>lipaz</a:t>
            </a:r>
            <a:r>
              <a:rPr lang="tr-TR" sz="2800" dirty="0" smtClean="0"/>
              <a:t>, </a:t>
            </a:r>
            <a:r>
              <a:rPr lang="tr-TR" sz="2800" dirty="0" err="1" smtClean="0"/>
              <a:t>peroksidaz</a:t>
            </a:r>
            <a:r>
              <a:rPr lang="tr-TR" sz="2800" dirty="0" smtClean="0"/>
              <a:t> ve amilaz gibi enzimlerce zengindir.</a:t>
            </a:r>
          </a:p>
          <a:p>
            <a:pPr marL="82296" indent="0" algn="just">
              <a:buNone/>
            </a:pPr>
            <a:r>
              <a:rPr lang="tr-TR" sz="2800" dirty="0" smtClean="0"/>
              <a:t>-Vitamin ve antikorlar miktarları da yüksektir. Özellikle A vitamini miktarı normal süte göre 20 kat daha fazladır.</a:t>
            </a:r>
            <a:endParaRPr lang="tr-TR" sz="2800" dirty="0"/>
          </a:p>
        </p:txBody>
      </p:sp>
      <p:sp>
        <p:nvSpPr>
          <p:cNvPr id="4" name="Slayt Numarası Yer Tutucusu 3"/>
          <p:cNvSpPr>
            <a:spLocks noGrp="1"/>
          </p:cNvSpPr>
          <p:nvPr>
            <p:ph type="sldNum" sz="quarter" idx="12"/>
          </p:nvPr>
        </p:nvSpPr>
        <p:spPr/>
        <p:txBody>
          <a:bodyPr/>
          <a:lstStyle/>
          <a:p>
            <a:fld id="{F38DF745-7D3F-47F4-83A3-874385CFAA69}" type="slidenum">
              <a:rPr lang="en-US" smtClean="0"/>
              <a:pPr/>
              <a:t>16</a:t>
            </a:fld>
            <a:endParaRPr lang="en-US"/>
          </a:p>
        </p:txBody>
      </p:sp>
    </p:spTree>
    <p:extLst>
      <p:ext uri="{BB962C8B-B14F-4D97-AF65-F5344CB8AC3E}">
        <p14:creationId xmlns:p14="http://schemas.microsoft.com/office/powerpoint/2010/main" val="32614508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35608" y="476672"/>
            <a:ext cx="7498080" cy="5771728"/>
          </a:xfrm>
        </p:spPr>
        <p:txBody>
          <a:bodyPr>
            <a:normAutofit/>
          </a:bodyPr>
          <a:lstStyle/>
          <a:p>
            <a:pPr marL="82296" indent="0">
              <a:buNone/>
            </a:pPr>
            <a:r>
              <a:rPr lang="tr-TR" sz="2800" dirty="0" smtClean="0"/>
              <a:t>-Ağız sütünün asitliği de yüksektir. İnek ağız sütlerinde asitlik </a:t>
            </a:r>
            <a:r>
              <a:rPr lang="tr-TR" sz="2800" dirty="0" smtClean="0">
                <a:latin typeface="Arial Nova" pitchFamily="34" charset="0"/>
              </a:rPr>
              <a:t>18°SH </a:t>
            </a:r>
            <a:r>
              <a:rPr lang="tr-TR" sz="2800" dirty="0" smtClean="0"/>
              <a:t>e kadar yükselebilmektedir.</a:t>
            </a:r>
          </a:p>
          <a:p>
            <a:pPr marL="82296" indent="0">
              <a:buNone/>
            </a:pPr>
            <a:r>
              <a:rPr lang="tr-TR" sz="2800" dirty="0" smtClean="0"/>
              <a:t>-Ağız sütü özellikle protein fraksiyonları açısından zengindir. Bunlardan </a:t>
            </a:r>
            <a:r>
              <a:rPr lang="tr-TR" sz="2800" dirty="0" err="1" smtClean="0"/>
              <a:t>immunglobulinler</a:t>
            </a:r>
            <a:r>
              <a:rPr lang="tr-TR" sz="2800" dirty="0" smtClean="0"/>
              <a:t>, yavrunun bağışıklık sistemini koruyarak dış dünyaya ve hastalıklara karşı dirençli olmasını sağlar.</a:t>
            </a:r>
          </a:p>
          <a:p>
            <a:pPr marL="82296" indent="0">
              <a:buNone/>
            </a:pPr>
            <a:r>
              <a:rPr lang="tr-TR" sz="2800" dirty="0" smtClean="0"/>
              <a:t>-Doğumdan sonra ağız sütü salgılanma süresi genelde 2-3 gün olsa da, yaklaşık 1 haftadan sonra süt normal süte dönmüş olur.</a:t>
            </a:r>
            <a:endParaRPr lang="tr-TR" sz="2800" dirty="0"/>
          </a:p>
        </p:txBody>
      </p:sp>
      <p:sp>
        <p:nvSpPr>
          <p:cNvPr id="4" name="Slayt Numarası Yer Tutucusu 3"/>
          <p:cNvSpPr>
            <a:spLocks noGrp="1"/>
          </p:cNvSpPr>
          <p:nvPr>
            <p:ph type="sldNum" sz="quarter" idx="12"/>
          </p:nvPr>
        </p:nvSpPr>
        <p:spPr/>
        <p:txBody>
          <a:bodyPr/>
          <a:lstStyle/>
          <a:p>
            <a:fld id="{F38DF745-7D3F-47F4-83A3-874385CFAA69}" type="slidenum">
              <a:rPr lang="en-US" smtClean="0"/>
              <a:pPr/>
              <a:t>17</a:t>
            </a:fld>
            <a:endParaRPr lang="en-US"/>
          </a:p>
        </p:txBody>
      </p:sp>
    </p:spTree>
    <p:extLst>
      <p:ext uri="{BB962C8B-B14F-4D97-AF65-F5344CB8AC3E}">
        <p14:creationId xmlns:p14="http://schemas.microsoft.com/office/powerpoint/2010/main" val="598874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7-Hareket</a:t>
            </a:r>
            <a:endParaRPr lang="tr-TR" dirty="0"/>
          </a:p>
        </p:txBody>
      </p:sp>
      <p:sp>
        <p:nvSpPr>
          <p:cNvPr id="3" name="İçerik Yer Tutucusu 2"/>
          <p:cNvSpPr>
            <a:spLocks noGrp="1"/>
          </p:cNvSpPr>
          <p:nvPr>
            <p:ph idx="1"/>
          </p:nvPr>
        </p:nvSpPr>
        <p:spPr/>
        <p:txBody>
          <a:bodyPr/>
          <a:lstStyle/>
          <a:p>
            <a:pPr marL="82296" indent="0">
              <a:buNone/>
            </a:pPr>
            <a:r>
              <a:rPr lang="tr-TR" dirty="0" smtClean="0"/>
              <a:t>Hayvanların hareket etmesi, açık havada dolaşması süt verimini olumlu etkilemektedir. Serbest dolaşmanın sinir sistemini ve hormonları olumlu etkilediği düşünülmektedir.</a:t>
            </a:r>
            <a:endParaRPr lang="tr-TR" dirty="0"/>
          </a:p>
        </p:txBody>
      </p:sp>
      <p:sp>
        <p:nvSpPr>
          <p:cNvPr id="4" name="Slayt Numarası Yer Tutucusu 3"/>
          <p:cNvSpPr>
            <a:spLocks noGrp="1"/>
          </p:cNvSpPr>
          <p:nvPr>
            <p:ph type="sldNum" sz="quarter" idx="12"/>
          </p:nvPr>
        </p:nvSpPr>
        <p:spPr/>
        <p:txBody>
          <a:bodyPr/>
          <a:lstStyle/>
          <a:p>
            <a:fld id="{F38DF745-7D3F-47F4-83A3-874385CFAA69}" type="slidenum">
              <a:rPr lang="en-US" smtClean="0"/>
              <a:pPr/>
              <a:t>18</a:t>
            </a:fld>
            <a:endParaRPr lang="en-US"/>
          </a:p>
        </p:txBody>
      </p:sp>
    </p:spTree>
    <p:extLst>
      <p:ext uri="{BB962C8B-B14F-4D97-AF65-F5344CB8AC3E}">
        <p14:creationId xmlns:p14="http://schemas.microsoft.com/office/powerpoint/2010/main" val="34504680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8-Sağım süresi ve sayısı</a:t>
            </a:r>
            <a:br>
              <a:rPr lang="tr-TR" dirty="0"/>
            </a:br>
            <a:endParaRPr lang="tr-TR" dirty="0"/>
          </a:p>
        </p:txBody>
      </p:sp>
      <p:sp>
        <p:nvSpPr>
          <p:cNvPr id="3" name="İçerik Yer Tutucusu 2"/>
          <p:cNvSpPr>
            <a:spLocks noGrp="1"/>
          </p:cNvSpPr>
          <p:nvPr>
            <p:ph idx="1"/>
          </p:nvPr>
        </p:nvSpPr>
        <p:spPr/>
        <p:txBody>
          <a:bodyPr>
            <a:normAutofit fontScale="92500" lnSpcReduction="20000"/>
          </a:bodyPr>
          <a:lstStyle/>
          <a:p>
            <a:pPr marL="82296" indent="0">
              <a:buNone/>
            </a:pPr>
            <a:r>
              <a:rPr lang="tr-TR" dirty="0"/>
              <a:t>Bir hayvanın süt verimi günlük sağım sayısının artırılması ile artış gösterir. Ortalama günde 3 kez sağım yapılmalıdır. Tekniğine uygun sağım ile hayvanın memesine süt bezlerine etki eden masaj gibi </a:t>
            </a:r>
            <a:r>
              <a:rPr lang="tr-TR" dirty="0" smtClean="0"/>
              <a:t>etki </a:t>
            </a:r>
            <a:r>
              <a:rPr lang="tr-TR" dirty="0"/>
              <a:t>yapar ve verimi artırır. Sağım sırasında sütün tamamen alınması önemlidir. </a:t>
            </a:r>
            <a:endParaRPr lang="tr-TR" dirty="0" smtClean="0"/>
          </a:p>
          <a:p>
            <a:pPr marL="82296" indent="0">
              <a:buNone/>
            </a:pPr>
            <a:r>
              <a:rPr lang="tr-TR" dirty="0" smtClean="0"/>
              <a:t>Gün boyu 3 kez sağılan ineklerin, iki kez sağılanlara göre yaklaşık %10, dört kez sağılanların da %16 oranında daha fazla süt verdikleri görülmektedir. Sağımın bileşim üzerindeki en fazla etkisi süt yağında görülmektedir.</a:t>
            </a:r>
            <a:endParaRPr lang="tr-TR" dirty="0"/>
          </a:p>
        </p:txBody>
      </p:sp>
      <p:sp>
        <p:nvSpPr>
          <p:cNvPr id="4" name="Slayt Numarası Yer Tutucusu 3"/>
          <p:cNvSpPr>
            <a:spLocks noGrp="1"/>
          </p:cNvSpPr>
          <p:nvPr>
            <p:ph type="sldNum" sz="quarter" idx="12"/>
          </p:nvPr>
        </p:nvSpPr>
        <p:spPr/>
        <p:txBody>
          <a:bodyPr/>
          <a:lstStyle/>
          <a:p>
            <a:fld id="{F38DF745-7D3F-47F4-83A3-874385CFAA69}" type="slidenum">
              <a:rPr lang="en-US" smtClean="0"/>
              <a:pPr/>
              <a:t>19</a:t>
            </a:fld>
            <a:endParaRPr lang="en-US"/>
          </a:p>
        </p:txBody>
      </p:sp>
    </p:spTree>
    <p:extLst>
      <p:ext uri="{BB962C8B-B14F-4D97-AF65-F5344CB8AC3E}">
        <p14:creationId xmlns:p14="http://schemas.microsoft.com/office/powerpoint/2010/main" val="2791542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SÜT</a:t>
            </a:r>
            <a:endParaRPr lang="tr-TR" dirty="0"/>
          </a:p>
        </p:txBody>
      </p:sp>
      <p:sp>
        <p:nvSpPr>
          <p:cNvPr id="3" name="İçerik Yer Tutucusu 2"/>
          <p:cNvSpPr>
            <a:spLocks noGrp="1"/>
          </p:cNvSpPr>
          <p:nvPr>
            <p:ph idx="1"/>
          </p:nvPr>
        </p:nvSpPr>
        <p:spPr>
          <a:xfrm>
            <a:off x="1115616" y="1447800"/>
            <a:ext cx="7818072" cy="4800600"/>
          </a:xfrm>
        </p:spPr>
        <p:txBody>
          <a:bodyPr>
            <a:normAutofit fontScale="92500" lnSpcReduction="20000"/>
          </a:bodyPr>
          <a:lstStyle/>
          <a:p>
            <a:pPr marL="82296" indent="0" algn="just">
              <a:buNone/>
            </a:pPr>
            <a:r>
              <a:rPr lang="tr-TR" sz="2800" dirty="0"/>
              <a:t>Türk Gıda Kodeksine göre çiğ süt, bir veya daha fazla inek, keçi, koyun veya mandanın sağılmasıyla elde edilen, 40 °C’nin üzerinde ısıtılmış veya eş değer etkiye sahip herhangi işlem görmemiş kolostrum dışındaki salgıdır</a:t>
            </a:r>
            <a:r>
              <a:rPr lang="tr-TR" sz="2800" dirty="0" smtClean="0"/>
              <a:t>.</a:t>
            </a:r>
          </a:p>
          <a:p>
            <a:pPr marL="82296" indent="0" algn="just">
              <a:buNone/>
            </a:pPr>
            <a:r>
              <a:rPr lang="tr-TR" sz="2800" dirty="0"/>
              <a:t>Süt, su, yağ, protein, karbonhidrat, mineraller, vitaminler ve lezzet veren moleküllerden oluşmuştur. Özellikle kalsiyum ve protein yönünden zengin olması sütü değerli bir besin kılmaktadır. </a:t>
            </a:r>
            <a:endParaRPr lang="tr-TR" sz="2800" dirty="0" smtClean="0"/>
          </a:p>
          <a:p>
            <a:pPr marL="82296" indent="0" algn="just">
              <a:buNone/>
            </a:pPr>
            <a:r>
              <a:rPr lang="tr-TR" sz="2800" dirty="0" smtClean="0"/>
              <a:t>Süt </a:t>
            </a:r>
            <a:r>
              <a:rPr lang="tr-TR" sz="2800" dirty="0"/>
              <a:t>tek </a:t>
            </a:r>
            <a:r>
              <a:rPr lang="tr-TR" sz="2800" dirty="0" smtClean="0"/>
              <a:t>başına besin değeri oldukça yüksek </a:t>
            </a:r>
            <a:r>
              <a:rPr lang="tr-TR" sz="2800" dirty="0"/>
              <a:t>bir içecek olmasının yanı sıra çeşitli şekillerde işlenerek farklı tat ve görünümde </a:t>
            </a:r>
            <a:r>
              <a:rPr lang="tr-TR" sz="2800" dirty="0" smtClean="0"/>
              <a:t>ürünlere dönüştürülmekte yani </a:t>
            </a:r>
            <a:r>
              <a:rPr lang="tr-TR" sz="2800" dirty="0" err="1" smtClean="0"/>
              <a:t>hammade</a:t>
            </a:r>
            <a:r>
              <a:rPr lang="tr-TR" sz="2800" dirty="0" smtClean="0"/>
              <a:t> olarak kullanılmaktadır. </a:t>
            </a:r>
            <a:r>
              <a:rPr lang="tr-TR" sz="2800" dirty="0"/>
              <a:t>Süt </a:t>
            </a:r>
            <a:r>
              <a:rPr lang="tr-TR" sz="2800" dirty="0" smtClean="0"/>
              <a:t>ürünleri denilen ürün grupları ise; çeşitli peynirler, </a:t>
            </a:r>
            <a:r>
              <a:rPr lang="tr-TR" sz="2800" dirty="0"/>
              <a:t>yoğurt, dondurma, süttozu, </a:t>
            </a:r>
            <a:r>
              <a:rPr lang="tr-TR" sz="2800" dirty="0" smtClean="0"/>
              <a:t>krema, tereyağı ve sadeyağdır.</a:t>
            </a:r>
            <a:endParaRPr lang="tr-TR" sz="2800" dirty="0"/>
          </a:p>
        </p:txBody>
      </p:sp>
      <p:sp>
        <p:nvSpPr>
          <p:cNvPr id="4" name="Slayt Numarası Yer Tutucusu 3"/>
          <p:cNvSpPr>
            <a:spLocks noGrp="1"/>
          </p:cNvSpPr>
          <p:nvPr>
            <p:ph type="sldNum" sz="quarter" idx="12"/>
          </p:nvPr>
        </p:nvSpPr>
        <p:spPr/>
        <p:txBody>
          <a:bodyPr/>
          <a:lstStyle/>
          <a:p>
            <a:fld id="{F38DF745-7D3F-47F4-83A3-874385CFAA69}" type="slidenum">
              <a:rPr lang="en-US" smtClean="0"/>
              <a:pPr/>
              <a:t>2</a:t>
            </a:fld>
            <a:endParaRPr lang="en-US"/>
          </a:p>
        </p:txBody>
      </p:sp>
    </p:spTree>
    <p:extLst>
      <p:ext uri="{BB962C8B-B14F-4D97-AF65-F5344CB8AC3E}">
        <p14:creationId xmlns:p14="http://schemas.microsoft.com/office/powerpoint/2010/main" val="16975318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9-Yem</a:t>
            </a:r>
            <a:endParaRPr lang="tr-TR" dirty="0"/>
          </a:p>
        </p:txBody>
      </p:sp>
      <p:sp>
        <p:nvSpPr>
          <p:cNvPr id="3" name="İçerik Yer Tutucusu 2"/>
          <p:cNvSpPr>
            <a:spLocks noGrp="1"/>
          </p:cNvSpPr>
          <p:nvPr>
            <p:ph idx="1"/>
          </p:nvPr>
        </p:nvSpPr>
        <p:spPr>
          <a:xfrm>
            <a:off x="1187624" y="1268760"/>
            <a:ext cx="7498080" cy="4800600"/>
          </a:xfrm>
        </p:spPr>
        <p:txBody>
          <a:bodyPr>
            <a:normAutofit fontScale="70000" lnSpcReduction="20000"/>
          </a:bodyPr>
          <a:lstStyle/>
          <a:p>
            <a:pPr marL="82296" indent="0" algn="just">
              <a:buNone/>
            </a:pPr>
            <a:r>
              <a:rPr lang="tr-TR" dirty="0" smtClean="0"/>
              <a:t>Süt verimi üzerinde kullanılan yemin türü ve miktarı etkilidir. Özellikle süt yağını arttırıp azaltmalarına da dikkat etmek gerekir.</a:t>
            </a:r>
          </a:p>
          <a:p>
            <a:pPr marL="82296" indent="0" algn="just">
              <a:buNone/>
            </a:pPr>
            <a:r>
              <a:rPr lang="tr-TR" dirty="0" smtClean="0"/>
              <a:t>-Baklagillerin otları, şeker pancarı artıkları, yeşil yemler, malt çimi, ayçiçeği küspesi, soya, buğday kepeği, kolza küspesi süt verimini artırır. </a:t>
            </a:r>
          </a:p>
          <a:p>
            <a:pPr marL="82296" indent="0" algn="just">
              <a:buNone/>
            </a:pPr>
            <a:r>
              <a:rPr lang="tr-TR" dirty="0" smtClean="0"/>
              <a:t>-Buğday ve çavdar kepeği, </a:t>
            </a:r>
            <a:r>
              <a:rPr lang="tr-TR" dirty="0" err="1" smtClean="0"/>
              <a:t>palm</a:t>
            </a:r>
            <a:r>
              <a:rPr lang="tr-TR" dirty="0" smtClean="0"/>
              <a:t> küspesi, yulaf ezmesi, arpa kırması sütün yağ oranını arttırır.</a:t>
            </a:r>
          </a:p>
          <a:p>
            <a:pPr marL="82296" indent="0" algn="just">
              <a:buNone/>
            </a:pPr>
            <a:r>
              <a:rPr lang="tr-TR" dirty="0" smtClean="0"/>
              <a:t>-Mısır, susam küspesi, soya küspesi, pancar posası, çiğ patates, haşhaş küspesi, donmuş veya çok soğuk yemler ise süt </a:t>
            </a:r>
            <a:r>
              <a:rPr lang="tr-TR" dirty="0" err="1" smtClean="0"/>
              <a:t>yağınının</a:t>
            </a:r>
            <a:r>
              <a:rPr lang="tr-TR" dirty="0" smtClean="0"/>
              <a:t> azalmasına neden olur.</a:t>
            </a:r>
          </a:p>
          <a:p>
            <a:pPr marL="82296" indent="0" algn="just">
              <a:buNone/>
            </a:pPr>
            <a:r>
              <a:rPr lang="tr-TR" dirty="0" smtClean="0"/>
              <a:t>-Hayvanların beslenmesinde ani yem değişiminden kaçınmak gerekir. Ayrıca küflü ve bozuk yemler, ıslak, donuk yemler, yaprak kalıntılarının sütün kokusunu ve tadını olumsuz etkilediği bilindiğinden bu tür yemlerle hayvanlarla beslenmemelidir.</a:t>
            </a:r>
          </a:p>
          <a:p>
            <a:pPr marL="82296" indent="0">
              <a:buNone/>
            </a:pPr>
            <a:endParaRPr lang="tr-TR" dirty="0"/>
          </a:p>
        </p:txBody>
      </p:sp>
      <p:sp>
        <p:nvSpPr>
          <p:cNvPr id="4" name="Slayt Numarası Yer Tutucusu 3"/>
          <p:cNvSpPr>
            <a:spLocks noGrp="1"/>
          </p:cNvSpPr>
          <p:nvPr>
            <p:ph type="sldNum" sz="quarter" idx="12"/>
          </p:nvPr>
        </p:nvSpPr>
        <p:spPr/>
        <p:txBody>
          <a:bodyPr/>
          <a:lstStyle/>
          <a:p>
            <a:fld id="{F38DF745-7D3F-47F4-83A3-874385CFAA69}" type="slidenum">
              <a:rPr lang="en-US" smtClean="0"/>
              <a:pPr/>
              <a:t>20</a:t>
            </a:fld>
            <a:endParaRPr lang="en-US"/>
          </a:p>
        </p:txBody>
      </p:sp>
    </p:spTree>
    <p:extLst>
      <p:ext uri="{BB962C8B-B14F-4D97-AF65-F5344CB8AC3E}">
        <p14:creationId xmlns:p14="http://schemas.microsoft.com/office/powerpoint/2010/main" val="14173080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Numarası Yer Tutucusu 1"/>
          <p:cNvSpPr>
            <a:spLocks noGrp="1"/>
          </p:cNvSpPr>
          <p:nvPr>
            <p:ph type="sldNum" sz="quarter" idx="12"/>
          </p:nvPr>
        </p:nvSpPr>
        <p:spPr/>
        <p:txBody>
          <a:bodyPr/>
          <a:lstStyle/>
          <a:p>
            <a:fld id="{F38DF745-7D3F-47F4-83A3-874385CFAA69}" type="slidenum">
              <a:rPr lang="en-US" smtClean="0"/>
              <a:pPr/>
              <a:t>21</a:t>
            </a:fld>
            <a:endParaRPr lang="en-US"/>
          </a:p>
        </p:txBody>
      </p:sp>
      <p:pic>
        <p:nvPicPr>
          <p:cNvPr id="2050" name="Picture 2" descr="http://bilalsari.com/wp-content/uploads/2014/09/ye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0950" y="836712"/>
            <a:ext cx="3905517" cy="2304256"/>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Bazı Yem Maddelerinin Besin Değerleri - Türk Besi"/>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35696" y="3585483"/>
            <a:ext cx="2847994" cy="2535289"/>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Arpa Malt,Arpa Yemi,Malt Arpa Hayvan Yemi Arpa - Buy Yem Arpa,Hayvan Yemi  Arpa,Arpa Hayvan Yemi Product on Alibaba.co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24128" y="757823"/>
            <a:ext cx="2462033" cy="2462033"/>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Hayvan Yemi Buğday Kepeği - Buy Hayvan Yemi Buğday Kepeği,Hayvan  Yemi,Hayvan Yemi Için Buğday Unu Product on Alibaba.com"/>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08103" y="3298076"/>
            <a:ext cx="3110105" cy="31101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8547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74638"/>
            <a:ext cx="6160728" cy="1138138"/>
          </a:xfrm>
        </p:spPr>
        <p:txBody>
          <a:bodyPr/>
          <a:lstStyle/>
          <a:p>
            <a:r>
              <a:rPr lang="tr-TR" dirty="0" smtClean="0"/>
              <a:t>10-Mastitis</a:t>
            </a:r>
            <a:endParaRPr lang="tr-TR" dirty="0"/>
          </a:p>
        </p:txBody>
      </p:sp>
      <p:sp>
        <p:nvSpPr>
          <p:cNvPr id="3" name="İçerik Yer Tutucusu 2"/>
          <p:cNvSpPr>
            <a:spLocks noGrp="1"/>
          </p:cNvSpPr>
          <p:nvPr>
            <p:ph idx="1"/>
          </p:nvPr>
        </p:nvSpPr>
        <p:spPr>
          <a:xfrm>
            <a:off x="1259632" y="1268760"/>
            <a:ext cx="7498080" cy="4800600"/>
          </a:xfrm>
        </p:spPr>
        <p:txBody>
          <a:bodyPr>
            <a:normAutofit fontScale="85000" lnSpcReduction="10000"/>
          </a:bodyPr>
          <a:lstStyle/>
          <a:p>
            <a:pPr marL="82296" indent="0" algn="just">
              <a:buNone/>
            </a:pPr>
            <a:r>
              <a:rPr lang="tr-TR" dirty="0" smtClean="0"/>
              <a:t>-Süt veren hayvanlarda en sık rastlanan ve süt endüstrisindeki çeşitli problemlere yol açan hastalıklardan en önemlisi </a:t>
            </a:r>
            <a:r>
              <a:rPr lang="tr-TR" dirty="0" err="1" smtClean="0"/>
              <a:t>mastisisdir</a:t>
            </a:r>
            <a:r>
              <a:rPr lang="tr-TR" dirty="0" smtClean="0"/>
              <a:t>.</a:t>
            </a:r>
          </a:p>
          <a:p>
            <a:pPr marL="82296" indent="0" algn="just">
              <a:buNone/>
            </a:pPr>
            <a:r>
              <a:rPr lang="tr-TR" dirty="0" err="1" smtClean="0"/>
              <a:t>Mastitis</a:t>
            </a:r>
            <a:r>
              <a:rPr lang="tr-TR" dirty="0" smtClean="0"/>
              <a:t>, meme yangısı, iltihaplı meme hastalığı olarak da bilinir. Çeşitli </a:t>
            </a:r>
            <a:r>
              <a:rPr lang="tr-TR" dirty="0" err="1" smtClean="0"/>
              <a:t>mo</a:t>
            </a:r>
            <a:r>
              <a:rPr lang="tr-TR" dirty="0" smtClean="0"/>
              <a:t>, memenin iltihaplanması, yaralanması, yanlış sağım tekniklerinin uygulanması, ineğin kötü hava koşullarına maruz kalması, ineğin bünyesindeki değişimler </a:t>
            </a:r>
            <a:r>
              <a:rPr lang="tr-TR" dirty="0" err="1" smtClean="0"/>
              <a:t>mastitise</a:t>
            </a:r>
            <a:r>
              <a:rPr lang="tr-TR" dirty="0" smtClean="0"/>
              <a:t> neden olur.</a:t>
            </a:r>
          </a:p>
          <a:p>
            <a:pPr marL="82296" indent="0" algn="just">
              <a:buNone/>
            </a:pPr>
            <a:r>
              <a:rPr lang="tr-TR" dirty="0" err="1" smtClean="0"/>
              <a:t>Mastitise</a:t>
            </a:r>
            <a:r>
              <a:rPr lang="tr-TR" dirty="0" smtClean="0"/>
              <a:t> neden olan </a:t>
            </a:r>
            <a:r>
              <a:rPr lang="tr-TR" dirty="0" err="1" smtClean="0"/>
              <a:t>mo</a:t>
            </a:r>
            <a:r>
              <a:rPr lang="tr-TR" dirty="0" smtClean="0"/>
              <a:t>; </a:t>
            </a:r>
            <a:r>
              <a:rPr lang="tr-TR" i="1" dirty="0" err="1" smtClean="0"/>
              <a:t>Streptococcus</a:t>
            </a:r>
            <a:r>
              <a:rPr lang="tr-TR" i="1" dirty="0" smtClean="0"/>
              <a:t> </a:t>
            </a:r>
            <a:r>
              <a:rPr lang="tr-TR" i="1" dirty="0" err="1" smtClean="0"/>
              <a:t>agalactiae</a:t>
            </a:r>
            <a:r>
              <a:rPr lang="tr-TR" i="1" dirty="0" smtClean="0"/>
              <a:t>, </a:t>
            </a:r>
            <a:r>
              <a:rPr lang="tr-TR" i="1" dirty="0" err="1" smtClean="0"/>
              <a:t>Klebsiella</a:t>
            </a:r>
            <a:r>
              <a:rPr lang="tr-TR" i="1" dirty="0" smtClean="0"/>
              <a:t> </a:t>
            </a:r>
            <a:r>
              <a:rPr lang="tr-TR" i="1" dirty="0" err="1" smtClean="0"/>
              <a:t>spp</a:t>
            </a:r>
            <a:r>
              <a:rPr lang="tr-TR" i="1" dirty="0" smtClean="0"/>
              <a:t>, </a:t>
            </a:r>
            <a:r>
              <a:rPr lang="tr-TR" i="1" dirty="0" err="1" smtClean="0"/>
              <a:t>Clostridium</a:t>
            </a:r>
            <a:r>
              <a:rPr lang="tr-TR" i="1" dirty="0" smtClean="0"/>
              <a:t> </a:t>
            </a:r>
            <a:r>
              <a:rPr lang="tr-TR" i="1" dirty="0" err="1" smtClean="0"/>
              <a:t>perfringens</a:t>
            </a:r>
            <a:r>
              <a:rPr lang="tr-TR" i="1" dirty="0" smtClean="0"/>
              <a:t>,  </a:t>
            </a:r>
            <a:r>
              <a:rPr lang="tr-TR" i="1" dirty="0" err="1" smtClean="0"/>
              <a:t>Stapylococcus</a:t>
            </a:r>
            <a:r>
              <a:rPr lang="tr-TR" i="1" dirty="0" smtClean="0"/>
              <a:t> </a:t>
            </a:r>
            <a:r>
              <a:rPr lang="tr-TR" i="1" dirty="0" err="1" smtClean="0"/>
              <a:t>auerus</a:t>
            </a:r>
            <a:r>
              <a:rPr lang="tr-TR" i="1" dirty="0" smtClean="0"/>
              <a:t>, </a:t>
            </a:r>
            <a:r>
              <a:rPr lang="tr-TR" i="1" dirty="0" err="1" smtClean="0"/>
              <a:t>E.coli</a:t>
            </a:r>
            <a:r>
              <a:rPr lang="tr-TR" i="1" dirty="0" smtClean="0"/>
              <a:t>,</a:t>
            </a:r>
            <a:r>
              <a:rPr lang="tr-TR" dirty="0" smtClean="0"/>
              <a:t> mantar ve küf çeşitleridir.</a:t>
            </a:r>
            <a:endParaRPr lang="tr-TR" dirty="0"/>
          </a:p>
        </p:txBody>
      </p:sp>
      <p:sp>
        <p:nvSpPr>
          <p:cNvPr id="4" name="Slayt Numarası Yer Tutucusu 3"/>
          <p:cNvSpPr>
            <a:spLocks noGrp="1"/>
          </p:cNvSpPr>
          <p:nvPr>
            <p:ph type="sldNum" sz="quarter" idx="12"/>
          </p:nvPr>
        </p:nvSpPr>
        <p:spPr/>
        <p:txBody>
          <a:bodyPr/>
          <a:lstStyle/>
          <a:p>
            <a:fld id="{F38DF745-7D3F-47F4-83A3-874385CFAA69}" type="slidenum">
              <a:rPr lang="en-US" smtClean="0"/>
              <a:pPr/>
              <a:t>22</a:t>
            </a:fld>
            <a:endParaRPr lang="en-US"/>
          </a:p>
        </p:txBody>
      </p:sp>
    </p:spTree>
    <p:extLst>
      <p:ext uri="{BB962C8B-B14F-4D97-AF65-F5344CB8AC3E}">
        <p14:creationId xmlns:p14="http://schemas.microsoft.com/office/powerpoint/2010/main" val="8353298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74638"/>
            <a:ext cx="7498080" cy="778098"/>
          </a:xfrm>
        </p:spPr>
        <p:txBody>
          <a:bodyPr>
            <a:normAutofit fontScale="90000"/>
          </a:bodyPr>
          <a:lstStyle/>
          <a:p>
            <a:r>
              <a:rPr lang="tr-TR" sz="2800" b="1" dirty="0" err="1" smtClean="0">
                <a:effectLst/>
              </a:rPr>
              <a:t>Mastitisin</a:t>
            </a:r>
            <a:r>
              <a:rPr lang="tr-TR" sz="2800" b="1" dirty="0" smtClean="0">
                <a:effectLst/>
              </a:rPr>
              <a:t> sütün bileşim ve özelliklerine etkisi</a:t>
            </a:r>
            <a:endParaRPr lang="tr-TR" sz="2800" b="1" dirty="0">
              <a:effectLst/>
            </a:endParaRPr>
          </a:p>
        </p:txBody>
      </p:sp>
      <p:sp>
        <p:nvSpPr>
          <p:cNvPr id="3" name="İçerik Yer Tutucusu 2"/>
          <p:cNvSpPr>
            <a:spLocks noGrp="1"/>
          </p:cNvSpPr>
          <p:nvPr>
            <p:ph idx="1"/>
          </p:nvPr>
        </p:nvSpPr>
        <p:spPr>
          <a:xfrm>
            <a:off x="1435608" y="1124744"/>
            <a:ext cx="7498080" cy="5123656"/>
          </a:xfrm>
        </p:spPr>
        <p:txBody>
          <a:bodyPr>
            <a:normAutofit fontScale="92500" lnSpcReduction="20000"/>
          </a:bodyPr>
          <a:lstStyle/>
          <a:p>
            <a:pPr marL="82296" indent="0" algn="just">
              <a:buNone/>
            </a:pPr>
            <a:r>
              <a:rPr lang="tr-TR" dirty="0" smtClean="0"/>
              <a:t>-Sütün asitlik değeri azalır. </a:t>
            </a:r>
            <a:r>
              <a:rPr lang="tr-TR" dirty="0" err="1" smtClean="0"/>
              <a:t>pH</a:t>
            </a:r>
            <a:r>
              <a:rPr lang="tr-TR" dirty="0" smtClean="0"/>
              <a:t> değeri ilerlemiş </a:t>
            </a:r>
            <a:r>
              <a:rPr lang="tr-TR" dirty="0" err="1" smtClean="0"/>
              <a:t>mastitis</a:t>
            </a:r>
            <a:r>
              <a:rPr lang="tr-TR" dirty="0" smtClean="0"/>
              <a:t> vakalarında 9 un üzerine çıkar. </a:t>
            </a:r>
          </a:p>
          <a:p>
            <a:pPr marL="82296" indent="0" algn="just">
              <a:buNone/>
            </a:pPr>
            <a:r>
              <a:rPr lang="tr-TR" dirty="0" smtClean="0"/>
              <a:t>-</a:t>
            </a:r>
            <a:r>
              <a:rPr lang="tr-TR" dirty="0" err="1" smtClean="0"/>
              <a:t>Mastitisli</a:t>
            </a:r>
            <a:r>
              <a:rPr lang="tr-TR" dirty="0" smtClean="0"/>
              <a:t> sütlerin toplam </a:t>
            </a:r>
            <a:r>
              <a:rPr lang="tr-TR" dirty="0" err="1" smtClean="0"/>
              <a:t>kurumadde</a:t>
            </a:r>
            <a:r>
              <a:rPr lang="tr-TR" dirty="0" smtClean="0"/>
              <a:t> oranları düşer, yağ oranları %5-12 oranında azalır, kazein %5-8 oranında azalır. Serum proteinleri miktarı %20 artar. Laktoz %10-20 oranında azalır.</a:t>
            </a:r>
          </a:p>
          <a:p>
            <a:pPr marL="82296" indent="0" algn="just">
              <a:buNone/>
            </a:pPr>
            <a:r>
              <a:rPr lang="tr-TR" dirty="0" smtClean="0"/>
              <a:t>-</a:t>
            </a:r>
            <a:r>
              <a:rPr lang="tr-TR" dirty="0" err="1"/>
              <a:t>M</a:t>
            </a:r>
            <a:r>
              <a:rPr lang="tr-TR" dirty="0" err="1" smtClean="0"/>
              <a:t>astitisli</a:t>
            </a:r>
            <a:r>
              <a:rPr lang="tr-TR" dirty="0" smtClean="0"/>
              <a:t> sütlerdeki en belirgin değişim ise sodyum ve klor miktarlarındaki artıştır. Klor miktarında %300 e varan artışlar olmaktadır. Hatta bu artıştan sütün </a:t>
            </a:r>
            <a:r>
              <a:rPr lang="tr-TR" dirty="0" err="1" smtClean="0"/>
              <a:t>mastitisli</a:t>
            </a:r>
            <a:r>
              <a:rPr lang="tr-TR" dirty="0" smtClean="0"/>
              <a:t> olup olmadığının teşhis edilmesinde faydalanılır. </a:t>
            </a:r>
            <a:endParaRPr lang="tr-TR" dirty="0"/>
          </a:p>
        </p:txBody>
      </p:sp>
      <p:sp>
        <p:nvSpPr>
          <p:cNvPr id="4" name="Slayt Numarası Yer Tutucusu 3"/>
          <p:cNvSpPr>
            <a:spLocks noGrp="1"/>
          </p:cNvSpPr>
          <p:nvPr>
            <p:ph type="sldNum" sz="quarter" idx="12"/>
          </p:nvPr>
        </p:nvSpPr>
        <p:spPr/>
        <p:txBody>
          <a:bodyPr/>
          <a:lstStyle/>
          <a:p>
            <a:fld id="{F38DF745-7D3F-47F4-83A3-874385CFAA69}" type="slidenum">
              <a:rPr lang="en-US" smtClean="0"/>
              <a:pPr/>
              <a:t>23</a:t>
            </a:fld>
            <a:endParaRPr lang="en-US"/>
          </a:p>
        </p:txBody>
      </p:sp>
    </p:spTree>
    <p:extLst>
      <p:ext uri="{BB962C8B-B14F-4D97-AF65-F5344CB8AC3E}">
        <p14:creationId xmlns:p14="http://schemas.microsoft.com/office/powerpoint/2010/main" val="4759303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dirty="0" err="1"/>
              <a:t>Mastitisin</a:t>
            </a:r>
            <a:r>
              <a:rPr lang="tr-TR" sz="3200" dirty="0"/>
              <a:t> </a:t>
            </a:r>
            <a:r>
              <a:rPr lang="tr-TR" sz="3200" dirty="0" smtClean="0"/>
              <a:t>peynir teknolojisi üzerine </a:t>
            </a:r>
            <a:r>
              <a:rPr lang="tr-TR" sz="3200" dirty="0"/>
              <a:t>etkisi</a:t>
            </a:r>
          </a:p>
        </p:txBody>
      </p:sp>
      <p:sp>
        <p:nvSpPr>
          <p:cNvPr id="3" name="İçerik Yer Tutucusu 2"/>
          <p:cNvSpPr>
            <a:spLocks noGrp="1"/>
          </p:cNvSpPr>
          <p:nvPr>
            <p:ph idx="1"/>
          </p:nvPr>
        </p:nvSpPr>
        <p:spPr/>
        <p:txBody>
          <a:bodyPr>
            <a:normAutofit fontScale="85000" lnSpcReduction="10000"/>
          </a:bodyPr>
          <a:lstStyle/>
          <a:p>
            <a:pPr marL="82296" indent="0">
              <a:buNone/>
            </a:pPr>
            <a:r>
              <a:rPr lang="tr-TR" dirty="0" err="1" smtClean="0"/>
              <a:t>Mastitisli</a:t>
            </a:r>
            <a:r>
              <a:rPr lang="tr-TR" dirty="0" smtClean="0"/>
              <a:t> sütler, eğer peynir üretiminde kullanılırsa bazı sorunlara yol açarlar. Bunlar;</a:t>
            </a:r>
          </a:p>
          <a:p>
            <a:pPr marL="82296" indent="0">
              <a:buNone/>
            </a:pPr>
            <a:r>
              <a:rPr lang="tr-TR" dirty="0" smtClean="0"/>
              <a:t>-sütün peynir mayası ile pıhtılaşma süresi uzar.</a:t>
            </a:r>
          </a:p>
          <a:p>
            <a:pPr marL="82296" indent="0">
              <a:buNone/>
            </a:pPr>
            <a:r>
              <a:rPr lang="tr-TR" dirty="0" smtClean="0"/>
              <a:t>-süte ısısal işlemler uygulandığında, dayanıklılığı azalır.</a:t>
            </a:r>
          </a:p>
          <a:p>
            <a:pPr marL="82296" indent="0">
              <a:buNone/>
            </a:pPr>
            <a:r>
              <a:rPr lang="tr-TR" dirty="0" smtClean="0"/>
              <a:t>-asitlik gelişmesi yavaşlar</a:t>
            </a:r>
          </a:p>
          <a:p>
            <a:pPr marL="82296" indent="0">
              <a:buNone/>
            </a:pPr>
            <a:r>
              <a:rPr lang="tr-TR" dirty="0" smtClean="0"/>
              <a:t>-peynirde istenmeyen tat ve koku problemlerine yol açar, olgunlaştırılmış peynirde problemler yaşanır.</a:t>
            </a:r>
          </a:p>
          <a:p>
            <a:pPr marL="82296" indent="0">
              <a:buNone/>
            </a:pPr>
            <a:r>
              <a:rPr lang="tr-TR" dirty="0" smtClean="0"/>
              <a:t>-mayalama sonucunda elde edilen pıhtı yumuşak olur, ve peynir suyu ayrılmasında sorun yaşanır.</a:t>
            </a:r>
            <a:endParaRPr lang="tr-TR" dirty="0"/>
          </a:p>
        </p:txBody>
      </p:sp>
      <p:sp>
        <p:nvSpPr>
          <p:cNvPr id="4" name="Slayt Numarası Yer Tutucusu 3"/>
          <p:cNvSpPr>
            <a:spLocks noGrp="1"/>
          </p:cNvSpPr>
          <p:nvPr>
            <p:ph type="sldNum" sz="quarter" idx="12"/>
          </p:nvPr>
        </p:nvSpPr>
        <p:spPr/>
        <p:txBody>
          <a:bodyPr/>
          <a:lstStyle/>
          <a:p>
            <a:fld id="{F38DF745-7D3F-47F4-83A3-874385CFAA69}" type="slidenum">
              <a:rPr lang="en-US" smtClean="0"/>
              <a:pPr/>
              <a:t>24</a:t>
            </a:fld>
            <a:endParaRPr lang="en-US"/>
          </a:p>
        </p:txBody>
      </p:sp>
    </p:spTree>
    <p:extLst>
      <p:ext uri="{BB962C8B-B14F-4D97-AF65-F5344CB8AC3E}">
        <p14:creationId xmlns:p14="http://schemas.microsoft.com/office/powerpoint/2010/main" val="53224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SÜT</a:t>
            </a:r>
            <a:endParaRPr lang="tr-TR" dirty="0"/>
          </a:p>
        </p:txBody>
      </p:sp>
      <p:sp>
        <p:nvSpPr>
          <p:cNvPr id="3" name="İçerik Yer Tutucusu 2"/>
          <p:cNvSpPr>
            <a:spLocks noGrp="1"/>
          </p:cNvSpPr>
          <p:nvPr>
            <p:ph idx="1"/>
          </p:nvPr>
        </p:nvSpPr>
        <p:spPr>
          <a:xfrm>
            <a:off x="1043608" y="1447800"/>
            <a:ext cx="7890080" cy="4800600"/>
          </a:xfrm>
        </p:spPr>
        <p:txBody>
          <a:bodyPr>
            <a:normAutofit/>
          </a:bodyPr>
          <a:lstStyle/>
          <a:p>
            <a:pPr marL="82296" indent="0">
              <a:buNone/>
            </a:pPr>
            <a:r>
              <a:rPr lang="tr-TR" sz="2400" dirty="0" smtClean="0"/>
              <a:t>Süt, dişi memeli hayvanların doğumdan sonra salgıladığı kendine has tat ve porselen </a:t>
            </a:r>
            <a:r>
              <a:rPr lang="tr-TR" sz="2400" dirty="0"/>
              <a:t>beyazı </a:t>
            </a:r>
            <a:r>
              <a:rPr lang="tr-TR" sz="2400" dirty="0" smtClean="0"/>
              <a:t>renkte, son derece besleyici bir üründür.</a:t>
            </a:r>
          </a:p>
          <a:p>
            <a:pPr marL="82296" indent="0">
              <a:buNone/>
            </a:pPr>
            <a:r>
              <a:rPr lang="tr-TR" sz="2400" dirty="0" smtClean="0"/>
              <a:t>Süt </a:t>
            </a:r>
            <a:r>
              <a:rPr lang="tr-TR" sz="2400" dirty="0" err="1" smtClean="0"/>
              <a:t>polidispers</a:t>
            </a:r>
            <a:r>
              <a:rPr lang="tr-TR" sz="2400" dirty="0" smtClean="0"/>
              <a:t> bir gıdadır; yapısındaki</a:t>
            </a:r>
          </a:p>
          <a:p>
            <a:pPr marL="82296" indent="0">
              <a:buNone/>
            </a:pPr>
            <a:r>
              <a:rPr lang="tr-TR" sz="2400" dirty="0" smtClean="0"/>
              <a:t>Laktoz ve mineral maddeler; .çözünmüş halde-gerçek çözelti,</a:t>
            </a:r>
          </a:p>
          <a:p>
            <a:pPr marL="82296" indent="0">
              <a:buNone/>
            </a:pPr>
            <a:r>
              <a:rPr lang="tr-TR" sz="2400" dirty="0" smtClean="0"/>
              <a:t>Proteinler </a:t>
            </a:r>
            <a:r>
              <a:rPr lang="tr-TR" sz="2400" dirty="0" err="1" smtClean="0"/>
              <a:t>kolloidal</a:t>
            </a:r>
            <a:r>
              <a:rPr lang="tr-TR" sz="2400" dirty="0" smtClean="0"/>
              <a:t> halde,</a:t>
            </a:r>
          </a:p>
          <a:p>
            <a:pPr marL="82296" indent="0">
              <a:buNone/>
            </a:pPr>
            <a:r>
              <a:rPr lang="tr-TR" sz="2400" dirty="0" smtClean="0"/>
              <a:t>Süt yağı….emülsiyon halinde bulunur.</a:t>
            </a:r>
          </a:p>
          <a:p>
            <a:pPr marL="82296" indent="0">
              <a:buNone/>
            </a:pPr>
            <a:r>
              <a:rPr lang="tr-TR" sz="2400" dirty="0" smtClean="0"/>
              <a:t>İnek, koyun, keçi, manda sütü gibi farklı süt türleri olmasına rağmen, genelde süt denildiğinde </a:t>
            </a:r>
            <a:r>
              <a:rPr lang="tr-TR" sz="2400" dirty="0" smtClean="0">
                <a:solidFill>
                  <a:srgbClr val="FF0000"/>
                </a:solidFill>
              </a:rPr>
              <a:t>inek sütü </a:t>
            </a:r>
            <a:r>
              <a:rPr lang="tr-TR" sz="2400" dirty="0" smtClean="0"/>
              <a:t>kastedilmektedir.</a:t>
            </a:r>
          </a:p>
          <a:p>
            <a:pPr marL="82296" indent="0">
              <a:buNone/>
            </a:pPr>
            <a:endParaRPr lang="tr-TR" sz="2400" dirty="0" smtClean="0"/>
          </a:p>
          <a:p>
            <a:pPr marL="82296" indent="0">
              <a:buNone/>
            </a:pPr>
            <a:endParaRPr lang="tr-TR" sz="2400" dirty="0"/>
          </a:p>
        </p:txBody>
      </p:sp>
      <p:sp>
        <p:nvSpPr>
          <p:cNvPr id="4" name="Slayt Numarası Yer Tutucusu 3"/>
          <p:cNvSpPr>
            <a:spLocks noGrp="1"/>
          </p:cNvSpPr>
          <p:nvPr>
            <p:ph type="sldNum" sz="quarter" idx="12"/>
          </p:nvPr>
        </p:nvSpPr>
        <p:spPr/>
        <p:txBody>
          <a:bodyPr/>
          <a:lstStyle/>
          <a:p>
            <a:fld id="{F38DF745-7D3F-47F4-83A3-874385CFAA69}" type="slidenum">
              <a:rPr lang="en-US" smtClean="0"/>
              <a:pPr/>
              <a:t>3</a:t>
            </a:fld>
            <a:endParaRPr lang="en-US"/>
          </a:p>
        </p:txBody>
      </p:sp>
    </p:spTree>
    <p:extLst>
      <p:ext uri="{BB962C8B-B14F-4D97-AF65-F5344CB8AC3E}">
        <p14:creationId xmlns:p14="http://schemas.microsoft.com/office/powerpoint/2010/main" val="30480286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dirty="0" smtClean="0"/>
              <a:t>Tablo: Bazı sütlerin bileşimi (Üçüncü, 2005)</a:t>
            </a:r>
            <a:endParaRPr lang="tr-TR" sz="3200" dirty="0"/>
          </a:p>
        </p:txBody>
      </p:sp>
      <p:sp>
        <p:nvSpPr>
          <p:cNvPr id="3" name="İçerik Yer Tutucusu 2"/>
          <p:cNvSpPr>
            <a:spLocks noGrp="1"/>
          </p:cNvSpPr>
          <p:nvPr>
            <p:ph idx="1"/>
          </p:nvPr>
        </p:nvSpPr>
        <p:spPr/>
        <p:txBody>
          <a:bodyPr/>
          <a:lstStyle/>
          <a:p>
            <a:endParaRPr lang="tr-TR"/>
          </a:p>
        </p:txBody>
      </p:sp>
      <p:sp>
        <p:nvSpPr>
          <p:cNvPr id="4" name="Slayt Numarası Yer Tutucusu 3"/>
          <p:cNvSpPr>
            <a:spLocks noGrp="1"/>
          </p:cNvSpPr>
          <p:nvPr>
            <p:ph type="sldNum" sz="quarter" idx="12"/>
          </p:nvPr>
        </p:nvSpPr>
        <p:spPr/>
        <p:txBody>
          <a:bodyPr/>
          <a:lstStyle/>
          <a:p>
            <a:fld id="{F38DF745-7D3F-47F4-83A3-874385CFAA69}" type="slidenum">
              <a:rPr lang="en-US" smtClean="0"/>
              <a:pPr/>
              <a:t>4</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1556792"/>
            <a:ext cx="7789548" cy="4896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35897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475656" y="0"/>
            <a:ext cx="7406640" cy="720080"/>
          </a:xfrm>
        </p:spPr>
        <p:txBody>
          <a:bodyPr>
            <a:normAutofit fontScale="90000"/>
          </a:bodyPr>
          <a:lstStyle/>
          <a:p>
            <a:r>
              <a:rPr lang="tr-TR" dirty="0" smtClean="0"/>
              <a:t>Koyun sütü</a:t>
            </a:r>
            <a:endParaRPr lang="tr-TR" dirty="0"/>
          </a:p>
        </p:txBody>
      </p:sp>
      <p:sp>
        <p:nvSpPr>
          <p:cNvPr id="3" name="Alt Başlık 2"/>
          <p:cNvSpPr>
            <a:spLocks noGrp="1"/>
          </p:cNvSpPr>
          <p:nvPr>
            <p:ph type="subTitle" idx="1"/>
          </p:nvPr>
        </p:nvSpPr>
        <p:spPr>
          <a:xfrm>
            <a:off x="1331640" y="764704"/>
            <a:ext cx="7406640" cy="1752600"/>
          </a:xfrm>
        </p:spPr>
        <p:txBody>
          <a:bodyPr>
            <a:noAutofit/>
          </a:bodyPr>
          <a:lstStyle/>
          <a:p>
            <a:pPr algn="just"/>
            <a:r>
              <a:rPr lang="tr-TR" sz="2000" dirty="0" smtClean="0"/>
              <a:t>*Protein, yağ </a:t>
            </a:r>
            <a:r>
              <a:rPr lang="tr-TR" sz="2000" dirty="0"/>
              <a:t>ve mineral maddeler açısından zengindir. </a:t>
            </a:r>
            <a:r>
              <a:rPr lang="tr-TR" sz="2000" dirty="0" smtClean="0"/>
              <a:t> Bileşimindeki proteinli maddelerin yaklaşık %80 i kazeinden oluştuğu için </a:t>
            </a:r>
            <a:r>
              <a:rPr lang="tr-TR" sz="2000" dirty="0" err="1" smtClean="0"/>
              <a:t>kazeinli</a:t>
            </a:r>
            <a:r>
              <a:rPr lang="tr-TR" sz="2000" dirty="0" smtClean="0"/>
              <a:t> sütler grubundadır.</a:t>
            </a:r>
          </a:p>
          <a:p>
            <a:pPr algn="just"/>
            <a:r>
              <a:rPr lang="tr-TR" sz="2000" dirty="0" smtClean="0"/>
              <a:t>*Kendine özgü ağır kokusu ve tadı vardır. Rengi inek sütüne göre daha beyazdır.</a:t>
            </a:r>
          </a:p>
          <a:p>
            <a:pPr algn="just"/>
            <a:r>
              <a:rPr lang="tr-TR" sz="2000" dirty="0" smtClean="0"/>
              <a:t>*</a:t>
            </a:r>
            <a:r>
              <a:rPr lang="tr-TR" sz="2000" dirty="0"/>
              <a:t>Koyun sütünün </a:t>
            </a:r>
            <a:r>
              <a:rPr lang="tr-TR" sz="2000" dirty="0" err="1"/>
              <a:t>kurumadde</a:t>
            </a:r>
            <a:r>
              <a:rPr lang="tr-TR" sz="2000" dirty="0"/>
              <a:t> oranı inek sütünden % 50 oranında daha fazladır. </a:t>
            </a:r>
            <a:endParaRPr lang="tr-TR" sz="2000" dirty="0" smtClean="0"/>
          </a:p>
          <a:p>
            <a:pPr algn="just"/>
            <a:r>
              <a:rPr lang="tr-TR" sz="2000" dirty="0" smtClean="0"/>
              <a:t>*Pıhtılaşmak için daha fazla peynir mayasına ihtiyaç vardır.</a:t>
            </a:r>
          </a:p>
          <a:p>
            <a:pPr algn="just"/>
            <a:r>
              <a:rPr lang="tr-TR" sz="2000" dirty="0" smtClean="0"/>
              <a:t>*Doğal </a:t>
            </a:r>
            <a:r>
              <a:rPr lang="tr-TR" sz="2000" dirty="0"/>
              <a:t>asitliği daha yüksektir, sonradan oluşan asitlik biraz yavaş gelişir. </a:t>
            </a:r>
            <a:endParaRPr lang="tr-TR" sz="2000" dirty="0" smtClean="0"/>
          </a:p>
          <a:p>
            <a:pPr algn="just"/>
            <a:r>
              <a:rPr lang="tr-TR" sz="2000" dirty="0"/>
              <a:t>*</a:t>
            </a:r>
            <a:r>
              <a:rPr lang="tr-TR" sz="2000" dirty="0" err="1" smtClean="0"/>
              <a:t>Titrasyon</a:t>
            </a:r>
            <a:r>
              <a:rPr lang="tr-TR" sz="2000" dirty="0" smtClean="0"/>
              <a:t> </a:t>
            </a:r>
            <a:r>
              <a:rPr lang="tr-TR" sz="2000" dirty="0"/>
              <a:t>asitliği 8-12 </a:t>
            </a:r>
            <a:r>
              <a:rPr lang="tr-TR" sz="2000" dirty="0" smtClean="0"/>
              <a:t>°SH</a:t>
            </a:r>
            <a:r>
              <a:rPr lang="tr-TR" sz="2000" dirty="0"/>
              <a:t>, yoğunluğu 1.030-1.045 g/ml </a:t>
            </a:r>
            <a:r>
              <a:rPr lang="tr-TR" sz="2000" dirty="0" err="1"/>
              <a:t>dir</a:t>
            </a:r>
            <a:r>
              <a:rPr lang="tr-TR" sz="2000" dirty="0"/>
              <a:t>. </a:t>
            </a:r>
            <a:endParaRPr lang="tr-TR" sz="2000" dirty="0" smtClean="0"/>
          </a:p>
          <a:p>
            <a:pPr algn="just"/>
            <a:r>
              <a:rPr lang="tr-TR" sz="2000" dirty="0" smtClean="0"/>
              <a:t>*Yağ </a:t>
            </a:r>
            <a:r>
              <a:rPr lang="tr-TR" sz="2000" dirty="0"/>
              <a:t>asitleri kompozisyonu inek sütünden farklıdır. </a:t>
            </a:r>
            <a:endParaRPr lang="tr-TR" sz="2000" dirty="0" smtClean="0"/>
          </a:p>
          <a:p>
            <a:pPr algn="just"/>
            <a:r>
              <a:rPr lang="tr-TR" sz="2000" dirty="0" smtClean="0"/>
              <a:t>*B1, B2, C vitamini, </a:t>
            </a:r>
            <a:r>
              <a:rPr lang="tr-TR" sz="2000" dirty="0" err="1" smtClean="0"/>
              <a:t>niasin</a:t>
            </a:r>
            <a:r>
              <a:rPr lang="tr-TR" sz="2000" dirty="0" smtClean="0"/>
              <a:t> ve </a:t>
            </a:r>
            <a:r>
              <a:rPr lang="tr-TR" sz="2000" dirty="0" err="1" smtClean="0"/>
              <a:t>biotin</a:t>
            </a:r>
            <a:r>
              <a:rPr lang="tr-TR" sz="2000" dirty="0" smtClean="0"/>
              <a:t> açısından inek sütüne göre daha zengindir.</a:t>
            </a:r>
          </a:p>
          <a:p>
            <a:pPr algn="just"/>
            <a:r>
              <a:rPr lang="tr-TR" sz="2000" b="1" dirty="0" smtClean="0"/>
              <a:t>Not</a:t>
            </a:r>
            <a:r>
              <a:rPr lang="tr-TR" sz="2000" dirty="0" smtClean="0"/>
              <a:t>: </a:t>
            </a:r>
            <a:r>
              <a:rPr lang="tr-TR" sz="2000" dirty="0" err="1" smtClean="0"/>
              <a:t>Soxhlet</a:t>
            </a:r>
            <a:r>
              <a:rPr lang="tr-TR" sz="2000" dirty="0" smtClean="0"/>
              <a:t> Henkel derecesi (</a:t>
            </a:r>
            <a:r>
              <a:rPr lang="tr-TR" sz="2000" dirty="0"/>
              <a:t>°</a:t>
            </a:r>
            <a:r>
              <a:rPr lang="tr-TR" sz="2000" dirty="0" smtClean="0"/>
              <a:t>SH), 100 ml sütü nötralize etmek için gerekli 0,25 N </a:t>
            </a:r>
            <a:r>
              <a:rPr lang="tr-TR" sz="2000" dirty="0" err="1" smtClean="0"/>
              <a:t>NaOH</a:t>
            </a:r>
            <a:r>
              <a:rPr lang="tr-TR" sz="2000" dirty="0" smtClean="0"/>
              <a:t> in ml cinsinden miktarıdır. Süt ve ürünlerinde asitlik miktarını belirlemede kullanılır.</a:t>
            </a:r>
            <a:endParaRPr lang="tr-TR" sz="2000" dirty="0"/>
          </a:p>
        </p:txBody>
      </p:sp>
      <p:sp>
        <p:nvSpPr>
          <p:cNvPr id="4" name="Slayt Numarası Yer Tutucusu 3"/>
          <p:cNvSpPr>
            <a:spLocks noGrp="1"/>
          </p:cNvSpPr>
          <p:nvPr>
            <p:ph type="sldNum" sz="quarter" idx="12"/>
          </p:nvPr>
        </p:nvSpPr>
        <p:spPr/>
        <p:txBody>
          <a:bodyPr/>
          <a:lstStyle/>
          <a:p>
            <a:fld id="{F38DF745-7D3F-47F4-83A3-874385CFAA69}" type="slidenum">
              <a:rPr lang="en-US" smtClean="0"/>
              <a:pPr/>
              <a:t>5</a:t>
            </a:fld>
            <a:endParaRPr lang="en-US" dirty="0"/>
          </a:p>
        </p:txBody>
      </p:sp>
    </p:spTree>
    <p:extLst>
      <p:ext uri="{BB962C8B-B14F-4D97-AF65-F5344CB8AC3E}">
        <p14:creationId xmlns:p14="http://schemas.microsoft.com/office/powerpoint/2010/main" val="1435290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331640" y="260648"/>
            <a:ext cx="7498080" cy="926976"/>
          </a:xfrm>
        </p:spPr>
        <p:txBody>
          <a:bodyPr/>
          <a:lstStyle/>
          <a:p>
            <a:r>
              <a:rPr lang="tr-TR" dirty="0" smtClean="0"/>
              <a:t>Keçi sütü</a:t>
            </a:r>
            <a:endParaRPr lang="tr-TR" dirty="0"/>
          </a:p>
        </p:txBody>
      </p:sp>
      <p:sp>
        <p:nvSpPr>
          <p:cNvPr id="3" name="İçerik Yer Tutucusu 2"/>
          <p:cNvSpPr>
            <a:spLocks noGrp="1"/>
          </p:cNvSpPr>
          <p:nvPr>
            <p:ph idx="1"/>
          </p:nvPr>
        </p:nvSpPr>
        <p:spPr>
          <a:xfrm>
            <a:off x="1115616" y="1196752"/>
            <a:ext cx="7818072" cy="5051648"/>
          </a:xfrm>
        </p:spPr>
        <p:txBody>
          <a:bodyPr>
            <a:normAutofit fontScale="62500" lnSpcReduction="20000"/>
          </a:bodyPr>
          <a:lstStyle/>
          <a:p>
            <a:pPr marL="82296" indent="0">
              <a:buNone/>
            </a:pPr>
            <a:r>
              <a:rPr lang="tr-TR" dirty="0" smtClean="0"/>
              <a:t>*Bileşimindeki proteinlerin yaklaşık %75 i kazeinden oluştuğu için </a:t>
            </a:r>
            <a:r>
              <a:rPr lang="tr-TR" dirty="0" err="1" smtClean="0"/>
              <a:t>kazeinli</a:t>
            </a:r>
            <a:r>
              <a:rPr lang="tr-TR" dirty="0" smtClean="0"/>
              <a:t> sütler grubundadır.</a:t>
            </a:r>
          </a:p>
          <a:p>
            <a:pPr marL="82296" indent="0">
              <a:buNone/>
            </a:pPr>
            <a:r>
              <a:rPr lang="tr-TR" dirty="0"/>
              <a:t>*Keçi sütü bileşim açısından inek sütüne yakın değerlere sahiptir. </a:t>
            </a:r>
            <a:r>
              <a:rPr lang="tr-TR" dirty="0" err="1"/>
              <a:t>Karoten</a:t>
            </a:r>
            <a:r>
              <a:rPr lang="tr-TR" dirty="0"/>
              <a:t> miktarı az ve A vitamini diğer süt </a:t>
            </a:r>
            <a:r>
              <a:rPr lang="tr-TR" dirty="0" err="1"/>
              <a:t>türlerininden</a:t>
            </a:r>
            <a:r>
              <a:rPr lang="tr-TR" dirty="0"/>
              <a:t> 2-3 kat fazla olduğundan rengi daha beyazdır. </a:t>
            </a:r>
          </a:p>
          <a:p>
            <a:pPr marL="82296" indent="0">
              <a:buNone/>
            </a:pPr>
            <a:r>
              <a:rPr lang="tr-TR" dirty="0" smtClean="0"/>
              <a:t>*</a:t>
            </a:r>
            <a:r>
              <a:rPr lang="tr-TR" dirty="0"/>
              <a:t>Taze keçi sütünün asitliği </a:t>
            </a:r>
            <a:r>
              <a:rPr lang="tr-TR" dirty="0" smtClean="0"/>
              <a:t>6.4-10° </a:t>
            </a:r>
            <a:r>
              <a:rPr lang="tr-TR" dirty="0"/>
              <a:t>SH, yoğunluğu 1.028-1.041 g/ml </a:t>
            </a:r>
            <a:r>
              <a:rPr lang="tr-TR" dirty="0" err="1"/>
              <a:t>dir</a:t>
            </a:r>
            <a:r>
              <a:rPr lang="tr-TR" dirty="0"/>
              <a:t>. </a:t>
            </a:r>
          </a:p>
          <a:p>
            <a:pPr marL="82296" indent="0">
              <a:buNone/>
            </a:pPr>
            <a:r>
              <a:rPr lang="tr-TR" dirty="0" smtClean="0"/>
              <a:t>*Yağının ayrılması ve kaymak bağlaması zordur, çünkü yapısındaki yağ taneciklerinin çapı küçüktür.</a:t>
            </a:r>
            <a:r>
              <a:rPr lang="tr-TR" dirty="0"/>
              <a:t> Bu özellikleri nedeniyle sindirim güçlüğü çekenler ve bebek beslenmesinde tercih edilir. B12 vitamini ve demirce fakir olduğundan uzun süre keçi sütüyle beslenenlerde kansızlık görülebilir. </a:t>
            </a:r>
          </a:p>
          <a:p>
            <a:pPr marL="82296" indent="0">
              <a:buNone/>
            </a:pPr>
            <a:endParaRPr lang="tr-TR" dirty="0" smtClean="0"/>
          </a:p>
          <a:p>
            <a:pPr marL="82296" indent="0">
              <a:buNone/>
            </a:pPr>
            <a:r>
              <a:rPr lang="tr-TR" dirty="0" smtClean="0"/>
              <a:t>*Keçi </a:t>
            </a:r>
            <a:r>
              <a:rPr lang="tr-TR" dirty="0"/>
              <a:t>sütü kısa (</a:t>
            </a:r>
            <a:r>
              <a:rPr lang="tr-TR" dirty="0" err="1"/>
              <a:t>kaproik</a:t>
            </a:r>
            <a:r>
              <a:rPr lang="tr-TR" dirty="0"/>
              <a:t>, </a:t>
            </a:r>
            <a:r>
              <a:rPr lang="tr-TR" dirty="0" err="1"/>
              <a:t>kaprilik</a:t>
            </a:r>
            <a:r>
              <a:rPr lang="tr-TR" dirty="0"/>
              <a:t>, </a:t>
            </a:r>
            <a:r>
              <a:rPr lang="tr-TR" dirty="0" err="1"/>
              <a:t>kaprik</a:t>
            </a:r>
            <a:r>
              <a:rPr lang="tr-TR" dirty="0"/>
              <a:t>) </a:t>
            </a:r>
            <a:r>
              <a:rPr lang="tr-TR" dirty="0" smtClean="0"/>
              <a:t>ve </a:t>
            </a:r>
            <a:r>
              <a:rPr lang="tr-TR" dirty="0"/>
              <a:t>orta zincirli tekli ve çoklu doymamış yağ asitleri </a:t>
            </a:r>
            <a:r>
              <a:rPr lang="tr-TR" dirty="0" smtClean="0"/>
              <a:t>bakımından </a:t>
            </a:r>
            <a:r>
              <a:rPr lang="tr-TR" dirty="0"/>
              <a:t>zengindir. Bu bileşenler emilim ve metabolizma bozuklukları</a:t>
            </a:r>
            <a:r>
              <a:rPr lang="tr-TR" dirty="0" smtClean="0"/>
              <a:t>,</a:t>
            </a:r>
          </a:p>
          <a:p>
            <a:pPr marL="82296" indent="0">
              <a:buNone/>
            </a:pPr>
            <a:r>
              <a:rPr lang="tr-TR" dirty="0" smtClean="0"/>
              <a:t>*Peynir </a:t>
            </a:r>
            <a:r>
              <a:rPr lang="tr-TR" dirty="0"/>
              <a:t>mayasıyla </a:t>
            </a:r>
            <a:r>
              <a:rPr lang="tr-TR" dirty="0" smtClean="0"/>
              <a:t>inek ve koyun sütüne göre daha </a:t>
            </a:r>
            <a:r>
              <a:rPr lang="tr-TR" dirty="0"/>
              <a:t>kolay pıhtılaşır. </a:t>
            </a:r>
          </a:p>
        </p:txBody>
      </p:sp>
      <p:sp>
        <p:nvSpPr>
          <p:cNvPr id="4" name="Slayt Numarası Yer Tutucusu 3"/>
          <p:cNvSpPr>
            <a:spLocks noGrp="1"/>
          </p:cNvSpPr>
          <p:nvPr>
            <p:ph type="sldNum" sz="quarter" idx="12"/>
          </p:nvPr>
        </p:nvSpPr>
        <p:spPr/>
        <p:txBody>
          <a:bodyPr/>
          <a:lstStyle/>
          <a:p>
            <a:fld id="{F38DF745-7D3F-47F4-83A3-874385CFAA69}" type="slidenum">
              <a:rPr lang="en-US" smtClean="0"/>
              <a:pPr/>
              <a:t>6</a:t>
            </a:fld>
            <a:endParaRPr lang="en-US"/>
          </a:p>
        </p:txBody>
      </p:sp>
    </p:spTree>
    <p:extLst>
      <p:ext uri="{BB962C8B-B14F-4D97-AF65-F5344CB8AC3E}">
        <p14:creationId xmlns:p14="http://schemas.microsoft.com/office/powerpoint/2010/main" val="7408608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74638"/>
            <a:ext cx="7498080" cy="634082"/>
          </a:xfrm>
        </p:spPr>
        <p:txBody>
          <a:bodyPr>
            <a:normAutofit fontScale="90000"/>
          </a:bodyPr>
          <a:lstStyle/>
          <a:p>
            <a:r>
              <a:rPr lang="tr-TR" dirty="0" smtClean="0"/>
              <a:t>Manda Sütü</a:t>
            </a:r>
            <a:endParaRPr lang="tr-TR" dirty="0"/>
          </a:p>
        </p:txBody>
      </p:sp>
      <p:sp>
        <p:nvSpPr>
          <p:cNvPr id="3" name="İçerik Yer Tutucusu 2"/>
          <p:cNvSpPr>
            <a:spLocks noGrp="1"/>
          </p:cNvSpPr>
          <p:nvPr>
            <p:ph idx="1"/>
          </p:nvPr>
        </p:nvSpPr>
        <p:spPr>
          <a:xfrm>
            <a:off x="1115616" y="1124744"/>
            <a:ext cx="7818072" cy="5123656"/>
          </a:xfrm>
        </p:spPr>
        <p:txBody>
          <a:bodyPr>
            <a:normAutofit fontScale="70000" lnSpcReduction="20000"/>
          </a:bodyPr>
          <a:lstStyle/>
          <a:p>
            <a:pPr marL="82296" indent="0">
              <a:buNone/>
            </a:pPr>
            <a:r>
              <a:rPr lang="tr-TR" dirty="0"/>
              <a:t>*</a:t>
            </a:r>
            <a:r>
              <a:rPr lang="tr-TR" dirty="0" err="1" smtClean="0"/>
              <a:t>Kurumadde</a:t>
            </a:r>
            <a:r>
              <a:rPr lang="tr-TR" dirty="0" smtClean="0"/>
              <a:t> oranı %17,5 ve yağ oranı %7.5 (yağ oranı </a:t>
            </a:r>
            <a:r>
              <a:rPr lang="tr-TR" dirty="0" err="1" smtClean="0"/>
              <a:t>laktasyon</a:t>
            </a:r>
            <a:r>
              <a:rPr lang="tr-TR" dirty="0" smtClean="0"/>
              <a:t> sonuna doğru %15 e kadar çıkabilir) *</a:t>
            </a:r>
            <a:r>
              <a:rPr lang="tr-TR" dirty="0"/>
              <a:t>Bileşimindeki proteinli maddelerin yaklaşık % 77'si kazein olduğu için, </a:t>
            </a:r>
            <a:r>
              <a:rPr lang="tr-TR" dirty="0" err="1"/>
              <a:t>kazeinli</a:t>
            </a:r>
            <a:r>
              <a:rPr lang="tr-TR" dirty="0"/>
              <a:t> sütler grubuna girmektedir. </a:t>
            </a:r>
            <a:r>
              <a:rPr lang="tr-TR" dirty="0" smtClean="0"/>
              <a:t>Manda </a:t>
            </a:r>
            <a:r>
              <a:rPr lang="tr-TR" dirty="0"/>
              <a:t>sütü proteini inek sütüne göre daha çok kazein, daha çok </a:t>
            </a:r>
            <a:r>
              <a:rPr lang="tr-TR" dirty="0" err="1"/>
              <a:t>albumin</a:t>
            </a:r>
            <a:r>
              <a:rPr lang="tr-TR" dirty="0"/>
              <a:t> ve </a:t>
            </a:r>
            <a:r>
              <a:rPr lang="tr-TR" dirty="0" err="1"/>
              <a:t>glolobulin</a:t>
            </a:r>
            <a:r>
              <a:rPr lang="tr-TR" dirty="0"/>
              <a:t> içerir. </a:t>
            </a:r>
            <a:endParaRPr lang="tr-TR" dirty="0" smtClean="0"/>
          </a:p>
          <a:p>
            <a:pPr marL="82296" indent="0">
              <a:buNone/>
            </a:pPr>
            <a:r>
              <a:rPr lang="tr-TR" dirty="0"/>
              <a:t>*</a:t>
            </a:r>
            <a:r>
              <a:rPr lang="tr-TR" dirty="0" smtClean="0"/>
              <a:t>Manda </a:t>
            </a:r>
            <a:r>
              <a:rPr lang="tr-TR" dirty="0"/>
              <a:t>sütü proteinlerinden özellikle serum proteinlerinin ısıya karşı direnci inek sütü proteinlerinden daha yüksektir. </a:t>
            </a:r>
            <a:r>
              <a:rPr lang="tr-TR" dirty="0" smtClean="0"/>
              <a:t>Genellikle yoğurt, tereyağı, kaymak yapımında kullanılmalarına karşın peynir üretiminde de kullanımına rastlanılmaktadır.</a:t>
            </a:r>
          </a:p>
          <a:p>
            <a:pPr marL="82296" indent="0">
              <a:buNone/>
            </a:pPr>
            <a:r>
              <a:rPr lang="tr-TR" dirty="0"/>
              <a:t>*</a:t>
            </a:r>
            <a:r>
              <a:rPr lang="tr-TR" dirty="0" smtClean="0"/>
              <a:t>Maya </a:t>
            </a:r>
            <a:r>
              <a:rPr lang="tr-TR" dirty="0"/>
              <a:t>ile pıhtılaşma süresi de, inek sütlerine göre daha </a:t>
            </a:r>
            <a:r>
              <a:rPr lang="tr-TR" dirty="0" smtClean="0"/>
              <a:t>kısadır.</a:t>
            </a:r>
          </a:p>
          <a:p>
            <a:pPr marL="82296" indent="0">
              <a:buNone/>
            </a:pPr>
            <a:r>
              <a:rPr lang="tr-TR" dirty="0" smtClean="0"/>
              <a:t>*Mineral madde ve yağ açısından inek sütüne göre daha zengindir. Yağındaki doymamış yağ asit miktarları ise daha düşüktür.</a:t>
            </a:r>
          </a:p>
          <a:p>
            <a:pPr marL="82296" indent="0">
              <a:buNone/>
            </a:pPr>
            <a:r>
              <a:rPr lang="tr-TR" dirty="0" smtClean="0"/>
              <a:t>*Manda sütünün </a:t>
            </a:r>
            <a:r>
              <a:rPr lang="tr-TR" dirty="0"/>
              <a:t>asitliği </a:t>
            </a:r>
            <a:r>
              <a:rPr lang="tr-TR" dirty="0" smtClean="0"/>
              <a:t>6.7-10</a:t>
            </a:r>
            <a:r>
              <a:rPr lang="tr-TR" dirty="0"/>
              <a:t>° SH, yoğunluğu </a:t>
            </a:r>
            <a:r>
              <a:rPr lang="tr-TR" dirty="0" smtClean="0"/>
              <a:t>1.027-1.040 </a:t>
            </a:r>
            <a:r>
              <a:rPr lang="tr-TR" dirty="0"/>
              <a:t>g/ml </a:t>
            </a:r>
            <a:r>
              <a:rPr lang="tr-TR" dirty="0" err="1"/>
              <a:t>dir</a:t>
            </a:r>
            <a:r>
              <a:rPr lang="tr-TR" dirty="0"/>
              <a:t>. </a:t>
            </a:r>
            <a:endParaRPr lang="tr-TR" dirty="0" smtClean="0"/>
          </a:p>
          <a:p>
            <a:pPr marL="82296" indent="0">
              <a:buNone/>
            </a:pPr>
            <a:r>
              <a:rPr lang="tr-TR" dirty="0" smtClean="0"/>
              <a:t>*Mandalar yeşil yemlerle aldıkları </a:t>
            </a:r>
            <a:r>
              <a:rPr lang="tr-TR" dirty="0" err="1" smtClean="0"/>
              <a:t>karotenin</a:t>
            </a:r>
            <a:r>
              <a:rPr lang="tr-TR" dirty="0" smtClean="0"/>
              <a:t> tamamını A vitamine çevirdikleri için sütlerinin rengi inek sütlerine göre daha beyazdır.</a:t>
            </a:r>
            <a:endParaRPr lang="tr-TR" dirty="0"/>
          </a:p>
          <a:p>
            <a:pPr marL="82296" indent="0">
              <a:buNone/>
            </a:pPr>
            <a:endParaRPr lang="tr-TR" dirty="0"/>
          </a:p>
        </p:txBody>
      </p:sp>
      <p:sp>
        <p:nvSpPr>
          <p:cNvPr id="4" name="Slayt Numarası Yer Tutucusu 3"/>
          <p:cNvSpPr>
            <a:spLocks noGrp="1"/>
          </p:cNvSpPr>
          <p:nvPr>
            <p:ph type="sldNum" sz="quarter" idx="12"/>
          </p:nvPr>
        </p:nvSpPr>
        <p:spPr/>
        <p:txBody>
          <a:bodyPr/>
          <a:lstStyle/>
          <a:p>
            <a:fld id="{F38DF745-7D3F-47F4-83A3-874385CFAA69}" type="slidenum">
              <a:rPr lang="en-US" smtClean="0"/>
              <a:pPr/>
              <a:t>7</a:t>
            </a:fld>
            <a:endParaRPr lang="en-US"/>
          </a:p>
        </p:txBody>
      </p:sp>
    </p:spTree>
    <p:extLst>
      <p:ext uri="{BB962C8B-B14F-4D97-AF65-F5344CB8AC3E}">
        <p14:creationId xmlns:p14="http://schemas.microsoft.com/office/powerpoint/2010/main" val="1140737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3200" dirty="0"/>
              <a:t>SÜTÜN MİKTAR VE BİLEŞİMİNİ ETKİLEYEN FAKTÖRLER</a:t>
            </a:r>
          </a:p>
        </p:txBody>
      </p:sp>
      <p:sp>
        <p:nvSpPr>
          <p:cNvPr id="3" name="İçerik Yer Tutucusu 2"/>
          <p:cNvSpPr>
            <a:spLocks noGrp="1"/>
          </p:cNvSpPr>
          <p:nvPr>
            <p:ph idx="1"/>
          </p:nvPr>
        </p:nvSpPr>
        <p:spPr/>
        <p:txBody>
          <a:bodyPr>
            <a:normAutofit fontScale="92500" lnSpcReduction="20000"/>
          </a:bodyPr>
          <a:lstStyle/>
          <a:p>
            <a:pPr marL="82296" indent="0">
              <a:buNone/>
            </a:pPr>
            <a:r>
              <a:rPr lang="tr-TR" dirty="0" smtClean="0"/>
              <a:t>1-Hayvanın yaşı</a:t>
            </a:r>
          </a:p>
          <a:p>
            <a:pPr marL="82296" indent="0">
              <a:buNone/>
            </a:pPr>
            <a:r>
              <a:rPr lang="tr-TR" dirty="0" smtClean="0"/>
              <a:t>2-Hayvanın ırkı</a:t>
            </a:r>
          </a:p>
          <a:p>
            <a:pPr marL="82296" indent="0">
              <a:buNone/>
            </a:pPr>
            <a:r>
              <a:rPr lang="tr-TR" dirty="0" smtClean="0"/>
              <a:t>3-Kalıtım ve yetiştirme</a:t>
            </a:r>
          </a:p>
          <a:p>
            <a:pPr marL="82296" indent="0">
              <a:buNone/>
            </a:pPr>
            <a:r>
              <a:rPr lang="tr-TR" dirty="0" smtClean="0"/>
              <a:t>4-Sıcaklık, hava nemi ve ışık</a:t>
            </a:r>
          </a:p>
          <a:p>
            <a:pPr marL="82296" indent="0">
              <a:buNone/>
            </a:pPr>
            <a:r>
              <a:rPr lang="tr-TR" dirty="0" smtClean="0"/>
              <a:t>5-Mevsimler</a:t>
            </a:r>
          </a:p>
          <a:p>
            <a:pPr marL="82296" indent="0">
              <a:buNone/>
            </a:pPr>
            <a:r>
              <a:rPr lang="tr-TR" dirty="0" smtClean="0"/>
              <a:t>6-Laktasyon</a:t>
            </a:r>
          </a:p>
          <a:p>
            <a:pPr marL="82296" indent="0">
              <a:buNone/>
            </a:pPr>
            <a:r>
              <a:rPr lang="tr-TR" dirty="0" smtClean="0"/>
              <a:t>7-Hareket</a:t>
            </a:r>
          </a:p>
          <a:p>
            <a:pPr marL="82296" indent="0">
              <a:buNone/>
            </a:pPr>
            <a:r>
              <a:rPr lang="tr-TR" dirty="0" smtClean="0"/>
              <a:t>8-Sağım süresi ve sayısı</a:t>
            </a:r>
          </a:p>
          <a:p>
            <a:pPr marL="82296" indent="0">
              <a:buNone/>
            </a:pPr>
            <a:r>
              <a:rPr lang="tr-TR" dirty="0" smtClean="0"/>
              <a:t>9-Yem</a:t>
            </a:r>
          </a:p>
          <a:p>
            <a:pPr marL="82296" indent="0">
              <a:buNone/>
            </a:pPr>
            <a:r>
              <a:rPr lang="tr-TR" dirty="0" smtClean="0"/>
              <a:t>10-Mastitis</a:t>
            </a:r>
            <a:endParaRPr lang="tr-TR" dirty="0"/>
          </a:p>
        </p:txBody>
      </p:sp>
      <p:sp>
        <p:nvSpPr>
          <p:cNvPr id="4" name="Slayt Numarası Yer Tutucusu 3"/>
          <p:cNvSpPr>
            <a:spLocks noGrp="1"/>
          </p:cNvSpPr>
          <p:nvPr>
            <p:ph type="sldNum" sz="quarter" idx="12"/>
          </p:nvPr>
        </p:nvSpPr>
        <p:spPr/>
        <p:txBody>
          <a:bodyPr/>
          <a:lstStyle/>
          <a:p>
            <a:fld id="{F38DF745-7D3F-47F4-83A3-874385CFAA69}" type="slidenum">
              <a:rPr lang="en-US" smtClean="0"/>
              <a:pPr/>
              <a:t>8</a:t>
            </a:fld>
            <a:endParaRPr lang="en-US"/>
          </a:p>
        </p:txBody>
      </p:sp>
    </p:spTree>
    <p:extLst>
      <p:ext uri="{BB962C8B-B14F-4D97-AF65-F5344CB8AC3E}">
        <p14:creationId xmlns:p14="http://schemas.microsoft.com/office/powerpoint/2010/main" val="3532403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74638"/>
            <a:ext cx="7498080" cy="706090"/>
          </a:xfrm>
        </p:spPr>
        <p:txBody>
          <a:bodyPr>
            <a:normAutofit fontScale="90000"/>
          </a:bodyPr>
          <a:lstStyle/>
          <a:p>
            <a:pPr marL="82296" indent="0"/>
            <a:r>
              <a:rPr lang="tr-TR" dirty="0"/>
              <a:t>1-Hayvanın yaşı</a:t>
            </a:r>
          </a:p>
        </p:txBody>
      </p:sp>
      <p:sp>
        <p:nvSpPr>
          <p:cNvPr id="3" name="İçerik Yer Tutucusu 2"/>
          <p:cNvSpPr>
            <a:spLocks noGrp="1"/>
          </p:cNvSpPr>
          <p:nvPr>
            <p:ph idx="1"/>
          </p:nvPr>
        </p:nvSpPr>
        <p:spPr>
          <a:xfrm>
            <a:off x="1187624" y="1196752"/>
            <a:ext cx="7746064" cy="5051648"/>
          </a:xfrm>
        </p:spPr>
        <p:txBody>
          <a:bodyPr>
            <a:normAutofit fontScale="92500" lnSpcReduction="10000"/>
          </a:bodyPr>
          <a:lstStyle/>
          <a:p>
            <a:pPr marL="82296" indent="0">
              <a:buNone/>
            </a:pPr>
            <a:r>
              <a:rPr lang="tr-TR" dirty="0" smtClean="0"/>
              <a:t>En uygun yetiştirme ve yemleme koşulları sağlandığı takdirde, en yüksek süt verimine birkaç </a:t>
            </a:r>
            <a:r>
              <a:rPr lang="tr-TR" dirty="0" err="1" smtClean="0"/>
              <a:t>laktasyon</a:t>
            </a:r>
            <a:r>
              <a:rPr lang="tr-TR" dirty="0" smtClean="0"/>
              <a:t> sonunda </a:t>
            </a:r>
            <a:r>
              <a:rPr lang="tr-TR" dirty="0" err="1" smtClean="0"/>
              <a:t>ulaşılır.İlerleyen</a:t>
            </a:r>
            <a:r>
              <a:rPr lang="tr-TR" dirty="0" smtClean="0"/>
              <a:t> </a:t>
            </a:r>
            <a:r>
              <a:rPr lang="tr-TR" dirty="0" err="1" smtClean="0"/>
              <a:t>laktasyon</a:t>
            </a:r>
            <a:r>
              <a:rPr lang="tr-TR" dirty="0" smtClean="0"/>
              <a:t> dönemleriyle süt verimi düşmeye başlar. Genellikle 8-9. </a:t>
            </a:r>
            <a:r>
              <a:rPr lang="tr-TR" dirty="0" err="1" smtClean="0"/>
              <a:t>laktasyona</a:t>
            </a:r>
            <a:r>
              <a:rPr lang="tr-TR" dirty="0" smtClean="0"/>
              <a:t> kadar artma sonra ise düşme görülmektedir. </a:t>
            </a:r>
            <a:endParaRPr lang="tr-TR" dirty="0"/>
          </a:p>
          <a:p>
            <a:pPr marL="82296" indent="0">
              <a:buNone/>
            </a:pPr>
            <a:r>
              <a:rPr lang="tr-TR" dirty="0" smtClean="0"/>
              <a:t>Yağ miktarı ile de, ilerleyen yaş ile düşme görülmektedir, ancak bu oran çok belirgin değildir.</a:t>
            </a:r>
          </a:p>
          <a:p>
            <a:pPr marL="82296" indent="0">
              <a:buNone/>
            </a:pPr>
            <a:r>
              <a:rPr lang="tr-TR" dirty="0" smtClean="0"/>
              <a:t>Aynı durum protein ve mineral madde içeriği için de geçerlidir.</a:t>
            </a:r>
          </a:p>
          <a:p>
            <a:pPr marL="82296" indent="0">
              <a:buNone/>
            </a:pPr>
            <a:endParaRPr lang="tr-TR" dirty="0"/>
          </a:p>
        </p:txBody>
      </p:sp>
      <p:sp>
        <p:nvSpPr>
          <p:cNvPr id="4" name="Slayt Numarası Yer Tutucusu 3"/>
          <p:cNvSpPr>
            <a:spLocks noGrp="1"/>
          </p:cNvSpPr>
          <p:nvPr>
            <p:ph type="sldNum" sz="quarter" idx="12"/>
          </p:nvPr>
        </p:nvSpPr>
        <p:spPr/>
        <p:txBody>
          <a:bodyPr/>
          <a:lstStyle/>
          <a:p>
            <a:fld id="{F38DF745-7D3F-47F4-83A3-874385CFAA69}" type="slidenum">
              <a:rPr lang="en-US" smtClean="0"/>
              <a:pPr/>
              <a:t>9</a:t>
            </a:fld>
            <a:endParaRPr lang="en-US"/>
          </a:p>
        </p:txBody>
      </p:sp>
    </p:spTree>
    <p:extLst>
      <p:ext uri="{BB962C8B-B14F-4D97-AF65-F5344CB8AC3E}">
        <p14:creationId xmlns:p14="http://schemas.microsoft.com/office/powerpoint/2010/main" val="19899273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783</TotalTime>
  <Words>1812</Words>
  <Application>Microsoft Office PowerPoint</Application>
  <PresentationFormat>Ekran Gösterisi (4:3)</PresentationFormat>
  <Paragraphs>130</Paragraphs>
  <Slides>24</Slides>
  <Notes>1</Notes>
  <HiddenSlides>0</HiddenSlides>
  <MMClips>0</MMClips>
  <ScaleCrop>false</ScaleCrop>
  <HeadingPairs>
    <vt:vector size="4" baseType="variant">
      <vt:variant>
        <vt:lpstr>Tema</vt:lpstr>
      </vt:variant>
      <vt:variant>
        <vt:i4>1</vt:i4>
      </vt:variant>
      <vt:variant>
        <vt:lpstr>Slayt Başlıkları</vt:lpstr>
      </vt:variant>
      <vt:variant>
        <vt:i4>24</vt:i4>
      </vt:variant>
    </vt:vector>
  </HeadingPairs>
  <TitlesOfParts>
    <vt:vector size="25" baseType="lpstr">
      <vt:lpstr>Gündönümü</vt:lpstr>
      <vt:lpstr>DERS 1 Sütün Bileşimi ve Özellikleri</vt:lpstr>
      <vt:lpstr>SÜT</vt:lpstr>
      <vt:lpstr>SÜT</vt:lpstr>
      <vt:lpstr>Tablo: Bazı sütlerin bileşimi (Üçüncü, 2005)</vt:lpstr>
      <vt:lpstr>Koyun sütü</vt:lpstr>
      <vt:lpstr>Keçi sütü</vt:lpstr>
      <vt:lpstr>Manda Sütü</vt:lpstr>
      <vt:lpstr>SÜTÜN MİKTAR VE BİLEŞİMİNİ ETKİLEYEN FAKTÖRLER</vt:lpstr>
      <vt:lpstr>1-Hayvanın yaşı</vt:lpstr>
      <vt:lpstr>2-Hayvanın ırkı</vt:lpstr>
      <vt:lpstr>3-Kalıtım ve yetiştirme</vt:lpstr>
      <vt:lpstr>4-Sıcaklık, hava nemi ve ışık</vt:lpstr>
      <vt:lpstr>5-Mevsimler</vt:lpstr>
      <vt:lpstr>6-Laktasyon</vt:lpstr>
      <vt:lpstr>PowerPoint Sunusu</vt:lpstr>
      <vt:lpstr>PowerPoint Sunusu</vt:lpstr>
      <vt:lpstr>PowerPoint Sunusu</vt:lpstr>
      <vt:lpstr>7-Hareket</vt:lpstr>
      <vt:lpstr>8-Sağım süresi ve sayısı </vt:lpstr>
      <vt:lpstr>9-Yem</vt:lpstr>
      <vt:lpstr>PowerPoint Sunusu</vt:lpstr>
      <vt:lpstr>10-Mastitis</vt:lpstr>
      <vt:lpstr>Mastitisin sütün bileşim ve özelliklerine etkisi</vt:lpstr>
      <vt:lpstr>Mastitisin peynir teknolojisi üzerine etkisi</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Sütün Bileşimi ve Özellikleri</dc:title>
  <dc:creator>HP2020</dc:creator>
  <cp:lastModifiedBy>HP2020</cp:lastModifiedBy>
  <cp:revision>39</cp:revision>
  <dcterms:created xsi:type="dcterms:W3CDTF">2020-09-12T20:36:00Z</dcterms:created>
  <dcterms:modified xsi:type="dcterms:W3CDTF">2020-10-05T18:12:23Z</dcterms:modified>
</cp:coreProperties>
</file>