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5AB7-A20D-40F5-A14F-939AD28ABFFC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BCD2-38FD-4ECE-9D4B-709EA56E4D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686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5AB7-A20D-40F5-A14F-939AD28ABFFC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BCD2-38FD-4ECE-9D4B-709EA56E4D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4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5AB7-A20D-40F5-A14F-939AD28ABFFC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BCD2-38FD-4ECE-9D4B-709EA56E4D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37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5AB7-A20D-40F5-A14F-939AD28ABFFC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BCD2-38FD-4ECE-9D4B-709EA56E4D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88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5AB7-A20D-40F5-A14F-939AD28ABFFC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BCD2-38FD-4ECE-9D4B-709EA56E4D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17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5AB7-A20D-40F5-A14F-939AD28ABFFC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BCD2-38FD-4ECE-9D4B-709EA56E4D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41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5AB7-A20D-40F5-A14F-939AD28ABFFC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BCD2-38FD-4ECE-9D4B-709EA56E4D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09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5AB7-A20D-40F5-A14F-939AD28ABFFC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BCD2-38FD-4ECE-9D4B-709EA56E4D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62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5AB7-A20D-40F5-A14F-939AD28ABFFC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BCD2-38FD-4ECE-9D4B-709EA56E4D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22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5AB7-A20D-40F5-A14F-939AD28ABFFC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BCD2-38FD-4ECE-9D4B-709EA56E4D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901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5AB7-A20D-40F5-A14F-939AD28ABFFC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6BCD2-38FD-4ECE-9D4B-709EA56E4D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203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85AB7-A20D-40F5-A14F-939AD28ABFFC}" type="datetimeFigureOut">
              <a:rPr lang="tr-TR" smtClean="0"/>
              <a:t>11.11.2020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6BCD2-38FD-4ECE-9D4B-709EA56E4D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49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thinking Milk: Science Takes On the Dairy Dilem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74" y="1052736"/>
            <a:ext cx="8826124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60147" y="1700808"/>
            <a:ext cx="7902177" cy="2048248"/>
          </a:xfrm>
        </p:spPr>
        <p:txBody>
          <a:bodyPr>
            <a:noAutofit/>
          </a:bodyPr>
          <a:lstStyle/>
          <a:p>
            <a:r>
              <a:rPr lang="tr-TR" sz="3200" b="1" dirty="0"/>
              <a:t>DERS </a:t>
            </a:r>
            <a:r>
              <a:rPr lang="tr-TR" sz="3200" b="1" dirty="0" smtClean="0"/>
              <a:t>4</a:t>
            </a:r>
            <a:br>
              <a:rPr lang="tr-TR" sz="3200" b="1" dirty="0" smtClean="0"/>
            </a:br>
            <a:r>
              <a:rPr lang="tr-TR" sz="3200" b="1" dirty="0" smtClean="0"/>
              <a:t>Sütün Kimyasal  Bileşimi</a:t>
            </a:r>
            <a:br>
              <a:rPr lang="tr-TR" sz="3200" b="1" dirty="0" smtClean="0"/>
            </a:br>
            <a:r>
              <a:rPr lang="tr-TR" sz="3200" b="1" dirty="0" smtClean="0"/>
              <a:t>(SÜTÜN KARBONHİDRATLARI) </a:t>
            </a:r>
            <a:endParaRPr lang="tr-TR" sz="32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31640" y="5819057"/>
            <a:ext cx="7406640" cy="893744"/>
          </a:xfrm>
        </p:spPr>
        <p:txBody>
          <a:bodyPr>
            <a:normAutofit/>
          </a:bodyPr>
          <a:lstStyle/>
          <a:p>
            <a:r>
              <a:rPr lang="tr-TR" b="1" dirty="0" smtClean="0"/>
              <a:t>Dr. </a:t>
            </a:r>
            <a:r>
              <a:rPr lang="tr-TR" b="1" dirty="0" err="1" smtClean="0"/>
              <a:t>Öğr</a:t>
            </a:r>
            <a:r>
              <a:rPr lang="tr-TR" b="1" dirty="0" smtClean="0"/>
              <a:t>. Üyesi Gülten ŞEKEROĞLU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539552" y="188640"/>
            <a:ext cx="7406640" cy="72008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tr-TR" sz="3200" dirty="0" smtClean="0"/>
              <a:t>GKK201 </a:t>
            </a:r>
            <a:r>
              <a:rPr lang="tr-TR" sz="3200" dirty="0"/>
              <a:t>SÜT </a:t>
            </a:r>
            <a:r>
              <a:rPr lang="tr-TR" sz="3200" dirty="0" smtClean="0"/>
              <a:t>VE ÜRÜNLERİ ANALİZLERİ </a:t>
            </a:r>
            <a:r>
              <a:rPr lang="tr-TR" sz="3200" dirty="0"/>
              <a:t>–</a:t>
            </a:r>
            <a:r>
              <a:rPr lang="tr-TR" sz="3200" dirty="0" smtClean="0"/>
              <a:t>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9552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sz="3200" b="1" dirty="0" smtClean="0"/>
              <a:t>LAKTOZUN FERMANTASYONU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 smtClean="0"/>
              <a:t>Laktozun fermantasyonundan aşağıdaki durumlarda yararlanılır</a:t>
            </a:r>
            <a:r>
              <a:rPr lang="tr-TR" dirty="0"/>
              <a:t>;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-Süt </a:t>
            </a:r>
            <a:r>
              <a:rPr lang="tr-TR" dirty="0"/>
              <a:t>kalitesinin belirlenmesi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-Fermente </a:t>
            </a:r>
            <a:r>
              <a:rPr lang="tr-TR" dirty="0"/>
              <a:t>süt ürünlerinin </a:t>
            </a:r>
            <a:r>
              <a:rPr lang="tr-TR" dirty="0" smtClean="0"/>
              <a:t>üretimi</a:t>
            </a:r>
          </a:p>
          <a:p>
            <a:pPr marL="0" indent="0">
              <a:buNone/>
            </a:pPr>
            <a:r>
              <a:rPr lang="tr-TR" dirty="0" smtClean="0"/>
              <a:t>-Laktik </a:t>
            </a:r>
            <a:r>
              <a:rPr lang="tr-TR" dirty="0"/>
              <a:t>asit üretimi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-Süt </a:t>
            </a:r>
            <a:r>
              <a:rPr lang="tr-TR" dirty="0"/>
              <a:t>ve ürünlerinin vücuttaki metabolizmasında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-Tek </a:t>
            </a:r>
            <a:r>
              <a:rPr lang="tr-TR" dirty="0"/>
              <a:t>hücre proteini, alkol, amonyum </a:t>
            </a:r>
            <a:r>
              <a:rPr lang="tr-TR" dirty="0" err="1"/>
              <a:t>laktat</a:t>
            </a:r>
            <a:r>
              <a:rPr lang="tr-TR" dirty="0"/>
              <a:t> gibi yan ürünlerin </a:t>
            </a:r>
            <a:r>
              <a:rPr lang="tr-TR" dirty="0" smtClean="0"/>
              <a:t>üretimi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Bazı </a:t>
            </a:r>
            <a:r>
              <a:rPr lang="tr-TR" dirty="0" err="1"/>
              <a:t>mo</a:t>
            </a:r>
            <a:r>
              <a:rPr lang="tr-TR" dirty="0"/>
              <a:t> </a:t>
            </a:r>
            <a:r>
              <a:rPr lang="tr-TR" dirty="0" err="1"/>
              <a:t>ların</a:t>
            </a:r>
            <a:r>
              <a:rPr lang="tr-TR" dirty="0"/>
              <a:t> ayırt edilmesi ve faaliyetlerinin durdurulmasında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Laktoz 5 değişik fermantasyona uğrayabilir.</a:t>
            </a:r>
          </a:p>
          <a:p>
            <a:pPr marL="0" indent="0">
              <a:buNone/>
            </a:pPr>
            <a:r>
              <a:rPr lang="tr-TR" dirty="0" smtClean="0"/>
              <a:t>1-Laktik asit fermantasyonu</a:t>
            </a:r>
          </a:p>
          <a:p>
            <a:pPr marL="0" indent="0">
              <a:buNone/>
            </a:pPr>
            <a:r>
              <a:rPr lang="tr-TR" dirty="0" smtClean="0"/>
              <a:t>2-Bütirik asit fermantasyonu</a:t>
            </a:r>
          </a:p>
          <a:p>
            <a:pPr marL="0" indent="0">
              <a:buNone/>
            </a:pPr>
            <a:r>
              <a:rPr lang="tr-TR" dirty="0" smtClean="0"/>
              <a:t>3-Propiyonik asit fermantasyonu</a:t>
            </a:r>
          </a:p>
          <a:p>
            <a:pPr marL="0" indent="0">
              <a:buNone/>
            </a:pPr>
            <a:r>
              <a:rPr lang="tr-TR" dirty="0" smtClean="0"/>
              <a:t>4-Alkol fermantasyonu</a:t>
            </a:r>
          </a:p>
          <a:p>
            <a:pPr marL="0" indent="0">
              <a:buNone/>
            </a:pPr>
            <a:r>
              <a:rPr lang="tr-TR" dirty="0" smtClean="0"/>
              <a:t>5-Asetik asit fermantasyonu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8482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2736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1-Laktik asit fermantasyonu</a:t>
            </a:r>
          </a:p>
          <a:p>
            <a:pPr marL="0" indent="0" algn="just">
              <a:buNone/>
            </a:pPr>
            <a:r>
              <a:rPr lang="tr-TR" sz="2400" dirty="0" smtClean="0"/>
              <a:t>Laktik </a:t>
            </a:r>
            <a:r>
              <a:rPr lang="tr-TR" sz="2400" dirty="0"/>
              <a:t>asit bakterileri (</a:t>
            </a:r>
            <a:r>
              <a:rPr lang="tr-TR" sz="2400" dirty="0" err="1"/>
              <a:t>lab</a:t>
            </a:r>
            <a:r>
              <a:rPr lang="tr-TR" sz="2400" dirty="0"/>
              <a:t>) ihtiyaçları olan enerjiyi sadece laktozun </a:t>
            </a:r>
            <a:r>
              <a:rPr lang="tr-TR" sz="2400" dirty="0" err="1"/>
              <a:t>fermentasyonundan</a:t>
            </a:r>
            <a:r>
              <a:rPr lang="tr-TR" sz="2400" dirty="0"/>
              <a:t> karşılarlar. </a:t>
            </a: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err="1" smtClean="0"/>
              <a:t>Lab</a:t>
            </a:r>
            <a:r>
              <a:rPr lang="tr-TR" sz="2400" dirty="0"/>
              <a:t>; </a:t>
            </a:r>
            <a:r>
              <a:rPr lang="tr-TR" sz="2400" dirty="0" err="1"/>
              <a:t>fermentasyon</a:t>
            </a:r>
            <a:r>
              <a:rPr lang="tr-TR" sz="2400" dirty="0"/>
              <a:t> sonunda meydana gelen ürünlere göre 2 gruba ayrılır: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76866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597969" y="4642436"/>
            <a:ext cx="80648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Homolaktik</a:t>
            </a:r>
            <a:r>
              <a:rPr lang="tr-TR" dirty="0"/>
              <a:t> </a:t>
            </a:r>
            <a:r>
              <a:rPr lang="tr-TR" dirty="0" err="1"/>
              <a:t>fermentasyonda</a:t>
            </a:r>
            <a:r>
              <a:rPr lang="tr-TR" dirty="0"/>
              <a:t>; başlıca ürün laktik asit olup % 85-90 oranında laktik asit meydana gelir. </a:t>
            </a:r>
            <a:endParaRPr lang="tr-TR" dirty="0" smtClean="0"/>
          </a:p>
          <a:p>
            <a:r>
              <a:rPr lang="tr-TR" dirty="0" err="1" smtClean="0"/>
              <a:t>Heterolaktik</a:t>
            </a:r>
            <a:r>
              <a:rPr lang="tr-TR" dirty="0" smtClean="0"/>
              <a:t> </a:t>
            </a:r>
            <a:r>
              <a:rPr lang="tr-TR" dirty="0" err="1"/>
              <a:t>fermentasyonda</a:t>
            </a:r>
            <a:r>
              <a:rPr lang="tr-TR" dirty="0"/>
              <a:t> laktik asidin yanı sıra fazla miktarda diğer </a:t>
            </a:r>
            <a:r>
              <a:rPr lang="tr-TR" dirty="0" err="1"/>
              <a:t>fermentasyon</a:t>
            </a:r>
            <a:r>
              <a:rPr lang="tr-TR" dirty="0"/>
              <a:t> ürünleri de meydana gelir. </a:t>
            </a:r>
          </a:p>
        </p:txBody>
      </p:sp>
    </p:spTree>
    <p:extLst>
      <p:ext uri="{BB962C8B-B14F-4D97-AF65-F5344CB8AC3E}">
        <p14:creationId xmlns:p14="http://schemas.microsoft.com/office/powerpoint/2010/main" val="2782215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48680"/>
            <a:ext cx="6743700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723934" y="2780928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-Laktik </a:t>
            </a:r>
            <a:r>
              <a:rPr lang="tr-TR" dirty="0"/>
              <a:t>asit; renksiz, </a:t>
            </a:r>
            <a:r>
              <a:rPr lang="tr-TR" dirty="0" smtClean="0"/>
              <a:t>kokusuz ekşi tatta, </a:t>
            </a:r>
            <a:r>
              <a:rPr lang="tr-TR" dirty="0"/>
              <a:t>higroskopik şurup kıvamında bir sıvıdır. </a:t>
            </a:r>
            <a:endParaRPr lang="tr-TR" dirty="0" smtClean="0"/>
          </a:p>
          <a:p>
            <a:r>
              <a:rPr lang="tr-TR" dirty="0" smtClean="0"/>
              <a:t>-Laktik </a:t>
            </a:r>
            <a:r>
              <a:rPr lang="tr-TR" dirty="0"/>
              <a:t>asit (CH3.CHOH.COOH) asimetrik karbon atomuna sahiptir. 2 </a:t>
            </a:r>
            <a:r>
              <a:rPr lang="tr-TR" dirty="0" err="1"/>
              <a:t>nolu</a:t>
            </a:r>
            <a:r>
              <a:rPr lang="tr-TR" dirty="0"/>
              <a:t> karbon atomuna 4 farklı grup bağlanmıştır. </a:t>
            </a:r>
            <a:endParaRPr lang="tr-TR" dirty="0" smtClean="0"/>
          </a:p>
          <a:p>
            <a:r>
              <a:rPr lang="tr-TR" dirty="0" smtClean="0"/>
              <a:t>-Fermantasyon </a:t>
            </a:r>
            <a:r>
              <a:rPr lang="tr-TR" dirty="0"/>
              <a:t>sonucunda insan organizmasında hızlı ve kalıntı bırakmadan </a:t>
            </a:r>
            <a:r>
              <a:rPr lang="tr-TR" dirty="0" err="1"/>
              <a:t>metabolize</a:t>
            </a:r>
            <a:r>
              <a:rPr lang="tr-TR" dirty="0"/>
              <a:t> olan L(+) laktik asit ve daha yavaş </a:t>
            </a:r>
            <a:r>
              <a:rPr lang="tr-TR" dirty="0" err="1"/>
              <a:t>metabolize</a:t>
            </a:r>
            <a:r>
              <a:rPr lang="tr-TR" dirty="0"/>
              <a:t> olan D(-) laktik asit olarak 2 izomeri mevcuttur. </a:t>
            </a:r>
            <a:endParaRPr lang="tr-TR" dirty="0" smtClean="0"/>
          </a:p>
          <a:p>
            <a:r>
              <a:rPr lang="tr-TR" dirty="0" smtClean="0"/>
              <a:t>-D</a:t>
            </a:r>
            <a:r>
              <a:rPr lang="tr-TR" dirty="0"/>
              <a:t>(-) laktik asidin bir kısmı </a:t>
            </a:r>
            <a:r>
              <a:rPr lang="tr-TR" dirty="0" err="1"/>
              <a:t>metabolize</a:t>
            </a:r>
            <a:r>
              <a:rPr lang="tr-TR" dirty="0"/>
              <a:t> olmadan idrarla dışarı atılır. </a:t>
            </a:r>
            <a:endParaRPr lang="tr-TR" dirty="0" smtClean="0"/>
          </a:p>
          <a:p>
            <a:r>
              <a:rPr lang="tr-TR" dirty="0" smtClean="0"/>
              <a:t>-FAO </a:t>
            </a:r>
            <a:r>
              <a:rPr lang="tr-TR" dirty="0"/>
              <a:t>WHO günlük maksimum D(-) laktik asit alımını 60mg/kg ağırlık olarak sınırlandırmıştır. L(+) için herhangi bir sınırlama yoktur. 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i="1" dirty="0" err="1"/>
              <a:t>Streptococcus</a:t>
            </a:r>
            <a:r>
              <a:rPr lang="tr-TR" i="1" dirty="0"/>
              <a:t> </a:t>
            </a:r>
            <a:r>
              <a:rPr lang="tr-TR" i="1" dirty="0" err="1" smtClean="0"/>
              <a:t>thermophilus</a:t>
            </a:r>
            <a:r>
              <a:rPr lang="tr-TR" i="1" dirty="0" smtClean="0"/>
              <a:t>, </a:t>
            </a:r>
            <a:r>
              <a:rPr lang="tr-TR" i="1" dirty="0" err="1" smtClean="0"/>
              <a:t>Streptococcus.lactis</a:t>
            </a:r>
            <a:r>
              <a:rPr lang="tr-TR" i="1" dirty="0"/>
              <a:t>, </a:t>
            </a:r>
            <a:r>
              <a:rPr lang="tr-TR" i="1" dirty="0" err="1" smtClean="0"/>
              <a:t>Bifidobacterium</a:t>
            </a:r>
            <a:r>
              <a:rPr lang="tr-TR" i="1" dirty="0" smtClean="0"/>
              <a:t> </a:t>
            </a:r>
            <a:r>
              <a:rPr lang="tr-TR" i="1" dirty="0" err="1" smtClean="0"/>
              <a:t>bifidum</a:t>
            </a:r>
            <a:r>
              <a:rPr lang="tr-TR" b="1" dirty="0" smtClean="0"/>
              <a:t> L (+) laktik asit,</a:t>
            </a:r>
          </a:p>
          <a:p>
            <a:r>
              <a:rPr lang="tr-TR" i="1" dirty="0" err="1" smtClean="0"/>
              <a:t>Lactobacillus</a:t>
            </a:r>
            <a:r>
              <a:rPr lang="tr-TR" i="1" dirty="0" smtClean="0"/>
              <a:t> </a:t>
            </a:r>
            <a:r>
              <a:rPr lang="tr-TR" i="1" dirty="0" err="1" smtClean="0"/>
              <a:t>bulgaricus</a:t>
            </a:r>
            <a:r>
              <a:rPr lang="tr-TR" i="1" dirty="0" smtClean="0"/>
              <a:t>, </a:t>
            </a:r>
            <a:r>
              <a:rPr lang="tr-TR" i="1" dirty="0" err="1" smtClean="0"/>
              <a:t>Lactobacillus</a:t>
            </a:r>
            <a:r>
              <a:rPr lang="tr-TR" i="1" dirty="0" smtClean="0"/>
              <a:t> </a:t>
            </a:r>
            <a:r>
              <a:rPr lang="tr-TR" i="1" dirty="0" err="1" smtClean="0"/>
              <a:t>lactis</a:t>
            </a:r>
            <a:r>
              <a:rPr lang="tr-TR" i="1" dirty="0" smtClean="0"/>
              <a:t>, </a:t>
            </a:r>
            <a:r>
              <a:rPr lang="tr-TR" i="1" dirty="0" err="1" smtClean="0"/>
              <a:t>Leuconostoc</a:t>
            </a:r>
            <a:r>
              <a:rPr lang="tr-TR" b="1" dirty="0" smtClean="0"/>
              <a:t> cinsi bakteriler D(-) laktik asit oluştururlar.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7000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/>
              <a:t>2-Bütirik asit </a:t>
            </a:r>
            <a:r>
              <a:rPr lang="tr-TR" sz="2800" b="1" dirty="0" smtClean="0"/>
              <a:t>fermantasyonu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-Süt teknolojisinde istenmeyen bir fermantasyon türüdür. </a:t>
            </a:r>
            <a:r>
              <a:rPr lang="tr-TR" dirty="0" err="1" smtClean="0"/>
              <a:t>Bütirik</a:t>
            </a:r>
            <a:r>
              <a:rPr lang="tr-TR" dirty="0" smtClean="0"/>
              <a:t> </a:t>
            </a:r>
            <a:r>
              <a:rPr lang="tr-TR" dirty="0"/>
              <a:t>asit bakterileri temiz olmayan ekipman, toprak ve silaj gibi ortamlardan süt ve ürünlerine bulaşır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-Bu </a:t>
            </a:r>
            <a:r>
              <a:rPr lang="tr-TR" dirty="0"/>
              <a:t>grupta bulunan </a:t>
            </a:r>
            <a:r>
              <a:rPr lang="tr-TR" i="1" dirty="0" err="1"/>
              <a:t>Clostridium</a:t>
            </a:r>
            <a:r>
              <a:rPr lang="tr-TR" dirty="0"/>
              <a:t> türü bakteriler </a:t>
            </a:r>
            <a:r>
              <a:rPr lang="tr-TR" dirty="0" smtClean="0"/>
              <a:t>(C</a:t>
            </a:r>
            <a:r>
              <a:rPr lang="tr-TR" i="1" dirty="0" smtClean="0"/>
              <a:t>. </a:t>
            </a:r>
            <a:r>
              <a:rPr lang="tr-TR" i="1" dirty="0" err="1"/>
              <a:t>s</a:t>
            </a:r>
            <a:r>
              <a:rPr lang="tr-TR" i="1" dirty="0" err="1" smtClean="0"/>
              <a:t>porogenes</a:t>
            </a:r>
            <a:r>
              <a:rPr lang="tr-TR" i="1" dirty="0" smtClean="0"/>
              <a:t>, C. </a:t>
            </a:r>
            <a:r>
              <a:rPr lang="tr-TR" i="1" dirty="0" err="1" smtClean="0"/>
              <a:t>butyricum</a:t>
            </a:r>
            <a:r>
              <a:rPr lang="tr-TR" i="1" dirty="0" smtClean="0"/>
              <a:t>)</a:t>
            </a:r>
            <a:r>
              <a:rPr lang="tr-TR" dirty="0" smtClean="0"/>
              <a:t>, </a:t>
            </a:r>
            <a:r>
              <a:rPr lang="tr-TR" dirty="0" err="1" smtClean="0"/>
              <a:t>pirüvik</a:t>
            </a:r>
            <a:r>
              <a:rPr lang="tr-TR" dirty="0" smtClean="0"/>
              <a:t> </a:t>
            </a:r>
            <a:r>
              <a:rPr lang="tr-TR" dirty="0"/>
              <a:t>asitten anaerobik koşullarda </a:t>
            </a:r>
            <a:r>
              <a:rPr lang="tr-TR" dirty="0" smtClean="0"/>
              <a:t>esas ürün olarak </a:t>
            </a:r>
            <a:r>
              <a:rPr lang="tr-TR" dirty="0" err="1" smtClean="0"/>
              <a:t>bütirik</a:t>
            </a:r>
            <a:r>
              <a:rPr lang="tr-TR" dirty="0" smtClean="0"/>
              <a:t> </a:t>
            </a:r>
            <a:r>
              <a:rPr lang="tr-TR" dirty="0" err="1" smtClean="0"/>
              <a:t>asit,bunun</a:t>
            </a:r>
            <a:r>
              <a:rPr lang="tr-TR" dirty="0" smtClean="0"/>
              <a:t> yanında </a:t>
            </a:r>
            <a:r>
              <a:rPr lang="tr-TR" dirty="0"/>
              <a:t>asetik </a:t>
            </a:r>
            <a:r>
              <a:rPr lang="tr-TR" dirty="0" err="1" smtClean="0"/>
              <a:t>asiti</a:t>
            </a:r>
            <a:r>
              <a:rPr lang="tr-TR" dirty="0" smtClean="0"/>
              <a:t>, </a:t>
            </a:r>
            <a:r>
              <a:rPr lang="tr-TR" dirty="0"/>
              <a:t>n-</a:t>
            </a:r>
            <a:r>
              <a:rPr lang="tr-TR" dirty="0" err="1"/>
              <a:t>butanol</a:t>
            </a:r>
            <a:r>
              <a:rPr lang="tr-TR" dirty="0"/>
              <a:t>, aseton ve etanol gibi </a:t>
            </a:r>
            <a:r>
              <a:rPr lang="tr-TR" dirty="0" smtClean="0"/>
              <a:t>çeşitli yan ürünler </a:t>
            </a:r>
            <a:r>
              <a:rPr lang="tr-TR" dirty="0"/>
              <a:t>oluşturur.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-</a:t>
            </a:r>
            <a:r>
              <a:rPr lang="tr-TR" i="1" dirty="0" smtClean="0"/>
              <a:t>Cl</a:t>
            </a:r>
            <a:r>
              <a:rPr lang="tr-TR" i="1" dirty="0"/>
              <a:t>. </a:t>
            </a:r>
            <a:r>
              <a:rPr lang="tr-TR" i="1" dirty="0" err="1"/>
              <a:t>acetobutylicum</a:t>
            </a:r>
            <a:r>
              <a:rPr lang="tr-TR" i="1" dirty="0"/>
              <a:t> </a:t>
            </a:r>
            <a:r>
              <a:rPr lang="tr-TR" dirty="0" err="1"/>
              <a:t>pirüvik</a:t>
            </a:r>
            <a:r>
              <a:rPr lang="tr-TR" dirty="0"/>
              <a:t> asidi </a:t>
            </a:r>
            <a:r>
              <a:rPr lang="tr-TR" dirty="0" err="1"/>
              <a:t>bütirik</a:t>
            </a:r>
            <a:r>
              <a:rPr lang="tr-TR" dirty="0"/>
              <a:t> aside parçalar, bunun yanında hidrojen ve karbondioksit </a:t>
            </a:r>
            <a:r>
              <a:rPr lang="tr-TR" dirty="0" smtClean="0"/>
              <a:t>oluşur.</a:t>
            </a:r>
          </a:p>
          <a:p>
            <a:pPr marL="0" indent="0" algn="just">
              <a:buNone/>
            </a:pPr>
            <a:r>
              <a:rPr lang="tr-TR" dirty="0" smtClean="0"/>
              <a:t>-</a:t>
            </a:r>
            <a:r>
              <a:rPr lang="tr-TR" dirty="0" err="1" smtClean="0"/>
              <a:t>Bütirik</a:t>
            </a:r>
            <a:r>
              <a:rPr lang="tr-TR" dirty="0" smtClean="0"/>
              <a:t> </a:t>
            </a:r>
            <a:r>
              <a:rPr lang="tr-TR" dirty="0"/>
              <a:t>asit </a:t>
            </a:r>
            <a:r>
              <a:rPr lang="tr-TR" dirty="0" err="1"/>
              <a:t>fermentasyonu</a:t>
            </a:r>
            <a:r>
              <a:rPr lang="tr-TR" dirty="0"/>
              <a:t> sonucunda açığa çıkan yağ asitleri ürünün tat ve kokusunu olumsuz etkiler, oluşan gazlar da </a:t>
            </a:r>
            <a:r>
              <a:rPr lang="tr-TR" dirty="0" smtClean="0"/>
              <a:t>peynirde yarık </a:t>
            </a:r>
            <a:r>
              <a:rPr lang="tr-TR" dirty="0"/>
              <a:t>ve çatlaklara neden olur. Peynirde geç şişme kusuru </a:t>
            </a:r>
            <a:r>
              <a:rPr lang="tr-TR" dirty="0" err="1" smtClean="0"/>
              <a:t>bütirik</a:t>
            </a:r>
            <a:r>
              <a:rPr lang="tr-TR" dirty="0" smtClean="0"/>
              <a:t> asit </a:t>
            </a:r>
            <a:r>
              <a:rPr lang="tr-TR" dirty="0" err="1" smtClean="0"/>
              <a:t>fermentasyonu</a:t>
            </a:r>
            <a:r>
              <a:rPr lang="tr-TR" dirty="0" smtClean="0"/>
              <a:t> </a:t>
            </a:r>
            <a:r>
              <a:rPr lang="tr-TR" dirty="0"/>
              <a:t>sonucu oluşur. </a:t>
            </a:r>
          </a:p>
        </p:txBody>
      </p:sp>
    </p:spTree>
    <p:extLst>
      <p:ext uri="{BB962C8B-B14F-4D97-AF65-F5344CB8AC3E}">
        <p14:creationId xmlns:p14="http://schemas.microsoft.com/office/powerpoint/2010/main" val="1547905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/>
              <a:t>3-Propiyonik asit </a:t>
            </a:r>
            <a:r>
              <a:rPr lang="tr-TR" sz="2800" b="1" dirty="0" smtClean="0"/>
              <a:t>fermantasyonu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dirty="0" smtClean="0"/>
              <a:t>-</a:t>
            </a:r>
            <a:r>
              <a:rPr lang="tr-TR" dirty="0" err="1" smtClean="0"/>
              <a:t>Propiyonik</a:t>
            </a:r>
            <a:r>
              <a:rPr lang="tr-TR" dirty="0" smtClean="0"/>
              <a:t> </a:t>
            </a:r>
            <a:r>
              <a:rPr lang="tr-TR" dirty="0"/>
              <a:t>asit </a:t>
            </a:r>
            <a:r>
              <a:rPr lang="tr-TR" dirty="0" err="1"/>
              <a:t>fermentasyonu</a:t>
            </a:r>
            <a:r>
              <a:rPr lang="tr-TR" dirty="0"/>
              <a:t> duyusal ve yapısal kusurlara neden olduğundan </a:t>
            </a:r>
            <a:r>
              <a:rPr lang="tr-TR" dirty="0" smtClean="0"/>
              <a:t>bazı peynir türleri hariç fermente süt ürünleri üretiminde istenmez</a:t>
            </a:r>
            <a:r>
              <a:rPr lang="tr-TR" dirty="0"/>
              <a:t>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-</a:t>
            </a:r>
            <a:r>
              <a:rPr lang="tr-TR" dirty="0" err="1" smtClean="0"/>
              <a:t>Glikolizle</a:t>
            </a:r>
            <a:r>
              <a:rPr lang="tr-TR" dirty="0" smtClean="0"/>
              <a:t> </a:t>
            </a:r>
            <a:r>
              <a:rPr lang="tr-TR" dirty="0"/>
              <a:t>oluşan laktik asit daha sonra </a:t>
            </a:r>
            <a:r>
              <a:rPr lang="tr-TR" dirty="0" err="1"/>
              <a:t>propiyonik</a:t>
            </a:r>
            <a:r>
              <a:rPr lang="tr-TR" dirty="0"/>
              <a:t> asit, asetik asit, karbondioksit ve suya parçalanır. </a:t>
            </a:r>
            <a:r>
              <a:rPr lang="tr-TR" dirty="0" err="1"/>
              <a:t>Fermentasyon</a:t>
            </a:r>
            <a:r>
              <a:rPr lang="tr-TR" dirty="0"/>
              <a:t>, </a:t>
            </a:r>
            <a:r>
              <a:rPr lang="tr-TR" dirty="0" err="1"/>
              <a:t>propiyonik</a:t>
            </a:r>
            <a:r>
              <a:rPr lang="tr-TR" dirty="0"/>
              <a:t> asit bakterileri tarafından gerçekleştirilir. </a:t>
            </a:r>
            <a:endParaRPr lang="tr-TR" dirty="0" smtClean="0"/>
          </a:p>
          <a:p>
            <a:pPr marL="0" indent="0" algn="just">
              <a:buNone/>
            </a:pPr>
            <a:r>
              <a:rPr lang="tr-TR" i="1" dirty="0" err="1" smtClean="0"/>
              <a:t>Propionibacterium</a:t>
            </a:r>
            <a:r>
              <a:rPr lang="tr-TR" dirty="0" smtClean="0"/>
              <a:t> </a:t>
            </a:r>
            <a:r>
              <a:rPr lang="tr-TR" dirty="0"/>
              <a:t>türleri İsviçre tipi sert peynirlerin olgunlaşmasında laktik asit bakterileriyle birlikte yapı ve lezzet oluşumunda rol oynarlar. </a:t>
            </a:r>
          </a:p>
        </p:txBody>
      </p:sp>
    </p:spTree>
    <p:extLst>
      <p:ext uri="{BB962C8B-B14F-4D97-AF65-F5344CB8AC3E}">
        <p14:creationId xmlns:p14="http://schemas.microsoft.com/office/powerpoint/2010/main" val="467333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tr-TR" sz="3200" b="1" dirty="0" smtClean="0"/>
              <a:t>4-Alkol </a:t>
            </a:r>
            <a:r>
              <a:rPr lang="tr-TR" sz="3200" b="1" dirty="0" err="1"/>
              <a:t>Fermentasyonu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/>
              <a:t>Laktoz bazı koşullar altında diğer şekerler kadar olmasa da alkol fermantasyonuna uğrar. Genellikle kirli ve hijyenik koşullarda yapılan üretimlerde kendiliğinden oluşur. Duyusal kusurlara yol açar. </a:t>
            </a:r>
          </a:p>
          <a:p>
            <a:pPr marL="0" indent="0">
              <a:buNone/>
            </a:pPr>
            <a:r>
              <a:rPr lang="tr-TR" dirty="0" smtClean="0"/>
              <a:t>Kefir, kımız gibi içeceklerin üretiminde bu fermantasyon türünden faydalanılır.</a:t>
            </a:r>
          </a:p>
          <a:p>
            <a:pPr marL="0" indent="0">
              <a:buNone/>
            </a:pPr>
            <a:r>
              <a:rPr lang="tr-TR" dirty="0" smtClean="0"/>
              <a:t>Laktoz </a:t>
            </a:r>
            <a:r>
              <a:rPr lang="tr-TR" dirty="0"/>
              <a:t>EMP yoluyla </a:t>
            </a:r>
            <a:r>
              <a:rPr lang="tr-TR" dirty="0" err="1"/>
              <a:t>pirüvik</a:t>
            </a:r>
            <a:r>
              <a:rPr lang="tr-TR" dirty="0"/>
              <a:t> </a:t>
            </a:r>
            <a:r>
              <a:rPr lang="tr-TR" dirty="0" err="1"/>
              <a:t>asite</a:t>
            </a:r>
            <a:r>
              <a:rPr lang="tr-TR" dirty="0"/>
              <a:t> parçalandıktan sonra </a:t>
            </a:r>
            <a:r>
              <a:rPr lang="tr-TR" dirty="0" err="1"/>
              <a:t>heterofermantatif</a:t>
            </a:r>
            <a:r>
              <a:rPr lang="tr-TR" dirty="0"/>
              <a:t> LAB </a:t>
            </a:r>
            <a:r>
              <a:rPr lang="tr-TR" dirty="0" err="1"/>
              <a:t>nin</a:t>
            </a:r>
            <a:r>
              <a:rPr lang="tr-TR" dirty="0"/>
              <a:t> ürettiği enzimler ve özellikle mayalar etkisiyle alkol ve karbondioksite parçalanır. </a:t>
            </a:r>
            <a:r>
              <a:rPr lang="tr-TR" dirty="0" err="1"/>
              <a:t>Pirüvik</a:t>
            </a:r>
            <a:r>
              <a:rPr lang="tr-TR" dirty="0"/>
              <a:t> asitten önce “</a:t>
            </a:r>
            <a:r>
              <a:rPr lang="tr-TR" dirty="0" err="1"/>
              <a:t>pirüvat</a:t>
            </a:r>
            <a:r>
              <a:rPr lang="tr-TR" dirty="0"/>
              <a:t> </a:t>
            </a:r>
            <a:r>
              <a:rPr lang="tr-TR" dirty="0" err="1"/>
              <a:t>dekarboksilaz</a:t>
            </a:r>
            <a:r>
              <a:rPr lang="tr-TR" dirty="0"/>
              <a:t> enziminin etkisiyle </a:t>
            </a:r>
            <a:r>
              <a:rPr lang="tr-TR" dirty="0" err="1"/>
              <a:t>asetaldehit</a:t>
            </a:r>
            <a:r>
              <a:rPr lang="tr-TR" dirty="0"/>
              <a:t> ve CO2 oluşur, alkol-</a:t>
            </a:r>
            <a:r>
              <a:rPr lang="tr-TR" dirty="0" err="1"/>
              <a:t>dehidrogenaz</a:t>
            </a:r>
            <a:r>
              <a:rPr lang="tr-TR" dirty="0"/>
              <a:t> enzimiyle </a:t>
            </a:r>
            <a:r>
              <a:rPr lang="tr-TR" dirty="0" err="1"/>
              <a:t>asetaldehit</a:t>
            </a:r>
            <a:r>
              <a:rPr lang="tr-TR" dirty="0"/>
              <a:t> etanole dönüşür. Temiz olmayan koşullarda üretim sırasında alkol </a:t>
            </a:r>
          </a:p>
        </p:txBody>
      </p:sp>
    </p:spTree>
    <p:extLst>
      <p:ext uri="{BB962C8B-B14F-4D97-AF65-F5344CB8AC3E}">
        <p14:creationId xmlns:p14="http://schemas.microsoft.com/office/powerpoint/2010/main" val="1505911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600" b="1" dirty="0" smtClean="0"/>
              <a:t>5-Asetik </a:t>
            </a:r>
            <a:r>
              <a:rPr lang="tr-TR" sz="3600" b="1" dirty="0"/>
              <a:t>Asit </a:t>
            </a:r>
            <a:r>
              <a:rPr lang="tr-TR" sz="3600" b="1" dirty="0" err="1"/>
              <a:t>Fermentasyonu</a:t>
            </a:r>
            <a:r>
              <a:rPr lang="tr-TR" sz="3600" b="1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Privük</a:t>
            </a:r>
            <a:r>
              <a:rPr lang="tr-TR" dirty="0" smtClean="0"/>
              <a:t> </a:t>
            </a:r>
            <a:r>
              <a:rPr lang="tr-TR" dirty="0"/>
              <a:t>asit </a:t>
            </a:r>
            <a:r>
              <a:rPr lang="tr-TR" dirty="0" err="1"/>
              <a:t>asetaldehite</a:t>
            </a:r>
            <a:r>
              <a:rPr lang="tr-TR" dirty="0"/>
              <a:t> indirgendikten sonra, bünyesine su alarak </a:t>
            </a:r>
            <a:r>
              <a:rPr lang="tr-TR" dirty="0" err="1"/>
              <a:t>asetaldehit</a:t>
            </a:r>
            <a:r>
              <a:rPr lang="tr-TR" dirty="0"/>
              <a:t> hidratı oluşturur. Daha sonra ortamda oksijen varlığında oksijene 2 hidrojen vererek aldehit –</a:t>
            </a:r>
            <a:r>
              <a:rPr lang="tr-TR" dirty="0" err="1"/>
              <a:t>dehidrogenaz</a:t>
            </a:r>
            <a:r>
              <a:rPr lang="tr-TR" dirty="0"/>
              <a:t> enzimiyle asetik </a:t>
            </a:r>
            <a:r>
              <a:rPr lang="tr-TR" dirty="0" err="1"/>
              <a:t>asiti</a:t>
            </a:r>
            <a:r>
              <a:rPr lang="tr-TR" dirty="0"/>
              <a:t> oluşturur. Bu reaksiyon aerobik koşullarda gerçekleşen </a:t>
            </a:r>
            <a:r>
              <a:rPr lang="tr-TR" dirty="0" err="1"/>
              <a:t>oksidasyon</a:t>
            </a:r>
            <a:r>
              <a:rPr lang="tr-TR" dirty="0"/>
              <a:t> ve </a:t>
            </a:r>
            <a:r>
              <a:rPr lang="tr-TR" dirty="0" err="1"/>
              <a:t>dehidrasyon</a:t>
            </a:r>
            <a:r>
              <a:rPr lang="tr-TR" dirty="0"/>
              <a:t> reaksiyonlarıdır. </a:t>
            </a:r>
          </a:p>
        </p:txBody>
      </p:sp>
    </p:spTree>
    <p:extLst>
      <p:ext uri="{BB962C8B-B14F-4D97-AF65-F5344CB8AC3E}">
        <p14:creationId xmlns:p14="http://schemas.microsoft.com/office/powerpoint/2010/main" val="2081940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LAKTOZ (Süt Şekeri)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dirty="0" smtClean="0"/>
              <a:t>Laktoz, sütün tek karbonhidratıdır.</a:t>
            </a:r>
          </a:p>
          <a:p>
            <a:pPr marL="0" indent="0">
              <a:buNone/>
            </a:pPr>
            <a:r>
              <a:rPr lang="tr-TR" sz="2400" dirty="0"/>
              <a:t>Laktoz doğada sadece sütte bulunur.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err="1" smtClean="0"/>
              <a:t>Glukoz</a:t>
            </a:r>
            <a:r>
              <a:rPr lang="tr-TR" sz="2400" dirty="0" smtClean="0"/>
              <a:t> </a:t>
            </a:r>
            <a:r>
              <a:rPr lang="tr-TR" sz="2400" dirty="0"/>
              <a:t>ve </a:t>
            </a:r>
            <a:r>
              <a:rPr lang="tr-TR" sz="2400" dirty="0" err="1"/>
              <a:t>galaktozdan</a:t>
            </a:r>
            <a:r>
              <a:rPr lang="tr-TR" sz="2400" dirty="0"/>
              <a:t> oluşan bir </a:t>
            </a:r>
            <a:r>
              <a:rPr lang="tr-TR" sz="2400" dirty="0" err="1"/>
              <a:t>disakkarittir</a:t>
            </a:r>
            <a:r>
              <a:rPr lang="tr-TR" sz="2400" dirty="0"/>
              <a:t>.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Gebelik </a:t>
            </a:r>
            <a:r>
              <a:rPr lang="tr-TR" sz="2400" dirty="0"/>
              <a:t>ve emzirme döneminde az miktarda kan ve idrarda da bulunabilir.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Sütteki </a:t>
            </a:r>
            <a:r>
              <a:rPr lang="tr-TR" sz="2400" dirty="0"/>
              <a:t>miktarı </a:t>
            </a:r>
            <a:r>
              <a:rPr lang="tr-TR" sz="2400" dirty="0" smtClean="0"/>
              <a:t>%3.6-5.5 </a:t>
            </a:r>
            <a:r>
              <a:rPr lang="tr-TR" sz="2400" dirty="0"/>
              <a:t>civarında olup, süt </a:t>
            </a:r>
            <a:r>
              <a:rPr lang="tr-TR" sz="2400" dirty="0" err="1"/>
              <a:t>kurumaddesinin</a:t>
            </a:r>
            <a:r>
              <a:rPr lang="tr-TR" sz="2400" dirty="0"/>
              <a:t> yaklaşık 1/3’ünü oluşturur.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Sütte </a:t>
            </a:r>
            <a:r>
              <a:rPr lang="tr-TR" sz="2400" dirty="0"/>
              <a:t>tek karbonhidrat olmakla birlikte, laktoz dışında çok az miktarda azot içeren </a:t>
            </a:r>
            <a:r>
              <a:rPr lang="tr-TR" sz="2400" dirty="0" err="1"/>
              <a:t>oligosakkaritlerle</a:t>
            </a:r>
            <a:r>
              <a:rPr lang="tr-TR" sz="2400" dirty="0"/>
              <a:t>, </a:t>
            </a:r>
            <a:r>
              <a:rPr lang="tr-TR" sz="2400" dirty="0" err="1"/>
              <a:t>glukoz</a:t>
            </a:r>
            <a:r>
              <a:rPr lang="tr-TR" sz="2400" dirty="0"/>
              <a:t> ve </a:t>
            </a:r>
            <a:r>
              <a:rPr lang="tr-TR" sz="2400" dirty="0" err="1"/>
              <a:t>galaktoz</a:t>
            </a:r>
            <a:r>
              <a:rPr lang="tr-TR" sz="2400" dirty="0"/>
              <a:t> da bulunabilir. </a:t>
            </a:r>
            <a:r>
              <a:rPr lang="tr-TR" sz="2400" dirty="0" smtClean="0"/>
              <a:t> </a:t>
            </a:r>
          </a:p>
          <a:p>
            <a:pPr marL="0" indent="0">
              <a:buNone/>
            </a:pPr>
            <a:r>
              <a:rPr lang="tr-TR" sz="2400" dirty="0" smtClean="0"/>
              <a:t>Laktoz sütte moleküler çözelti halinde bulunur.</a:t>
            </a:r>
          </a:p>
          <a:p>
            <a:pPr marL="0" indent="0">
              <a:buNone/>
            </a:pPr>
            <a:r>
              <a:rPr lang="tr-TR" sz="2400" dirty="0" smtClean="0"/>
              <a:t>Laktozun tatlılık derecesi diğer şekerlere göre daha düşüktür, </a:t>
            </a:r>
            <a:r>
              <a:rPr lang="tr-TR" sz="2400" dirty="0" err="1" smtClean="0"/>
              <a:t>sakkarozun</a:t>
            </a:r>
            <a:r>
              <a:rPr lang="tr-TR" sz="2400" dirty="0" smtClean="0"/>
              <a:t> %30 u kadar tatlıdır.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5912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7240284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9810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Laktozun Kimyasal Tepkimeleri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Laktozla meydana gelen kimyasal tepkimeler;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Glukoz</a:t>
            </a:r>
            <a:r>
              <a:rPr lang="tr-TR" dirty="0" smtClean="0"/>
              <a:t> ve </a:t>
            </a:r>
            <a:r>
              <a:rPr lang="tr-TR" dirty="0" err="1" smtClean="0"/>
              <a:t>galaktoz</a:t>
            </a:r>
            <a:r>
              <a:rPr lang="tr-TR" dirty="0" smtClean="0"/>
              <a:t> arasındaki çift bağ üzerinde,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Galaktozun</a:t>
            </a:r>
            <a:r>
              <a:rPr lang="tr-TR" dirty="0" smtClean="0"/>
              <a:t> hidroksil grupları veya </a:t>
            </a:r>
            <a:r>
              <a:rPr lang="tr-TR" dirty="0" err="1" smtClean="0"/>
              <a:t>glukozun</a:t>
            </a:r>
            <a:r>
              <a:rPr lang="tr-TR" dirty="0" smtClean="0"/>
              <a:t> </a:t>
            </a:r>
            <a:r>
              <a:rPr lang="tr-TR" dirty="0" err="1" smtClean="0"/>
              <a:t>aldehid</a:t>
            </a:r>
            <a:r>
              <a:rPr lang="tr-TR" dirty="0" smtClean="0"/>
              <a:t> grupları üzerinde </a:t>
            </a:r>
          </a:p>
          <a:p>
            <a:pPr marL="0" indent="0">
              <a:buNone/>
            </a:pPr>
            <a:r>
              <a:rPr lang="tr-TR" dirty="0" smtClean="0"/>
              <a:t>-tepkime sıcaklığı çok yüksek ise C atomları arasındaki bağlar üzerinde oluşur.</a:t>
            </a:r>
          </a:p>
          <a:p>
            <a:pPr marL="0" indent="0">
              <a:buNone/>
            </a:pPr>
            <a:r>
              <a:rPr lang="tr-TR" dirty="0" smtClean="0"/>
              <a:t>Bu tepkimeler;</a:t>
            </a:r>
          </a:p>
          <a:p>
            <a:pPr marL="0" indent="0">
              <a:buNone/>
            </a:pPr>
            <a:r>
              <a:rPr lang="tr-TR" dirty="0" smtClean="0"/>
              <a:t>1-Hidrolizasyon</a:t>
            </a:r>
          </a:p>
          <a:p>
            <a:pPr marL="0" indent="0">
              <a:buNone/>
            </a:pPr>
            <a:r>
              <a:rPr lang="tr-TR" dirty="0" smtClean="0"/>
              <a:t>2-Oksidasyon</a:t>
            </a:r>
          </a:p>
          <a:p>
            <a:pPr marL="0" indent="0">
              <a:buNone/>
            </a:pPr>
            <a:r>
              <a:rPr lang="tr-TR" dirty="0" smtClean="0"/>
              <a:t>3-Redüksiyon</a:t>
            </a:r>
          </a:p>
          <a:p>
            <a:pPr marL="0" indent="0">
              <a:buNone/>
            </a:pPr>
            <a:r>
              <a:rPr lang="tr-TR" dirty="0" smtClean="0"/>
              <a:t>4-Laktuloz oluşumu ve </a:t>
            </a:r>
            <a:r>
              <a:rPr lang="tr-TR" dirty="0" err="1" smtClean="0"/>
              <a:t>Mailard</a:t>
            </a:r>
            <a:r>
              <a:rPr lang="tr-TR" dirty="0" smtClean="0"/>
              <a:t> reaksiyonu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2625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1- </a:t>
            </a:r>
            <a:r>
              <a:rPr lang="tr-TR" b="1" dirty="0" err="1" smtClean="0"/>
              <a:t>Hidrolizasyon</a:t>
            </a:r>
            <a:endParaRPr lang="tr-TR" b="1" dirty="0" smtClean="0"/>
          </a:p>
          <a:p>
            <a:pPr marL="0" indent="0">
              <a:buNone/>
            </a:pPr>
            <a:r>
              <a:rPr lang="tr-TR" sz="2800" dirty="0" smtClean="0"/>
              <a:t>Laktoz, mineral asitler, laktaz enzimi veya iyon değişimi sonucunda hidrolize olarak, </a:t>
            </a:r>
            <a:r>
              <a:rPr lang="el-GR" sz="2800" dirty="0" smtClean="0"/>
              <a:t>β</a:t>
            </a:r>
            <a:r>
              <a:rPr lang="tr-TR" sz="2800" dirty="0" smtClean="0"/>
              <a:t>-D-</a:t>
            </a:r>
            <a:r>
              <a:rPr lang="tr-TR" sz="2800" dirty="0" err="1" smtClean="0"/>
              <a:t>galaktoz</a:t>
            </a:r>
            <a:r>
              <a:rPr lang="tr-TR" sz="2800" dirty="0" smtClean="0"/>
              <a:t> ve </a:t>
            </a:r>
            <a:r>
              <a:rPr lang="el-GR" sz="2800" dirty="0" smtClean="0"/>
              <a:t>α</a:t>
            </a:r>
            <a:r>
              <a:rPr lang="tr-TR" sz="2800" dirty="0" smtClean="0"/>
              <a:t>-D-</a:t>
            </a:r>
            <a:r>
              <a:rPr lang="tr-TR" sz="2800" dirty="0" err="1" smtClean="0"/>
              <a:t>glukoza</a:t>
            </a:r>
            <a:r>
              <a:rPr lang="tr-TR" sz="2800" dirty="0" smtClean="0"/>
              <a:t> parçalanır. Böylece;</a:t>
            </a:r>
          </a:p>
          <a:p>
            <a:pPr marL="0" indent="0">
              <a:buNone/>
            </a:pPr>
            <a:r>
              <a:rPr lang="tr-TR" sz="2800" dirty="0" smtClean="0"/>
              <a:t>-Laktozun tatlılık derecesi artar,</a:t>
            </a:r>
          </a:p>
          <a:p>
            <a:pPr marL="0" indent="0">
              <a:buNone/>
            </a:pPr>
            <a:r>
              <a:rPr lang="tr-TR" sz="2800" dirty="0" smtClean="0"/>
              <a:t>-Çözünürlüğü artar,</a:t>
            </a:r>
          </a:p>
          <a:p>
            <a:pPr marL="0" indent="0">
              <a:buNone/>
            </a:pPr>
            <a:r>
              <a:rPr lang="tr-TR" sz="2800" dirty="0" smtClean="0"/>
              <a:t>-Mayalar tarafından fermente olabilme özelliği iyileşir.</a:t>
            </a:r>
          </a:p>
          <a:p>
            <a:pPr marL="0" indent="0">
              <a:buNone/>
            </a:pPr>
            <a:r>
              <a:rPr lang="tr-TR" sz="2800" dirty="0" smtClean="0"/>
              <a:t>-Su bağlama davranışı olumlu etkilenir.</a:t>
            </a:r>
          </a:p>
          <a:p>
            <a:pPr marL="0" indent="0">
              <a:buNone/>
            </a:pPr>
            <a:r>
              <a:rPr lang="tr-TR" sz="2800" dirty="0" smtClean="0"/>
              <a:t>-</a:t>
            </a:r>
            <a:r>
              <a:rPr lang="tr-TR" sz="2800" dirty="0" err="1" smtClean="0"/>
              <a:t>Kristalizasyon</a:t>
            </a:r>
            <a:r>
              <a:rPr lang="tr-TR" sz="2800" dirty="0" smtClean="0"/>
              <a:t> davranışı olumlu gelişir.</a:t>
            </a:r>
          </a:p>
          <a:p>
            <a:pPr marL="0" indent="0">
              <a:buNone/>
            </a:pPr>
            <a:r>
              <a:rPr lang="tr-TR" sz="2800" dirty="0" smtClean="0"/>
              <a:t>Asitle hidroliz olarak laktoz şurubu üretilebilir.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17659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tr-TR" sz="3200" b="1" dirty="0" smtClean="0"/>
              <a:t>2-Oksidasyon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-laktoz da okside olabilir, en kolay okside olan kısım laktozun </a:t>
            </a:r>
            <a:r>
              <a:rPr lang="tr-TR" dirty="0" err="1" smtClean="0"/>
              <a:t>glukoz</a:t>
            </a:r>
            <a:r>
              <a:rPr lang="tr-TR" dirty="0" smtClean="0"/>
              <a:t> kısmına ait olan </a:t>
            </a:r>
            <a:r>
              <a:rPr lang="tr-TR" dirty="0" err="1" smtClean="0"/>
              <a:t>aldehid</a:t>
            </a:r>
            <a:r>
              <a:rPr lang="tr-TR" dirty="0" smtClean="0"/>
              <a:t> grubudur.</a:t>
            </a:r>
          </a:p>
          <a:p>
            <a:pPr marL="0" indent="0" algn="just">
              <a:buNone/>
            </a:pPr>
            <a:r>
              <a:rPr lang="tr-TR" dirty="0" smtClean="0"/>
              <a:t>-Bir dizi reaksiyonlar şeklinde olabilir. Tamamen karbondioksit ve suya dönünceye kadar devam eder. En önemli aşama </a:t>
            </a:r>
            <a:r>
              <a:rPr lang="tr-TR" dirty="0" err="1" smtClean="0"/>
              <a:t>laktobiyonik</a:t>
            </a:r>
            <a:r>
              <a:rPr lang="tr-TR" dirty="0" smtClean="0"/>
              <a:t> asidin meydana geldiği aşamadır.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2078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/>
              <a:t>3-Redüksiyon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Laktoz, yüksek basınçlı hidrojenin katalitik etkisiyle, yüksek sıcaklıklarda indirgenerek </a:t>
            </a:r>
            <a:r>
              <a:rPr lang="tr-TR" dirty="0" err="1" smtClean="0"/>
              <a:t>laktositole</a:t>
            </a:r>
            <a:r>
              <a:rPr lang="tr-TR" dirty="0" smtClean="0"/>
              <a:t> dönüşür.</a:t>
            </a:r>
          </a:p>
          <a:p>
            <a:pPr marL="0" indent="0" algn="just">
              <a:buNone/>
            </a:pPr>
            <a:r>
              <a:rPr lang="tr-TR" b="1" dirty="0" err="1" smtClean="0"/>
              <a:t>Laktositol</a:t>
            </a:r>
            <a:r>
              <a:rPr lang="tr-TR" b="1" dirty="0" smtClean="0"/>
              <a:t>;</a:t>
            </a:r>
          </a:p>
          <a:p>
            <a:pPr marL="0" indent="0" algn="just">
              <a:buNone/>
            </a:pPr>
            <a:r>
              <a:rPr lang="tr-TR" dirty="0" smtClean="0"/>
              <a:t>-besleyici değeri yoktur.</a:t>
            </a:r>
          </a:p>
          <a:p>
            <a:pPr marL="0" indent="0" algn="just">
              <a:buNone/>
            </a:pPr>
            <a:r>
              <a:rPr lang="tr-TR" dirty="0" smtClean="0"/>
              <a:t>-</a:t>
            </a:r>
            <a:r>
              <a:rPr lang="tr-TR" dirty="0" err="1" smtClean="0"/>
              <a:t>sorbitole</a:t>
            </a:r>
            <a:r>
              <a:rPr lang="tr-TR" dirty="0" smtClean="0"/>
              <a:t> benzer</a:t>
            </a:r>
          </a:p>
          <a:p>
            <a:pPr marL="0" indent="0" algn="just">
              <a:buNone/>
            </a:pPr>
            <a:r>
              <a:rPr lang="tr-TR" dirty="0" smtClean="0"/>
              <a:t>-tatlandırıcı özellikte laktoz formudur.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5346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/>
              <a:t>4-Laktuloz oluşumu ve </a:t>
            </a:r>
            <a:r>
              <a:rPr lang="tr-TR" sz="2800" b="1" dirty="0" err="1" smtClean="0"/>
              <a:t>Mailard</a:t>
            </a:r>
            <a:r>
              <a:rPr lang="tr-TR" sz="2800" b="1" dirty="0" smtClean="0"/>
              <a:t> reaksiyonu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Sütün ısıtılması sırasında </a:t>
            </a:r>
            <a:r>
              <a:rPr lang="tr-TR" dirty="0" err="1" smtClean="0"/>
              <a:t>laktuloz</a:t>
            </a:r>
            <a:r>
              <a:rPr lang="tr-TR" dirty="0" smtClean="0"/>
              <a:t> oluşabilir.</a:t>
            </a:r>
          </a:p>
          <a:p>
            <a:pPr marL="0" indent="0" algn="just">
              <a:buNone/>
            </a:pPr>
            <a:r>
              <a:rPr lang="tr-TR" b="1" dirty="0" err="1" smtClean="0"/>
              <a:t>Laktuloz</a:t>
            </a:r>
            <a:r>
              <a:rPr lang="tr-TR" b="1" dirty="0" smtClean="0"/>
              <a:t>;</a:t>
            </a:r>
          </a:p>
          <a:p>
            <a:pPr marL="0" indent="0" algn="just">
              <a:buNone/>
            </a:pPr>
            <a:r>
              <a:rPr lang="tr-TR" dirty="0" smtClean="0"/>
              <a:t>-</a:t>
            </a:r>
            <a:r>
              <a:rPr lang="tr-TR" dirty="0" err="1" smtClean="0"/>
              <a:t>galaktoz</a:t>
            </a:r>
            <a:r>
              <a:rPr lang="tr-TR" dirty="0" smtClean="0"/>
              <a:t> ve </a:t>
            </a:r>
            <a:r>
              <a:rPr lang="tr-TR" dirty="0" err="1" smtClean="0"/>
              <a:t>fruktozdan</a:t>
            </a:r>
            <a:r>
              <a:rPr lang="tr-TR" dirty="0" smtClean="0"/>
              <a:t> oluşan bir </a:t>
            </a:r>
            <a:r>
              <a:rPr lang="tr-TR" dirty="0" err="1" smtClean="0"/>
              <a:t>disakkarittir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-</a:t>
            </a:r>
            <a:r>
              <a:rPr lang="tr-TR" dirty="0" err="1" smtClean="0"/>
              <a:t>toksikolojik</a:t>
            </a:r>
            <a:r>
              <a:rPr lang="tr-TR" dirty="0" smtClean="0"/>
              <a:t> açıdan zararsızdır.</a:t>
            </a:r>
          </a:p>
          <a:p>
            <a:pPr marL="0" indent="0" algn="just">
              <a:buNone/>
            </a:pPr>
            <a:r>
              <a:rPr lang="tr-TR" dirty="0" smtClean="0"/>
              <a:t>-</a:t>
            </a:r>
            <a:r>
              <a:rPr lang="tr-TR" dirty="0" err="1" smtClean="0"/>
              <a:t>Bifidus</a:t>
            </a:r>
            <a:r>
              <a:rPr lang="tr-TR" dirty="0" smtClean="0"/>
              <a:t> grubu </a:t>
            </a:r>
            <a:r>
              <a:rPr lang="tr-TR" dirty="0" err="1" smtClean="0"/>
              <a:t>mo</a:t>
            </a:r>
            <a:r>
              <a:rPr lang="tr-TR" dirty="0" smtClean="0"/>
              <a:t>. bağırsakta gelişimini teşvik eder.</a:t>
            </a:r>
          </a:p>
          <a:p>
            <a:pPr marL="0" indent="0" algn="just">
              <a:buNone/>
            </a:pPr>
            <a:r>
              <a:rPr lang="tr-TR" dirty="0" smtClean="0"/>
              <a:t>-kronik kabızlık tedavisinde kullanılabilir.</a:t>
            </a:r>
          </a:p>
          <a:p>
            <a:pPr marL="0" indent="0" algn="just">
              <a:buNone/>
            </a:pPr>
            <a:r>
              <a:rPr lang="tr-TR" dirty="0" smtClean="0"/>
              <a:t>-bebek mamalarında bulunabilen </a:t>
            </a:r>
            <a:r>
              <a:rPr lang="tr-TR" dirty="0" err="1" smtClean="0"/>
              <a:t>laktuloz</a:t>
            </a:r>
            <a:r>
              <a:rPr lang="tr-TR" dirty="0" smtClean="0"/>
              <a:t> ile bebeklerdeki </a:t>
            </a:r>
            <a:r>
              <a:rPr lang="tr-TR" dirty="0" err="1" smtClean="0"/>
              <a:t>diare</a:t>
            </a:r>
            <a:r>
              <a:rPr lang="tr-TR" dirty="0" smtClean="0"/>
              <a:t> arasında ilişki olduğu düşünülmektedir.</a:t>
            </a:r>
          </a:p>
          <a:p>
            <a:pPr marL="0" indent="0" algn="just">
              <a:buNone/>
            </a:pPr>
            <a:r>
              <a:rPr lang="tr-TR" dirty="0" smtClean="0"/>
              <a:t>-süte uygulanan ısıl işlemin derecesi ayırt edilebilir (UHT mi klasik sterilizasyon mu gibi?)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8151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b="1" dirty="0" err="1"/>
              <a:t>Mailard</a:t>
            </a:r>
            <a:r>
              <a:rPr lang="tr-TR" b="1" dirty="0"/>
              <a:t> reaksiyonu </a:t>
            </a:r>
            <a:endParaRPr lang="tr-TR" b="1" dirty="0" smtClean="0"/>
          </a:p>
          <a:p>
            <a:pPr marL="0" indent="0" algn="just">
              <a:buNone/>
            </a:pPr>
            <a:r>
              <a:rPr lang="tr-TR" dirty="0" smtClean="0"/>
              <a:t>-İndirgen şekerlerin (</a:t>
            </a:r>
            <a:r>
              <a:rPr lang="tr-TR" dirty="0" err="1" smtClean="0"/>
              <a:t>glukoz</a:t>
            </a:r>
            <a:r>
              <a:rPr lang="tr-TR" dirty="0" smtClean="0"/>
              <a:t>, laktoz, </a:t>
            </a:r>
            <a:r>
              <a:rPr lang="tr-TR" dirty="0" err="1" smtClean="0"/>
              <a:t>fruktoz</a:t>
            </a:r>
            <a:r>
              <a:rPr lang="tr-TR" dirty="0" smtClean="0"/>
              <a:t> gibi) karbonil grupları ile proteinlerin serbest amino grupları arasında oluşan </a:t>
            </a:r>
            <a:r>
              <a:rPr lang="tr-TR" dirty="0" err="1" smtClean="0"/>
              <a:t>enzimatik</a:t>
            </a:r>
            <a:r>
              <a:rPr lang="tr-TR" dirty="0" smtClean="0"/>
              <a:t> olmayan kararma reaksiyonlarına </a:t>
            </a:r>
            <a:r>
              <a:rPr lang="tr-TR" dirty="0" err="1" smtClean="0"/>
              <a:t>Mailard</a:t>
            </a:r>
            <a:r>
              <a:rPr lang="tr-TR" dirty="0" smtClean="0"/>
              <a:t> reaksiyonu adı verilir.</a:t>
            </a:r>
          </a:p>
          <a:p>
            <a:pPr marL="0" indent="0" algn="just">
              <a:buNone/>
            </a:pPr>
            <a:r>
              <a:rPr lang="tr-TR" dirty="0" smtClean="0"/>
              <a:t>-Bu reaksiyonlarda </a:t>
            </a:r>
            <a:r>
              <a:rPr lang="tr-TR" dirty="0" err="1" smtClean="0"/>
              <a:t>melanoidin</a:t>
            </a:r>
            <a:r>
              <a:rPr lang="tr-TR" dirty="0" smtClean="0"/>
              <a:t> adı verilen kahverengi pigmentler ile lezzeti etkilemeyen veya etkileyen diğer bileşikler oluşur.</a:t>
            </a:r>
          </a:p>
          <a:p>
            <a:pPr marL="0" indent="0" algn="just">
              <a:buNone/>
            </a:pPr>
            <a:r>
              <a:rPr lang="tr-TR" dirty="0" smtClean="0"/>
              <a:t>-</a:t>
            </a:r>
            <a:r>
              <a:rPr lang="tr-TR" dirty="0" err="1" smtClean="0"/>
              <a:t>Mailard</a:t>
            </a:r>
            <a:r>
              <a:rPr lang="tr-TR" dirty="0" smtClean="0"/>
              <a:t> reaksiyonları oda sıcaklığında da yani ürünün depolanması sırasında da oluşabilir.</a:t>
            </a:r>
          </a:p>
          <a:p>
            <a:pPr marL="0" indent="0" algn="just">
              <a:buNone/>
            </a:pPr>
            <a:r>
              <a:rPr lang="tr-TR" dirty="0" smtClean="0"/>
              <a:t>-Ürünün raf ömrünü kısaltabilir.</a:t>
            </a:r>
          </a:p>
          <a:p>
            <a:pPr marL="0" indent="0" algn="just">
              <a:buNone/>
            </a:pPr>
            <a:r>
              <a:rPr lang="tr-TR" dirty="0" smtClean="0"/>
              <a:t>-Sütte bulunan </a:t>
            </a:r>
            <a:r>
              <a:rPr lang="tr-TR" dirty="0" err="1" smtClean="0"/>
              <a:t>esansiyel</a:t>
            </a:r>
            <a:r>
              <a:rPr lang="tr-TR" dirty="0" smtClean="0"/>
              <a:t> bir aminoasit olan </a:t>
            </a:r>
            <a:r>
              <a:rPr lang="tr-TR" dirty="0" err="1" smtClean="0"/>
              <a:t>lisin</a:t>
            </a:r>
            <a:r>
              <a:rPr lang="tr-TR" dirty="0" smtClean="0"/>
              <a:t> kayıpları oluşabilir. Proteinin biyolojik değerliliği azalır.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706512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2656</TotalTime>
  <Words>1030</Words>
  <Application>Microsoft Office PowerPoint</Application>
  <PresentationFormat>Ekran Gösterisi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DERS 4 Sütün Kimyasal  Bileşimi (SÜTÜN KARBONHİDRATLARI) </vt:lpstr>
      <vt:lpstr>LAKTOZ (Süt Şekeri)</vt:lpstr>
      <vt:lpstr>PowerPoint Sunusu</vt:lpstr>
      <vt:lpstr>Laktozun Kimyasal Tepkimeleri</vt:lpstr>
      <vt:lpstr>PowerPoint Sunusu</vt:lpstr>
      <vt:lpstr>2-Oksidasyon</vt:lpstr>
      <vt:lpstr>3-Redüksiyon</vt:lpstr>
      <vt:lpstr>4-Laktuloz oluşumu ve Mailard reaksiyonu</vt:lpstr>
      <vt:lpstr>PowerPoint Sunusu</vt:lpstr>
      <vt:lpstr>LAKTOZUN FERMANTASYONU</vt:lpstr>
      <vt:lpstr>PowerPoint Sunusu</vt:lpstr>
      <vt:lpstr>PowerPoint Sunusu</vt:lpstr>
      <vt:lpstr>2-Bütirik asit fermantasyonu</vt:lpstr>
      <vt:lpstr>3-Propiyonik asit fermantasyonu</vt:lpstr>
      <vt:lpstr>4-Alkol Fermentasyonu</vt:lpstr>
      <vt:lpstr>5-Asetik Asit Fermentasyonu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HP2020</dc:creator>
  <cp:lastModifiedBy>HP2020</cp:lastModifiedBy>
  <cp:revision>26</cp:revision>
  <dcterms:created xsi:type="dcterms:W3CDTF">2020-10-26T21:12:45Z</dcterms:created>
  <dcterms:modified xsi:type="dcterms:W3CDTF">2020-11-11T09:51:01Z</dcterms:modified>
</cp:coreProperties>
</file>