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41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ik Üçgen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Başlık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Alt Başlık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grpSp>
        <p:nvGrpSpPr>
          <p:cNvPr id="2" name="Gr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Serbest 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Serbest 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Serbest 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Düz Bağlayıcı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Veri Yer Tutucus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38195E8-B01B-4009-940F-56D2AD2DCEBE}" type="datetimeFigureOut">
              <a:rPr lang="tr-TR" smtClean="0"/>
              <a:t>19.10.2020</a:t>
            </a:fld>
            <a:endParaRPr lang="tr-TR"/>
          </a:p>
        </p:txBody>
      </p:sp>
      <p:sp>
        <p:nvSpPr>
          <p:cNvPr id="19" name="Altbilgi Yer Tutucusu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7" name="Slayt Numarası Yer Tutucus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C952427-41CF-4007-97E6-A0EFE0E4C5E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8195E8-B01B-4009-940F-56D2AD2DCEBE}" type="datetimeFigureOut">
              <a:rPr lang="tr-TR" smtClean="0"/>
              <a:t>19.10.2020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952427-41CF-4007-97E6-A0EFE0E4C5E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8195E8-B01B-4009-940F-56D2AD2DCEBE}" type="datetimeFigureOut">
              <a:rPr lang="tr-TR" smtClean="0"/>
              <a:t>19.10.2020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952427-41CF-4007-97E6-A0EFE0E4C5E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8195E8-B01B-4009-940F-56D2AD2DCEBE}" type="datetimeFigureOut">
              <a:rPr lang="tr-TR" smtClean="0"/>
              <a:t>19.10.2020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952427-41CF-4007-97E6-A0EFE0E4C5E3}" type="slidenum">
              <a:rPr lang="tr-TR" smtClean="0"/>
              <a:t>‹#›</a:t>
            </a:fld>
            <a:endParaRPr lang="tr-TR"/>
          </a:p>
        </p:txBody>
      </p:sp>
      <p:sp>
        <p:nvSpPr>
          <p:cNvPr id="7" name="Başlık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8195E8-B01B-4009-940F-56D2AD2DCEBE}" type="datetimeFigureOut">
              <a:rPr lang="tr-TR" smtClean="0"/>
              <a:t>19.10.2020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952427-41CF-4007-97E6-A0EFE0E4C5E3}" type="slidenum">
              <a:rPr lang="tr-TR" smtClean="0"/>
              <a:t>‹#›</a:t>
            </a:fld>
            <a:endParaRPr lang="tr-TR"/>
          </a:p>
        </p:txBody>
      </p:sp>
      <p:sp>
        <p:nvSpPr>
          <p:cNvPr id="7" name="Köşeli Çift Ayraç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Köşeli Çift Ayraç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8195E8-B01B-4009-940F-56D2AD2DCEBE}" type="datetimeFigureOut">
              <a:rPr lang="tr-TR" smtClean="0"/>
              <a:t>19.10.2020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952427-41CF-4007-97E6-A0EFE0E4C5E3}" type="slidenum">
              <a:rPr lang="tr-TR" smtClean="0"/>
              <a:t>‹#›</a:t>
            </a:fld>
            <a:endParaRPr lang="tr-TR"/>
          </a:p>
        </p:txBody>
      </p:sp>
      <p:sp>
        <p:nvSpPr>
          <p:cNvPr id="8" name="Başlık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8195E8-B01B-4009-940F-56D2AD2DCEBE}" type="datetimeFigureOut">
              <a:rPr lang="tr-TR" smtClean="0"/>
              <a:t>19.10.2020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952427-41CF-4007-97E6-A0EFE0E4C5E3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8195E8-B01B-4009-940F-56D2AD2DCEBE}" type="datetimeFigureOut">
              <a:rPr lang="tr-TR" smtClean="0"/>
              <a:t>19.10.2020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952427-41CF-4007-97E6-A0EFE0E4C5E3}" type="slidenum">
              <a:rPr lang="tr-TR" smtClean="0"/>
              <a:t>‹#›</a:t>
            </a:fld>
            <a:endParaRPr lang="tr-TR"/>
          </a:p>
        </p:txBody>
      </p:sp>
      <p:sp>
        <p:nvSpPr>
          <p:cNvPr id="6" name="Başlık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8195E8-B01B-4009-940F-56D2AD2DCEBE}" type="datetimeFigureOut">
              <a:rPr lang="tr-TR" smtClean="0"/>
              <a:t>19.10.2020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952427-41CF-4007-97E6-A0EFE0E4C5E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38195E8-B01B-4009-940F-56D2AD2DCEBE}" type="datetimeFigureOut">
              <a:rPr lang="tr-TR" smtClean="0"/>
              <a:t>19.10.2020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952427-41CF-4007-97E6-A0EFE0E4C5E3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38195E8-B01B-4009-940F-56D2AD2DCEBE}" type="datetimeFigureOut">
              <a:rPr lang="tr-TR" smtClean="0"/>
              <a:t>19.10.2020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C952427-41CF-4007-97E6-A0EFE0E4C5E3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Serbest 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Serbest 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Dik Üçgen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Düz Bağlayıcı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Köşeli Çift Ayraç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Köşeli Çift Ayraç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rbest 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Serbest 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Dik Üçgen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Düz Bağlayıcı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Başlık Yer Tutucus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Metin Yer Tutucus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Veri Yer Tutucusu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38195E8-B01B-4009-940F-56D2AD2DCEBE}" type="datetimeFigureOut">
              <a:rPr lang="tr-TR" smtClean="0"/>
              <a:t>19.10.2020</a:t>
            </a:fld>
            <a:endParaRPr lang="tr-TR"/>
          </a:p>
        </p:txBody>
      </p:sp>
      <p:sp>
        <p:nvSpPr>
          <p:cNvPr id="22" name="Altbilgi Yer Tutucusu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C952427-41CF-4007-97E6-A0EFE0E4C5E3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115616" y="2708920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tr-TR" dirty="0"/>
              <a:t>DERS </a:t>
            </a:r>
            <a:r>
              <a:rPr lang="tr-TR" dirty="0" smtClean="0"/>
              <a:t>2</a:t>
            </a:r>
            <a:br>
              <a:rPr lang="tr-TR" dirty="0" smtClean="0"/>
            </a:br>
            <a:r>
              <a:rPr lang="tr-TR" dirty="0" smtClean="0"/>
              <a:t>Sütün Kimyasal  Bileşimi</a:t>
            </a:r>
            <a:br>
              <a:rPr lang="tr-TR" dirty="0" smtClean="0"/>
            </a:br>
            <a:r>
              <a:rPr lang="tr-TR" dirty="0" smtClean="0"/>
              <a:t>(SÜTÜN LİPİDLERİ)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259632" y="5805264"/>
            <a:ext cx="7406640" cy="893744"/>
          </a:xfrm>
        </p:spPr>
        <p:txBody>
          <a:bodyPr>
            <a:normAutofit/>
          </a:bodyPr>
          <a:lstStyle/>
          <a:p>
            <a:r>
              <a:rPr lang="tr-TR" dirty="0" smtClean="0"/>
              <a:t>Dr. </a:t>
            </a:r>
            <a:r>
              <a:rPr lang="tr-TR" dirty="0" err="1" smtClean="0"/>
              <a:t>Öğr</a:t>
            </a:r>
            <a:r>
              <a:rPr lang="tr-TR" dirty="0" smtClean="0"/>
              <a:t>. Üyesi Gülten ŞEKEROĞLU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Başlık 1"/>
          <p:cNvSpPr txBox="1">
            <a:spLocks/>
          </p:cNvSpPr>
          <p:nvPr/>
        </p:nvSpPr>
        <p:spPr>
          <a:xfrm>
            <a:off x="683568" y="476672"/>
            <a:ext cx="8054712" cy="93610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tr-TR" sz="2400" dirty="0" smtClean="0"/>
              <a:t>GKK201 </a:t>
            </a:r>
            <a:r>
              <a:rPr lang="tr-TR" sz="2400" dirty="0"/>
              <a:t>SÜT VE </a:t>
            </a:r>
            <a:r>
              <a:rPr lang="tr-TR" sz="2400" dirty="0" smtClean="0"/>
              <a:t>SÜT ÜRÜNLERİ </a:t>
            </a:r>
            <a:r>
              <a:rPr lang="tr-TR" sz="2400" dirty="0" smtClean="0"/>
              <a:t>ANALİZLERİ </a:t>
            </a:r>
            <a:r>
              <a:rPr lang="tr-TR" sz="2400" dirty="0" smtClean="0"/>
              <a:t>–1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087570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smtClean="0"/>
              <a:t>Tüm yağlarda hidroliz reaksiyonları oluşur ancak, süt yağının yapısındaki TG </a:t>
            </a:r>
            <a:r>
              <a:rPr lang="tr-TR" dirty="0" err="1" smtClean="0"/>
              <a:t>ler</a:t>
            </a:r>
            <a:r>
              <a:rPr lang="tr-TR" dirty="0" smtClean="0"/>
              <a:t> parçalanmayla kısa zincirli yağ asitlerinin miktarı arttıracağından </a:t>
            </a:r>
          </a:p>
          <a:p>
            <a:pPr marL="0" indent="0" algn="just">
              <a:buNone/>
            </a:pPr>
            <a:r>
              <a:rPr lang="tr-TR" dirty="0" smtClean="0"/>
              <a:t>(4C </a:t>
            </a:r>
            <a:r>
              <a:rPr lang="tr-TR" dirty="0" err="1" smtClean="0"/>
              <a:t>lu</a:t>
            </a:r>
            <a:r>
              <a:rPr lang="tr-TR" dirty="0" smtClean="0"/>
              <a:t> </a:t>
            </a:r>
            <a:r>
              <a:rPr lang="tr-TR" dirty="0" err="1" smtClean="0"/>
              <a:t>bütirik</a:t>
            </a:r>
            <a:r>
              <a:rPr lang="tr-TR" dirty="0" smtClean="0"/>
              <a:t> asit gibi veya </a:t>
            </a:r>
            <a:r>
              <a:rPr lang="tr-TR" dirty="0" err="1" smtClean="0"/>
              <a:t>kaprilik</a:t>
            </a:r>
            <a:r>
              <a:rPr lang="tr-TR" dirty="0" smtClean="0"/>
              <a:t>, </a:t>
            </a:r>
            <a:r>
              <a:rPr lang="tr-TR" dirty="0" err="1" smtClean="0"/>
              <a:t>kapronik</a:t>
            </a:r>
            <a:r>
              <a:rPr lang="tr-TR" dirty="0" smtClean="0"/>
              <a:t>, </a:t>
            </a:r>
            <a:r>
              <a:rPr lang="tr-TR" dirty="0" err="1" smtClean="0"/>
              <a:t>kaprinik</a:t>
            </a:r>
            <a:r>
              <a:rPr lang="tr-TR" dirty="0" smtClean="0"/>
              <a:t> gibi) daha kötü ve keskin koku oluşumuna neden olurlar (</a:t>
            </a:r>
            <a:r>
              <a:rPr lang="tr-TR" b="1" dirty="0" smtClean="0"/>
              <a:t>Doymuş yağ asitleri konusundan da hatırlanacağı üzere, zincirdeki C atomu sayısı arttığında, yağ asitleri kuvvetli keskin kokudan kokusuza dönüşürler)</a:t>
            </a:r>
          </a:p>
          <a:p>
            <a:pPr marL="0" indent="0" algn="just">
              <a:buNone/>
            </a:pPr>
            <a:r>
              <a:rPr lang="tr-TR" dirty="0" smtClean="0"/>
              <a:t>Yağ küreciklerinin etrafında bulunan </a:t>
            </a:r>
            <a:r>
              <a:rPr lang="tr-TR" dirty="0" err="1" smtClean="0"/>
              <a:t>membran</a:t>
            </a:r>
            <a:r>
              <a:rPr lang="tr-TR" dirty="0" smtClean="0"/>
              <a:t>, </a:t>
            </a:r>
            <a:r>
              <a:rPr lang="tr-TR" dirty="0" err="1" smtClean="0"/>
              <a:t>lipaz</a:t>
            </a:r>
            <a:r>
              <a:rPr lang="tr-TR" dirty="0" smtClean="0"/>
              <a:t> enzimi gibi enzimlerin etkisine karşı bir bariyer oluştursa da, bir yere kadar etkilidir.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42808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0" indent="0">
              <a:buNone/>
            </a:pPr>
            <a:r>
              <a:rPr lang="tr-TR" b="1" dirty="0" smtClean="0">
                <a:solidFill>
                  <a:srgbClr val="0070C0"/>
                </a:solidFill>
              </a:rPr>
              <a:t>Hidroliz reaksiyonunu engellemek için;</a:t>
            </a:r>
          </a:p>
          <a:p>
            <a:pPr marL="0" indent="0" algn="just">
              <a:buNone/>
            </a:pPr>
            <a:r>
              <a:rPr lang="tr-TR" dirty="0" smtClean="0"/>
              <a:t>-süt sağılır sağılmaz soğutma işlemi yapılmalı veya süte hemen enzimleri </a:t>
            </a:r>
            <a:r>
              <a:rPr lang="tr-TR" dirty="0" err="1" smtClean="0"/>
              <a:t>inaktive</a:t>
            </a:r>
            <a:r>
              <a:rPr lang="tr-TR" dirty="0" smtClean="0"/>
              <a:t> etmek amacıyla pastörizasyon gibi ısıl işlemler uygulanmalıdır.</a:t>
            </a:r>
          </a:p>
          <a:p>
            <a:pPr marL="0" indent="0" algn="just">
              <a:buNone/>
            </a:pPr>
            <a:r>
              <a:rPr lang="tr-TR" dirty="0" smtClean="0"/>
              <a:t>-ısısal işlemlerden önce mekanik işlemler uygulanmamalıdır.</a:t>
            </a:r>
          </a:p>
          <a:p>
            <a:pPr marL="0" indent="0" algn="just">
              <a:buNone/>
            </a:pPr>
            <a:r>
              <a:rPr lang="tr-TR" dirty="0" smtClean="0"/>
              <a:t>-üretim hijyenik koşullarda yapılmalıdır.</a:t>
            </a:r>
          </a:p>
        </p:txBody>
      </p:sp>
    </p:spTree>
    <p:extLst>
      <p:ext uri="{BB962C8B-B14F-4D97-AF65-F5344CB8AC3E}">
        <p14:creationId xmlns:p14="http://schemas.microsoft.com/office/powerpoint/2010/main" val="2964282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1800" dirty="0" smtClean="0"/>
              <a:t>Sütün yapısındaki en önemli bileşenlerden birisi süt yağlarıdır. </a:t>
            </a:r>
            <a:r>
              <a:rPr lang="tr-TR" sz="1800" dirty="0" err="1" smtClean="0"/>
              <a:t>Süttteki</a:t>
            </a:r>
            <a:r>
              <a:rPr lang="tr-TR" sz="1800" dirty="0" smtClean="0"/>
              <a:t> yağ oranı, hayvanın türü, beslenmesi, </a:t>
            </a:r>
            <a:r>
              <a:rPr lang="tr-TR" sz="1800" dirty="0" err="1" smtClean="0"/>
              <a:t>laktasyon</a:t>
            </a:r>
            <a:r>
              <a:rPr lang="tr-TR" sz="1800" dirty="0" smtClean="0"/>
              <a:t> evresine bağlı olarak %3,2-%6,0 arasında değişir.</a:t>
            </a:r>
          </a:p>
          <a:p>
            <a:pPr algn="just"/>
            <a:r>
              <a:rPr lang="tr-TR" sz="1800" dirty="0" smtClean="0"/>
              <a:t>Süt yağının yaklaşık %98-99 u yağ kürecikleri içerisinde bulunan </a:t>
            </a:r>
            <a:r>
              <a:rPr lang="tr-TR" sz="1800" dirty="0" err="1" smtClean="0"/>
              <a:t>trigliseritlerden</a:t>
            </a:r>
            <a:r>
              <a:rPr lang="tr-TR" sz="1800" dirty="0" smtClean="0"/>
              <a:t> oluşur. Geriye kalan %1-2 </a:t>
            </a:r>
            <a:r>
              <a:rPr lang="tr-TR" sz="1800" dirty="0" err="1" smtClean="0"/>
              <a:t>lik</a:t>
            </a:r>
            <a:r>
              <a:rPr lang="tr-TR" sz="1800" dirty="0" smtClean="0"/>
              <a:t> kısmı ise, SYA, steroller, renk bileşenleri, </a:t>
            </a:r>
            <a:r>
              <a:rPr lang="tr-TR" sz="1800" dirty="0" err="1" smtClean="0"/>
              <a:t>digliseridler</a:t>
            </a:r>
            <a:r>
              <a:rPr lang="tr-TR" sz="1800" dirty="0" smtClean="0"/>
              <a:t>, </a:t>
            </a:r>
            <a:r>
              <a:rPr lang="tr-TR" sz="1800" dirty="0" err="1" smtClean="0"/>
              <a:t>monogliseridler</a:t>
            </a:r>
            <a:r>
              <a:rPr lang="tr-TR" sz="1800" dirty="0" smtClean="0"/>
              <a:t>, yağda çözünen vitaminler (A,D,E,K )oluşturur. </a:t>
            </a:r>
          </a:p>
          <a:p>
            <a:pPr algn="just"/>
            <a:endParaRPr lang="tr-TR" sz="1800" dirty="0"/>
          </a:p>
          <a:p>
            <a:pPr algn="just"/>
            <a:endParaRPr lang="tr-TR" sz="1800" dirty="0" smtClean="0"/>
          </a:p>
          <a:p>
            <a:pPr algn="just"/>
            <a:endParaRPr lang="tr-TR" sz="1800" dirty="0"/>
          </a:p>
          <a:p>
            <a:pPr algn="just"/>
            <a:endParaRPr lang="tr-TR" sz="1800" dirty="0" smtClean="0"/>
          </a:p>
          <a:p>
            <a:pPr algn="just"/>
            <a:endParaRPr lang="tr-TR" sz="1800" dirty="0"/>
          </a:p>
          <a:p>
            <a:pPr algn="just"/>
            <a:endParaRPr lang="tr-TR" sz="1800" dirty="0" smtClean="0"/>
          </a:p>
          <a:p>
            <a:pPr algn="just"/>
            <a:endParaRPr lang="tr-TR" sz="1800" dirty="0"/>
          </a:p>
          <a:p>
            <a:pPr algn="just"/>
            <a:endParaRPr lang="tr-TR" sz="1800" dirty="0" smtClean="0"/>
          </a:p>
          <a:p>
            <a:pPr algn="just"/>
            <a:endParaRPr lang="tr-TR" sz="1800" dirty="0"/>
          </a:p>
          <a:p>
            <a:pPr algn="just"/>
            <a:r>
              <a:rPr lang="tr-TR" sz="1800" dirty="0"/>
              <a:t>Süt yağı süt serumunda çapları 0,1-20 mikrometre arasında değişen damlacıklar-kürecikler halinde bulunur. Süt yağı sütte emülsiyon halindedir.</a:t>
            </a:r>
          </a:p>
          <a:p>
            <a:pPr algn="just"/>
            <a:endParaRPr lang="tr-TR" sz="1800" dirty="0" smtClean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Sütün </a:t>
            </a:r>
            <a:r>
              <a:rPr lang="tr-TR" dirty="0" err="1" smtClean="0">
                <a:solidFill>
                  <a:srgbClr val="FF0000"/>
                </a:solidFill>
              </a:rPr>
              <a:t>Lipidleri</a:t>
            </a:r>
            <a:endParaRPr lang="tr-TR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780929"/>
            <a:ext cx="3627091" cy="247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0366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-</a:t>
            </a:r>
            <a:r>
              <a:rPr lang="tr-TR" dirty="0" smtClean="0"/>
              <a:t> Sütün her ml’sinde yaklaşık 5x10</a:t>
            </a:r>
            <a:r>
              <a:rPr lang="tr-TR" baseline="30000" dirty="0" smtClean="0"/>
              <a:t>9 </a:t>
            </a:r>
            <a:r>
              <a:rPr lang="tr-TR" dirty="0" smtClean="0"/>
              <a:t>adet yağ </a:t>
            </a:r>
            <a:r>
              <a:rPr lang="tr-TR" dirty="0" err="1" smtClean="0"/>
              <a:t>globülü</a:t>
            </a:r>
            <a:r>
              <a:rPr lang="tr-TR" dirty="0" smtClean="0"/>
              <a:t> vardır. </a:t>
            </a:r>
          </a:p>
          <a:p>
            <a:pPr marL="0" indent="0">
              <a:buNone/>
            </a:pPr>
            <a:r>
              <a:rPr lang="tr-TR" dirty="0"/>
              <a:t>-</a:t>
            </a:r>
            <a:r>
              <a:rPr lang="tr-TR" dirty="0" smtClean="0"/>
              <a:t>Yağ </a:t>
            </a:r>
            <a:r>
              <a:rPr lang="tr-TR" dirty="0" err="1" smtClean="0"/>
              <a:t>globüllerinin</a:t>
            </a:r>
            <a:r>
              <a:rPr lang="tr-TR" dirty="0" smtClean="0"/>
              <a:t> çevreleri 5-10 </a:t>
            </a:r>
            <a:r>
              <a:rPr lang="tr-TR" dirty="0" err="1" smtClean="0"/>
              <a:t>nm</a:t>
            </a:r>
            <a:r>
              <a:rPr lang="tr-TR" dirty="0" smtClean="0"/>
              <a:t> kalınlığında </a:t>
            </a:r>
            <a:r>
              <a:rPr lang="tr-TR" dirty="0" err="1" smtClean="0"/>
              <a:t>fosfolipid</a:t>
            </a:r>
            <a:r>
              <a:rPr lang="tr-TR" dirty="0" smtClean="0"/>
              <a:t>-protein kompleksinden oluşan bir </a:t>
            </a:r>
            <a:r>
              <a:rPr lang="tr-TR" dirty="0" err="1" smtClean="0"/>
              <a:t>membran</a:t>
            </a:r>
            <a:r>
              <a:rPr lang="tr-TR" dirty="0" smtClean="0"/>
              <a:t> ile çevrilidir. </a:t>
            </a:r>
            <a:r>
              <a:rPr lang="tr-TR" dirty="0" err="1" smtClean="0"/>
              <a:t>Membran</a:t>
            </a:r>
            <a:r>
              <a:rPr lang="tr-TR" dirty="0" smtClean="0"/>
              <a:t> ayrıca enzimleri, demir gibi mineralleri, bağlı su ve tuzları da içerir.</a:t>
            </a:r>
          </a:p>
          <a:p>
            <a:pPr marL="0" indent="0">
              <a:buNone/>
            </a:pPr>
            <a:r>
              <a:rPr lang="tr-TR" dirty="0"/>
              <a:t>-</a:t>
            </a:r>
            <a:r>
              <a:rPr lang="tr-TR" dirty="0" smtClean="0"/>
              <a:t>Yağ </a:t>
            </a:r>
            <a:r>
              <a:rPr lang="tr-TR" dirty="0" err="1" smtClean="0"/>
              <a:t>globül</a:t>
            </a:r>
            <a:r>
              <a:rPr lang="tr-TR" dirty="0" smtClean="0"/>
              <a:t> </a:t>
            </a:r>
            <a:r>
              <a:rPr lang="tr-TR" dirty="0" err="1" smtClean="0"/>
              <a:t>membranı</a:t>
            </a:r>
            <a:r>
              <a:rPr lang="tr-TR" dirty="0" smtClean="0"/>
              <a:t> emülsiyon </a:t>
            </a:r>
            <a:r>
              <a:rPr lang="tr-TR" dirty="0" err="1" smtClean="0"/>
              <a:t>stabilitesini</a:t>
            </a:r>
            <a:r>
              <a:rPr lang="tr-TR" dirty="0" smtClean="0"/>
              <a:t> sağlar.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8244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334 sutun nitelikler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76672"/>
            <a:ext cx="6480720" cy="4865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0025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tr-TR" dirty="0" smtClean="0"/>
              <a:t>Süt yağında 400 den fazla yağ asidi tespit edilmiş olunmakla beraber, süt yağının  özelliklerini belirlemede etkili olanların sayısı 10 tanedir.</a:t>
            </a:r>
          </a:p>
          <a:p>
            <a:r>
              <a:rPr lang="tr-TR" dirty="0" smtClean="0"/>
              <a:t>4,6,8 ve 12 C </a:t>
            </a:r>
            <a:r>
              <a:rPr lang="tr-TR" dirty="0" err="1" smtClean="0"/>
              <a:t>lu</a:t>
            </a:r>
            <a:r>
              <a:rPr lang="tr-TR" dirty="0" smtClean="0"/>
              <a:t> olan kısa zincirli yağ asitleri, 14,16,18, 18:1 (</a:t>
            </a:r>
            <a:r>
              <a:rPr lang="tr-TR" dirty="0" err="1" smtClean="0"/>
              <a:t>cis</a:t>
            </a:r>
            <a:r>
              <a:rPr lang="tr-TR" dirty="0" smtClean="0"/>
              <a:t>) ve 18:1 (trans) uzun zincirli yağ asitleri süt yağının özelliklerini belirler. </a:t>
            </a:r>
          </a:p>
          <a:p>
            <a:r>
              <a:rPr lang="tr-TR" dirty="0" smtClean="0"/>
              <a:t>Doymamış yağ asidi/doymuş yağ asidi oranını yemleme koşulları etkiler.</a:t>
            </a:r>
          </a:p>
        </p:txBody>
      </p:sp>
    </p:spTree>
    <p:extLst>
      <p:ext uri="{BB962C8B-B14F-4D97-AF65-F5344CB8AC3E}">
        <p14:creationId xmlns:p14="http://schemas.microsoft.com/office/powerpoint/2010/main" val="753373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tr-TR" sz="2800" b="1" dirty="0" smtClean="0">
                <a:solidFill>
                  <a:srgbClr val="0070C0"/>
                </a:solidFill>
              </a:rPr>
              <a:t>1-Lipidlerin </a:t>
            </a:r>
            <a:r>
              <a:rPr lang="tr-TR" sz="2800" b="1" dirty="0" err="1" smtClean="0">
                <a:solidFill>
                  <a:srgbClr val="0070C0"/>
                </a:solidFill>
              </a:rPr>
              <a:t>oksidasyonu</a:t>
            </a:r>
            <a:r>
              <a:rPr lang="tr-TR" sz="2800" b="1" dirty="0" smtClean="0">
                <a:solidFill>
                  <a:srgbClr val="0070C0"/>
                </a:solidFill>
              </a:rPr>
              <a:t> (</a:t>
            </a:r>
            <a:r>
              <a:rPr lang="tr-TR" sz="2800" b="1" dirty="0" err="1" smtClean="0">
                <a:solidFill>
                  <a:srgbClr val="0070C0"/>
                </a:solidFill>
              </a:rPr>
              <a:t>oksidatif</a:t>
            </a:r>
            <a:r>
              <a:rPr lang="tr-TR" sz="2800" b="1" dirty="0" smtClean="0">
                <a:solidFill>
                  <a:srgbClr val="0070C0"/>
                </a:solidFill>
              </a:rPr>
              <a:t> </a:t>
            </a:r>
            <a:r>
              <a:rPr lang="tr-TR" sz="2800" b="1" dirty="0" err="1" smtClean="0">
                <a:solidFill>
                  <a:srgbClr val="0070C0"/>
                </a:solidFill>
              </a:rPr>
              <a:t>ransidite</a:t>
            </a:r>
            <a:r>
              <a:rPr lang="tr-TR" sz="2800" b="1" dirty="0" smtClean="0">
                <a:solidFill>
                  <a:srgbClr val="0070C0"/>
                </a:solidFill>
              </a:rPr>
              <a:t>)</a:t>
            </a:r>
            <a:r>
              <a:rPr lang="tr-TR" sz="2800" dirty="0" smtClean="0">
                <a:solidFill>
                  <a:srgbClr val="0070C0"/>
                </a:solidFill>
              </a:rPr>
              <a:t>: </a:t>
            </a:r>
            <a:r>
              <a:rPr lang="tr-TR" sz="2800" dirty="0" smtClean="0"/>
              <a:t>Süt ürünlerinde istenmeyen tat ve koku bozulmalarına yol açar. Ayrıca </a:t>
            </a:r>
            <a:r>
              <a:rPr lang="tr-TR" sz="2800" dirty="0" err="1" smtClean="0"/>
              <a:t>oksidasyon</a:t>
            </a:r>
            <a:r>
              <a:rPr lang="tr-TR" sz="2800" dirty="0" smtClean="0"/>
              <a:t> sırasında ortaya çıkan bazı ürünler, insan sağlığı açısından tehlikelidir.</a:t>
            </a:r>
          </a:p>
          <a:p>
            <a:pPr marL="0" indent="0" algn="just">
              <a:buNone/>
            </a:pPr>
            <a:r>
              <a:rPr lang="tr-TR" sz="2800" dirty="0" smtClean="0"/>
              <a:t>*</a:t>
            </a:r>
            <a:r>
              <a:rPr lang="tr-TR" sz="2800" dirty="0" err="1" smtClean="0"/>
              <a:t>Oksidasyon</a:t>
            </a:r>
            <a:r>
              <a:rPr lang="tr-TR" sz="2800" dirty="0" smtClean="0"/>
              <a:t> tepkimelerini etkileyen iki temel faktör; ortamda bulunan oksijen miktarı ve süt yağlarında bulunan doymamış yağ asitlerinin miktarıdır.</a:t>
            </a:r>
          </a:p>
          <a:p>
            <a:pPr marL="0" indent="0" algn="just">
              <a:buNone/>
            </a:pPr>
            <a:r>
              <a:rPr lang="tr-TR" sz="2800" dirty="0" smtClean="0"/>
              <a:t>*</a:t>
            </a:r>
            <a:r>
              <a:rPr lang="tr-TR" sz="2800" dirty="0" err="1" smtClean="0"/>
              <a:t>Enzimatik</a:t>
            </a:r>
            <a:r>
              <a:rPr lang="tr-TR" sz="2800" dirty="0" smtClean="0"/>
              <a:t> veya kimyasal olarak gerçekleşebilir. </a:t>
            </a:r>
          </a:p>
          <a:p>
            <a:pPr marL="0" indent="0" algn="just">
              <a:buNone/>
            </a:pPr>
            <a:r>
              <a:rPr lang="tr-TR" sz="2800" dirty="0" smtClean="0"/>
              <a:t>*</a:t>
            </a:r>
            <a:r>
              <a:rPr lang="tr-TR" sz="2800" dirty="0" err="1" smtClean="0"/>
              <a:t>Oksidasyon</a:t>
            </a:r>
            <a:r>
              <a:rPr lang="tr-TR" sz="2800" dirty="0" smtClean="0"/>
              <a:t> tepkimeleri aslında bir seri reaksiyonlar zinciridir (çok kademeli olarak gerçekleşir)</a:t>
            </a:r>
          </a:p>
          <a:p>
            <a:pPr marL="0" indent="0" algn="just">
              <a:buNone/>
            </a:pPr>
            <a:endParaRPr lang="tr-TR" sz="2800" dirty="0" smtClean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</a:rPr>
              <a:t>Süt </a:t>
            </a:r>
            <a:r>
              <a:rPr lang="tr-TR" sz="2800" b="1" dirty="0" err="1" smtClean="0">
                <a:solidFill>
                  <a:srgbClr val="FF0000"/>
                </a:solidFill>
              </a:rPr>
              <a:t>lipidlerinde</a:t>
            </a:r>
            <a:r>
              <a:rPr lang="tr-TR" sz="2800" b="1" dirty="0" smtClean="0">
                <a:solidFill>
                  <a:srgbClr val="FF0000"/>
                </a:solidFill>
              </a:rPr>
              <a:t> oluşan bozulma reaksiyonları</a:t>
            </a:r>
            <a:endParaRPr lang="tr-TR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885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507288" cy="564949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sz="2800" dirty="0" smtClean="0"/>
              <a:t>Reaksiyon hızı şu parametrelerden etkilenir:</a:t>
            </a:r>
          </a:p>
          <a:p>
            <a:pPr marL="0" indent="0">
              <a:buNone/>
            </a:pPr>
            <a:r>
              <a:rPr lang="tr-TR" sz="2800" dirty="0" smtClean="0"/>
              <a:t>1-lipidin oksijenle temas yüzeyi</a:t>
            </a:r>
          </a:p>
          <a:p>
            <a:pPr marL="0" indent="0">
              <a:buNone/>
            </a:pPr>
            <a:r>
              <a:rPr lang="tr-TR" sz="2800" dirty="0" smtClean="0"/>
              <a:t>2-süt yağının bileşimini oluşturan yağ asitlerinin kompozisyonu (türleri ve miktarları)</a:t>
            </a:r>
          </a:p>
          <a:p>
            <a:pPr marL="0" indent="0">
              <a:buNone/>
            </a:pPr>
            <a:r>
              <a:rPr lang="tr-TR" sz="2800" dirty="0" smtClean="0"/>
              <a:t>3-yağın depolama koşulları (nem ve sıcaklık)</a:t>
            </a:r>
          </a:p>
          <a:p>
            <a:pPr marL="0" indent="0">
              <a:buNone/>
            </a:pPr>
            <a:r>
              <a:rPr lang="tr-TR" sz="2800" dirty="0" smtClean="0"/>
              <a:t>4-ortamda bulunan antioksidanların miktarı</a:t>
            </a:r>
          </a:p>
          <a:p>
            <a:pPr marL="0" indent="0">
              <a:buNone/>
            </a:pPr>
            <a:r>
              <a:rPr lang="tr-TR" sz="2800" dirty="0" err="1" smtClean="0"/>
              <a:t>Oksidasyon</a:t>
            </a:r>
            <a:r>
              <a:rPr lang="tr-TR" sz="2800" dirty="0" smtClean="0"/>
              <a:t> reaksiyonunda;</a:t>
            </a:r>
          </a:p>
          <a:p>
            <a:pPr marL="0" indent="0">
              <a:buNone/>
            </a:pPr>
            <a:r>
              <a:rPr lang="tr-TR" sz="2800" dirty="0" smtClean="0"/>
              <a:t>1.Kademede peroksitler, </a:t>
            </a:r>
            <a:r>
              <a:rPr lang="tr-TR" sz="2800" dirty="0" err="1" smtClean="0"/>
              <a:t>hidroperoksitler</a:t>
            </a:r>
            <a:r>
              <a:rPr lang="tr-TR" sz="2800" dirty="0" smtClean="0"/>
              <a:t> oluşur. Bunlar kokusuz, tatsız bileşiklerdir</a:t>
            </a:r>
          </a:p>
          <a:p>
            <a:pPr marL="0" indent="0">
              <a:buNone/>
            </a:pPr>
            <a:r>
              <a:rPr lang="tr-TR" sz="2800" dirty="0" smtClean="0"/>
              <a:t>2. Kademede ise ilk kademede oluşan bileşikler parçalanarak uçucu bileşikler (en önemlileri aldehitler, ketonlardır) oluşur. Bu kademede artık süt yağının koku ve tat özellikleri değişmiş olur.</a:t>
            </a:r>
          </a:p>
          <a:p>
            <a:pPr marL="0" indent="0">
              <a:buNone/>
            </a:pPr>
            <a:r>
              <a:rPr lang="tr-TR" sz="2800" dirty="0" err="1" smtClean="0"/>
              <a:t>Oksidasyon</a:t>
            </a:r>
            <a:r>
              <a:rPr lang="tr-TR" sz="2800" dirty="0" smtClean="0"/>
              <a:t> tepkimesiyle;</a:t>
            </a:r>
          </a:p>
          <a:p>
            <a:pPr marL="0" indent="0">
              <a:buNone/>
            </a:pPr>
            <a:r>
              <a:rPr lang="tr-TR" sz="2800" dirty="0" smtClean="0"/>
              <a:t>-süt yağı acılaşır, </a:t>
            </a:r>
            <a:r>
              <a:rPr lang="tr-TR" sz="2800" dirty="0" err="1" smtClean="0"/>
              <a:t>ransit</a:t>
            </a:r>
            <a:r>
              <a:rPr lang="tr-TR" sz="2800" dirty="0" smtClean="0"/>
              <a:t> tat oluşur, sütün duyusal özellikleri değişir.</a:t>
            </a:r>
          </a:p>
          <a:p>
            <a:pPr marL="0" indent="0">
              <a:buNone/>
            </a:pPr>
            <a:r>
              <a:rPr lang="tr-TR" sz="2800" dirty="0" smtClean="0"/>
              <a:t>-A,D, E vitaminleri ve bazı yağ </a:t>
            </a:r>
            <a:r>
              <a:rPr lang="tr-TR" sz="2800" dirty="0" err="1" smtClean="0"/>
              <a:t>aistleri</a:t>
            </a:r>
            <a:r>
              <a:rPr lang="tr-TR" sz="2800" dirty="0" smtClean="0"/>
              <a:t> parçalanır, </a:t>
            </a:r>
          </a:p>
          <a:p>
            <a:pPr marL="0" indent="0">
              <a:buNone/>
            </a:pPr>
            <a:r>
              <a:rPr lang="tr-TR" sz="2800" dirty="0"/>
              <a:t>-</a:t>
            </a:r>
            <a:endParaRPr lang="tr-TR" sz="2800" dirty="0" smtClean="0"/>
          </a:p>
          <a:p>
            <a:pPr marL="0" indent="0">
              <a:buNone/>
            </a:pPr>
            <a:endParaRPr lang="tr-TR" sz="2800" dirty="0" smtClean="0"/>
          </a:p>
          <a:p>
            <a:pPr marL="0" indent="0">
              <a:buNone/>
            </a:pPr>
            <a:endParaRPr 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2185610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err="1" smtClean="0">
                <a:solidFill>
                  <a:srgbClr val="0070C0"/>
                </a:solidFill>
              </a:rPr>
              <a:t>Oksidasyonu</a:t>
            </a:r>
            <a:r>
              <a:rPr lang="tr-TR" b="1" dirty="0" smtClean="0">
                <a:solidFill>
                  <a:srgbClr val="0070C0"/>
                </a:solidFill>
              </a:rPr>
              <a:t> engellemek için;</a:t>
            </a:r>
          </a:p>
          <a:p>
            <a:pPr marL="0" indent="0">
              <a:buNone/>
            </a:pPr>
            <a:r>
              <a:rPr lang="tr-TR" dirty="0" smtClean="0"/>
              <a:t>-süt sağılır sağılmaz depolama koşullarına dikkat edilmeli, çiğ süt süratle soğutulmalıdır.</a:t>
            </a:r>
          </a:p>
          <a:p>
            <a:pPr marL="0" indent="0">
              <a:buNone/>
            </a:pPr>
            <a:r>
              <a:rPr lang="tr-TR" dirty="0" smtClean="0"/>
              <a:t>-ışık, ısı dan sütü korumak gerekir.</a:t>
            </a:r>
          </a:p>
          <a:p>
            <a:pPr marL="0" indent="0">
              <a:buNone/>
            </a:pPr>
            <a:r>
              <a:rPr lang="tr-TR" dirty="0" smtClean="0"/>
              <a:t>-sütün oksijenle temasını kesmek gerekir, ayrıca sütü çalkalamak, gereksiz mekanik işlemler uygulamak da sütteki havanın miktarının artmasına yol açar.</a:t>
            </a:r>
          </a:p>
          <a:p>
            <a:pPr marL="0" indent="0">
              <a:buNone/>
            </a:pPr>
            <a:r>
              <a:rPr lang="tr-TR" dirty="0" smtClean="0"/>
              <a:t>-süte antioksidan maddeler eklenebilir.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8776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r>
              <a:rPr lang="tr-TR" b="1" dirty="0" smtClean="0">
                <a:solidFill>
                  <a:schemeClr val="accent2"/>
                </a:solidFill>
              </a:rPr>
              <a:t>2-LİPİDLERİN HİDROLİZİ</a:t>
            </a:r>
          </a:p>
          <a:p>
            <a:pPr marL="0" indent="0">
              <a:buNone/>
            </a:pPr>
            <a:r>
              <a:rPr lang="tr-TR" dirty="0" smtClean="0"/>
              <a:t>Bu reaksiyonlar da tıpkı </a:t>
            </a:r>
            <a:r>
              <a:rPr lang="tr-TR" dirty="0" err="1" smtClean="0"/>
              <a:t>oksidasyon</a:t>
            </a:r>
            <a:r>
              <a:rPr lang="tr-TR" dirty="0" smtClean="0"/>
              <a:t> gibi kimyasal veya </a:t>
            </a:r>
            <a:r>
              <a:rPr lang="tr-TR" dirty="0" err="1" smtClean="0"/>
              <a:t>enzimatik</a:t>
            </a:r>
            <a:r>
              <a:rPr lang="tr-TR" dirty="0" smtClean="0"/>
              <a:t> olarak gerçekleşebilir. Her iki şekilde de ortamda su bulunması gerekir.</a:t>
            </a:r>
          </a:p>
          <a:p>
            <a:pPr marL="0" indent="0">
              <a:buNone/>
            </a:pPr>
            <a:r>
              <a:rPr lang="tr-TR" dirty="0" smtClean="0"/>
              <a:t>Ancak kimyasal hidrolizde, su kimyasal bir ajan gibi davranarak hidrolize neden olur, TG parçalanır, SYA miktarı artar, </a:t>
            </a:r>
          </a:p>
          <a:p>
            <a:pPr marL="0" indent="0">
              <a:buNone/>
            </a:pPr>
            <a:r>
              <a:rPr lang="tr-TR" dirty="0" err="1" smtClean="0"/>
              <a:t>Enzimatik</a:t>
            </a:r>
            <a:r>
              <a:rPr lang="tr-TR" dirty="0" smtClean="0"/>
              <a:t> olan da ise,  </a:t>
            </a:r>
            <a:r>
              <a:rPr lang="tr-TR" dirty="0" err="1" smtClean="0"/>
              <a:t>lipaz</a:t>
            </a:r>
            <a:r>
              <a:rPr lang="tr-TR" dirty="0" smtClean="0"/>
              <a:t> gibi </a:t>
            </a:r>
            <a:r>
              <a:rPr lang="tr-TR" dirty="0" err="1" smtClean="0"/>
              <a:t>esteraz</a:t>
            </a:r>
            <a:r>
              <a:rPr lang="tr-TR" dirty="0" smtClean="0"/>
              <a:t> grubu enzimler parçalanmaya neden olur.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640390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491</TotalTime>
  <Words>644</Words>
  <Application>Microsoft Office PowerPoint</Application>
  <PresentationFormat>Ekran Gösterisi (4:3)</PresentationFormat>
  <Paragraphs>56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Kalabalık</vt:lpstr>
      <vt:lpstr>DERS 2 Sütün Kimyasal  Bileşimi (SÜTÜN LİPİDLERİ) </vt:lpstr>
      <vt:lpstr>Sütün Lipidleri</vt:lpstr>
      <vt:lpstr>PowerPoint Sunusu</vt:lpstr>
      <vt:lpstr>PowerPoint Sunusu</vt:lpstr>
      <vt:lpstr>PowerPoint Sunusu</vt:lpstr>
      <vt:lpstr>Süt lipidlerinde oluşan bozulma reaksiyonları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HP2020</dc:creator>
  <cp:lastModifiedBy>HP2020</cp:lastModifiedBy>
  <cp:revision>18</cp:revision>
  <dcterms:created xsi:type="dcterms:W3CDTF">2020-10-12T19:04:06Z</dcterms:created>
  <dcterms:modified xsi:type="dcterms:W3CDTF">2020-10-19T18:38:52Z</dcterms:modified>
</cp:coreProperties>
</file>