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8195E8-B01B-4009-940F-56D2AD2DCEBE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952427-41CF-4007-97E6-A0EFE0E4C5E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tr-TR" dirty="0"/>
              <a:t>DERS </a:t>
            </a:r>
            <a:r>
              <a:rPr lang="tr-TR" dirty="0" smtClean="0"/>
              <a:t>2</a:t>
            </a:r>
            <a:br>
              <a:rPr lang="tr-TR" dirty="0" smtClean="0"/>
            </a:br>
            <a:r>
              <a:rPr lang="tr-TR" dirty="0" smtClean="0"/>
              <a:t>Sütün Kimyasal  Bileşimi</a:t>
            </a:r>
            <a:br>
              <a:rPr lang="tr-TR" dirty="0" smtClean="0"/>
            </a:br>
            <a:r>
              <a:rPr lang="tr-TR" dirty="0" smtClean="0"/>
              <a:t>(SÜTÜN LİPİDLERİ)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5805264"/>
            <a:ext cx="7406640" cy="893744"/>
          </a:xfrm>
        </p:spPr>
        <p:txBody>
          <a:bodyPr>
            <a:normAutofit/>
          </a:bodyPr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Gülten ŞEKEROĞLU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683568" y="476672"/>
            <a:ext cx="8054712" cy="9361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2400" dirty="0" smtClean="0"/>
              <a:t>GKK201 </a:t>
            </a:r>
            <a:r>
              <a:rPr lang="tr-TR" sz="2400" dirty="0"/>
              <a:t>SÜT VE </a:t>
            </a:r>
            <a:r>
              <a:rPr lang="tr-TR" sz="2400" dirty="0" smtClean="0"/>
              <a:t>SÜT ÜRÜNLERİ </a:t>
            </a:r>
            <a:r>
              <a:rPr lang="tr-TR" sz="2400" dirty="0" smtClean="0"/>
              <a:t>ANALİZLERİ </a:t>
            </a:r>
            <a:r>
              <a:rPr lang="tr-TR" sz="2400" dirty="0" smtClean="0"/>
              <a:t>–1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8757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Tüm yağlarda hidroliz reaksiyonları oluşur ancak, süt yağının yapısındaki TG </a:t>
            </a:r>
            <a:r>
              <a:rPr lang="tr-TR" dirty="0" err="1" smtClean="0"/>
              <a:t>ler</a:t>
            </a:r>
            <a:r>
              <a:rPr lang="tr-TR" dirty="0" smtClean="0"/>
              <a:t> parçalanmayla kısa zincirli yağ asitlerinin miktarı arttıracağından </a:t>
            </a:r>
          </a:p>
          <a:p>
            <a:pPr marL="0" indent="0" algn="just">
              <a:buNone/>
            </a:pPr>
            <a:r>
              <a:rPr lang="tr-TR" dirty="0" smtClean="0"/>
              <a:t>(4C </a:t>
            </a:r>
            <a:r>
              <a:rPr lang="tr-TR" dirty="0" err="1" smtClean="0"/>
              <a:t>lu</a:t>
            </a:r>
            <a:r>
              <a:rPr lang="tr-TR" dirty="0" smtClean="0"/>
              <a:t> </a:t>
            </a:r>
            <a:r>
              <a:rPr lang="tr-TR" dirty="0" err="1" smtClean="0"/>
              <a:t>bütirik</a:t>
            </a:r>
            <a:r>
              <a:rPr lang="tr-TR" dirty="0" smtClean="0"/>
              <a:t> asit gibi veya </a:t>
            </a:r>
            <a:r>
              <a:rPr lang="tr-TR" dirty="0" err="1" smtClean="0"/>
              <a:t>kaprilik</a:t>
            </a:r>
            <a:r>
              <a:rPr lang="tr-TR" dirty="0" smtClean="0"/>
              <a:t>, </a:t>
            </a:r>
            <a:r>
              <a:rPr lang="tr-TR" dirty="0" err="1" smtClean="0"/>
              <a:t>kapronik</a:t>
            </a:r>
            <a:r>
              <a:rPr lang="tr-TR" dirty="0" smtClean="0"/>
              <a:t>, </a:t>
            </a:r>
            <a:r>
              <a:rPr lang="tr-TR" dirty="0" err="1" smtClean="0"/>
              <a:t>kaprinik</a:t>
            </a:r>
            <a:r>
              <a:rPr lang="tr-TR" dirty="0" smtClean="0"/>
              <a:t> gibi) daha kötü ve keskin koku oluşumuna neden olurlar (</a:t>
            </a:r>
            <a:r>
              <a:rPr lang="tr-TR" b="1" dirty="0" smtClean="0"/>
              <a:t>Doymuş yağ asitleri konusundan da hatırlanacağı üzere, zincirdeki C atomu sayısı arttığında, yağ asitleri kuvvetli keskin kokudan kokusuza dönüşürler)</a:t>
            </a:r>
          </a:p>
          <a:p>
            <a:pPr marL="0" indent="0" algn="just">
              <a:buNone/>
            </a:pPr>
            <a:r>
              <a:rPr lang="tr-TR" dirty="0" smtClean="0"/>
              <a:t>Yağ küreciklerinin etrafında bulunan </a:t>
            </a:r>
            <a:r>
              <a:rPr lang="tr-TR" dirty="0" err="1" smtClean="0"/>
              <a:t>membran</a:t>
            </a:r>
            <a:r>
              <a:rPr lang="tr-TR" dirty="0" smtClean="0"/>
              <a:t>, </a:t>
            </a:r>
            <a:r>
              <a:rPr lang="tr-TR" dirty="0" err="1" smtClean="0"/>
              <a:t>lipaz</a:t>
            </a:r>
            <a:r>
              <a:rPr lang="tr-TR" dirty="0" smtClean="0"/>
              <a:t> enzimi gibi enzimlerin etkisine karşı bir bariyer oluştursa da, bir yere kadar etkilidir.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428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0070C0"/>
                </a:solidFill>
              </a:rPr>
              <a:t>Hidroliz reaksiyonunu engellemek için;</a:t>
            </a:r>
          </a:p>
          <a:p>
            <a:pPr marL="0" indent="0" algn="just">
              <a:buNone/>
            </a:pPr>
            <a:r>
              <a:rPr lang="tr-TR" dirty="0" smtClean="0"/>
              <a:t>-süt sağılır sağılmaz soğutma işlemi yapılmalı veya süte hemen enzimleri </a:t>
            </a:r>
            <a:r>
              <a:rPr lang="tr-TR" dirty="0" err="1" smtClean="0"/>
              <a:t>inaktive</a:t>
            </a:r>
            <a:r>
              <a:rPr lang="tr-TR" dirty="0" smtClean="0"/>
              <a:t> etmek amacıyla pastörizasyon gibi ısıl işlemler uygulanmalıdır.</a:t>
            </a:r>
          </a:p>
          <a:p>
            <a:pPr marL="0" indent="0" algn="just">
              <a:buNone/>
            </a:pPr>
            <a:r>
              <a:rPr lang="tr-TR" dirty="0" smtClean="0"/>
              <a:t>-ısısal işlemlerden önce mekanik işlemler uygulanmamalıdır.</a:t>
            </a:r>
          </a:p>
          <a:p>
            <a:pPr marL="0" indent="0" algn="just">
              <a:buNone/>
            </a:pPr>
            <a:r>
              <a:rPr lang="tr-TR" dirty="0" smtClean="0"/>
              <a:t>-üretim hijyenik koşullarda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296428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800" dirty="0" smtClean="0"/>
              <a:t>Sütün yapısındaki en önemli bileşenlerden birisi süt yağlarıdır. </a:t>
            </a:r>
            <a:r>
              <a:rPr lang="tr-TR" sz="1800" dirty="0" err="1" smtClean="0"/>
              <a:t>Süttteki</a:t>
            </a:r>
            <a:r>
              <a:rPr lang="tr-TR" sz="1800" dirty="0" smtClean="0"/>
              <a:t> yağ oranı, hayvanın türü, beslenmesi, </a:t>
            </a:r>
            <a:r>
              <a:rPr lang="tr-TR" sz="1800" dirty="0" err="1" smtClean="0"/>
              <a:t>laktasyon</a:t>
            </a:r>
            <a:r>
              <a:rPr lang="tr-TR" sz="1800" dirty="0" smtClean="0"/>
              <a:t> evresine bağlı olarak %3,2-%6,0 arasında değişir.</a:t>
            </a:r>
          </a:p>
          <a:p>
            <a:pPr algn="just"/>
            <a:r>
              <a:rPr lang="tr-TR" sz="1800" dirty="0" smtClean="0"/>
              <a:t>Süt yağının yaklaşık %98-99 u yağ kürecikleri içerisinde bulunan </a:t>
            </a:r>
            <a:r>
              <a:rPr lang="tr-TR" sz="1800" dirty="0" err="1" smtClean="0"/>
              <a:t>trigliseritlerden</a:t>
            </a:r>
            <a:r>
              <a:rPr lang="tr-TR" sz="1800" dirty="0" smtClean="0"/>
              <a:t> oluşur. Geriye kalan %1-2 </a:t>
            </a:r>
            <a:r>
              <a:rPr lang="tr-TR" sz="1800" dirty="0" err="1" smtClean="0"/>
              <a:t>lik</a:t>
            </a:r>
            <a:r>
              <a:rPr lang="tr-TR" sz="1800" dirty="0" smtClean="0"/>
              <a:t> kısmı ise, SYA, steroller, renk bileşenleri, </a:t>
            </a:r>
            <a:r>
              <a:rPr lang="tr-TR" sz="1800" dirty="0" err="1" smtClean="0"/>
              <a:t>digliseridler</a:t>
            </a:r>
            <a:r>
              <a:rPr lang="tr-TR" sz="1800" dirty="0" smtClean="0"/>
              <a:t>, </a:t>
            </a:r>
            <a:r>
              <a:rPr lang="tr-TR" sz="1800" dirty="0" err="1" smtClean="0"/>
              <a:t>monogliseridler</a:t>
            </a:r>
            <a:r>
              <a:rPr lang="tr-TR" sz="1800" dirty="0" smtClean="0"/>
              <a:t>, yağda çözünen vitaminler (A,D,E,K )oluşturur. </a:t>
            </a:r>
          </a:p>
          <a:p>
            <a:pPr algn="just"/>
            <a:endParaRPr lang="tr-TR" sz="1800" dirty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  <a:p>
            <a:pPr algn="just"/>
            <a:r>
              <a:rPr lang="tr-TR" sz="1800" dirty="0"/>
              <a:t>Süt yağı süt serumunda çapları 0,1-20 mikrometre arasında değişen damlacıklar-kürecikler halinde bulunur. Süt yağı sütte emülsiyon halindedir.</a:t>
            </a:r>
          </a:p>
          <a:p>
            <a:pPr algn="just"/>
            <a:endParaRPr lang="tr-TR" sz="18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Sütün </a:t>
            </a:r>
            <a:r>
              <a:rPr lang="tr-TR" dirty="0" err="1" smtClean="0">
                <a:solidFill>
                  <a:srgbClr val="FF0000"/>
                </a:solidFill>
              </a:rPr>
              <a:t>Lipidleri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9"/>
            <a:ext cx="3627091" cy="247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36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 Sütün her ml’sinde yaklaşık 5x10</a:t>
            </a:r>
            <a:r>
              <a:rPr lang="tr-TR" baseline="30000" dirty="0" smtClean="0"/>
              <a:t>9 </a:t>
            </a:r>
            <a:r>
              <a:rPr lang="tr-TR" dirty="0" smtClean="0"/>
              <a:t>adet yağ </a:t>
            </a:r>
            <a:r>
              <a:rPr lang="tr-TR" dirty="0" err="1" smtClean="0"/>
              <a:t>globülü</a:t>
            </a:r>
            <a:r>
              <a:rPr lang="tr-TR" dirty="0" smtClean="0"/>
              <a:t> vardır. 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Yağ </a:t>
            </a:r>
            <a:r>
              <a:rPr lang="tr-TR" dirty="0" err="1" smtClean="0"/>
              <a:t>globüllerinin</a:t>
            </a:r>
            <a:r>
              <a:rPr lang="tr-TR" dirty="0" smtClean="0"/>
              <a:t> çevreleri 5-10 </a:t>
            </a:r>
            <a:r>
              <a:rPr lang="tr-TR" dirty="0" err="1" smtClean="0"/>
              <a:t>nm</a:t>
            </a:r>
            <a:r>
              <a:rPr lang="tr-TR" dirty="0" smtClean="0"/>
              <a:t> kalınlığında </a:t>
            </a:r>
            <a:r>
              <a:rPr lang="tr-TR" dirty="0" err="1" smtClean="0"/>
              <a:t>fosfolipid</a:t>
            </a:r>
            <a:r>
              <a:rPr lang="tr-TR" dirty="0" smtClean="0"/>
              <a:t>-protein kompleksinden oluşan bir </a:t>
            </a:r>
            <a:r>
              <a:rPr lang="tr-TR" dirty="0" err="1" smtClean="0"/>
              <a:t>membran</a:t>
            </a:r>
            <a:r>
              <a:rPr lang="tr-TR" dirty="0" smtClean="0"/>
              <a:t> ile çevrilidir. </a:t>
            </a:r>
            <a:r>
              <a:rPr lang="tr-TR" dirty="0" err="1" smtClean="0"/>
              <a:t>Membran</a:t>
            </a:r>
            <a:r>
              <a:rPr lang="tr-TR" dirty="0" smtClean="0"/>
              <a:t> ayrıca enzimleri, demir gibi mineralleri, bağlı su ve tuzları da içerir.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Yağ </a:t>
            </a:r>
            <a:r>
              <a:rPr lang="tr-TR" dirty="0" err="1" smtClean="0"/>
              <a:t>globül</a:t>
            </a:r>
            <a:r>
              <a:rPr lang="tr-TR" dirty="0" smtClean="0"/>
              <a:t> </a:t>
            </a:r>
            <a:r>
              <a:rPr lang="tr-TR" dirty="0" err="1" smtClean="0"/>
              <a:t>membranı</a:t>
            </a:r>
            <a:r>
              <a:rPr lang="tr-TR" dirty="0" smtClean="0"/>
              <a:t> emülsiyon </a:t>
            </a:r>
            <a:r>
              <a:rPr lang="tr-TR" dirty="0" err="1" smtClean="0"/>
              <a:t>stabilitesini</a:t>
            </a:r>
            <a:r>
              <a:rPr lang="tr-TR" dirty="0" smtClean="0"/>
              <a:t>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24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334 sutun nitelikle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480720" cy="486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02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dirty="0" smtClean="0"/>
              <a:t>Süt yağında 400 den fazla yağ asidi tespit edilmiş olunmakla beraber, süt yağının  özelliklerini belirlemede etkili olanların sayısı 10 tanedir.</a:t>
            </a:r>
          </a:p>
          <a:p>
            <a:r>
              <a:rPr lang="tr-TR" dirty="0" smtClean="0"/>
              <a:t>4,6,8 ve 12 C </a:t>
            </a:r>
            <a:r>
              <a:rPr lang="tr-TR" dirty="0" err="1" smtClean="0"/>
              <a:t>lu</a:t>
            </a:r>
            <a:r>
              <a:rPr lang="tr-TR" dirty="0" smtClean="0"/>
              <a:t> olan kısa zincirli yağ asitleri, 14,16,18, 18:1 (</a:t>
            </a:r>
            <a:r>
              <a:rPr lang="tr-TR" dirty="0" err="1" smtClean="0"/>
              <a:t>cis</a:t>
            </a:r>
            <a:r>
              <a:rPr lang="tr-TR" dirty="0" smtClean="0"/>
              <a:t>) ve 18:1 (trans) uzun zincirli yağ asitleri süt yağının özelliklerini belirler. </a:t>
            </a:r>
          </a:p>
          <a:p>
            <a:r>
              <a:rPr lang="tr-TR" dirty="0" smtClean="0"/>
              <a:t>Doymamış yağ asidi/doymuş yağ asidi oranını yemleme koşulları etkiler.</a:t>
            </a:r>
          </a:p>
        </p:txBody>
      </p:sp>
    </p:spTree>
    <p:extLst>
      <p:ext uri="{BB962C8B-B14F-4D97-AF65-F5344CB8AC3E}">
        <p14:creationId xmlns:p14="http://schemas.microsoft.com/office/powerpoint/2010/main" val="75337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1-Lipidlerin </a:t>
            </a:r>
            <a:r>
              <a:rPr lang="tr-TR" sz="2800" b="1" dirty="0" err="1" smtClean="0">
                <a:solidFill>
                  <a:srgbClr val="0070C0"/>
                </a:solidFill>
              </a:rPr>
              <a:t>oksidasyonu</a:t>
            </a:r>
            <a:r>
              <a:rPr lang="tr-TR" sz="2800" b="1" dirty="0" smtClean="0">
                <a:solidFill>
                  <a:srgbClr val="0070C0"/>
                </a:solidFill>
              </a:rPr>
              <a:t> (</a:t>
            </a:r>
            <a:r>
              <a:rPr lang="tr-TR" sz="2800" b="1" dirty="0" err="1" smtClean="0">
                <a:solidFill>
                  <a:srgbClr val="0070C0"/>
                </a:solidFill>
              </a:rPr>
              <a:t>oksidatif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ransidite</a:t>
            </a:r>
            <a:r>
              <a:rPr lang="tr-TR" sz="2800" b="1" dirty="0" smtClean="0">
                <a:solidFill>
                  <a:srgbClr val="0070C0"/>
                </a:solidFill>
              </a:rPr>
              <a:t>)</a:t>
            </a:r>
            <a:r>
              <a:rPr lang="tr-TR" sz="2800" dirty="0" smtClean="0">
                <a:solidFill>
                  <a:srgbClr val="0070C0"/>
                </a:solidFill>
              </a:rPr>
              <a:t>: </a:t>
            </a:r>
            <a:r>
              <a:rPr lang="tr-TR" sz="2800" dirty="0" smtClean="0"/>
              <a:t>Süt ürünlerinde istenmeyen tat ve koku bozulmalarına yol açar. Ayrıca </a:t>
            </a:r>
            <a:r>
              <a:rPr lang="tr-TR" sz="2800" dirty="0" err="1" smtClean="0"/>
              <a:t>oksidasyon</a:t>
            </a:r>
            <a:r>
              <a:rPr lang="tr-TR" sz="2800" dirty="0" smtClean="0"/>
              <a:t> sırasında ortaya çıkan bazı ürünler, insan sağlığı açısından tehlikelidir.</a:t>
            </a:r>
          </a:p>
          <a:p>
            <a:pPr marL="0" indent="0" algn="just">
              <a:buNone/>
            </a:pPr>
            <a:r>
              <a:rPr lang="tr-TR" sz="2800" dirty="0" smtClean="0"/>
              <a:t>*</a:t>
            </a:r>
            <a:r>
              <a:rPr lang="tr-TR" sz="2800" dirty="0" err="1" smtClean="0"/>
              <a:t>Oksidasyon</a:t>
            </a:r>
            <a:r>
              <a:rPr lang="tr-TR" sz="2800" dirty="0" smtClean="0"/>
              <a:t> tepkimelerini etkileyen iki temel faktör; ortamda bulunan oksijen miktarı ve süt yağlarında bulunan doymamış yağ asitlerinin miktarıdır.</a:t>
            </a:r>
          </a:p>
          <a:p>
            <a:pPr marL="0" indent="0" algn="just">
              <a:buNone/>
            </a:pPr>
            <a:r>
              <a:rPr lang="tr-TR" sz="2800" dirty="0" smtClean="0"/>
              <a:t>*</a:t>
            </a:r>
            <a:r>
              <a:rPr lang="tr-TR" sz="2800" dirty="0" err="1" smtClean="0"/>
              <a:t>Enzimatik</a:t>
            </a:r>
            <a:r>
              <a:rPr lang="tr-TR" sz="2800" dirty="0" smtClean="0"/>
              <a:t> veya kimyasal olarak gerçekleşebilir. </a:t>
            </a:r>
          </a:p>
          <a:p>
            <a:pPr marL="0" indent="0" algn="just">
              <a:buNone/>
            </a:pPr>
            <a:r>
              <a:rPr lang="tr-TR" sz="2800" dirty="0" smtClean="0"/>
              <a:t>*</a:t>
            </a:r>
            <a:r>
              <a:rPr lang="tr-TR" sz="2800" dirty="0" err="1" smtClean="0"/>
              <a:t>Oksidasyon</a:t>
            </a:r>
            <a:r>
              <a:rPr lang="tr-TR" sz="2800" dirty="0" smtClean="0"/>
              <a:t> tepkimeleri aslında bir seri reaksiyonlar zinciridir (çok kademeli olarak gerçekleşir)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Süt </a:t>
            </a:r>
            <a:r>
              <a:rPr lang="tr-TR" sz="2800" b="1" dirty="0" err="1" smtClean="0">
                <a:solidFill>
                  <a:srgbClr val="FF0000"/>
                </a:solidFill>
              </a:rPr>
              <a:t>lipidlerinde</a:t>
            </a:r>
            <a:r>
              <a:rPr lang="tr-TR" sz="2800" b="1" dirty="0" smtClean="0">
                <a:solidFill>
                  <a:srgbClr val="FF0000"/>
                </a:solidFill>
              </a:rPr>
              <a:t> oluşan bozulma reaksiyonları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2800" dirty="0" smtClean="0"/>
              <a:t>Reaksiyon hızı şu parametrelerden etkilenir:</a:t>
            </a:r>
          </a:p>
          <a:p>
            <a:pPr marL="0" indent="0">
              <a:buNone/>
            </a:pPr>
            <a:r>
              <a:rPr lang="tr-TR" sz="2800" dirty="0" smtClean="0"/>
              <a:t>1-lipidin oksijenle temas yüzeyi</a:t>
            </a:r>
          </a:p>
          <a:p>
            <a:pPr marL="0" indent="0">
              <a:buNone/>
            </a:pPr>
            <a:r>
              <a:rPr lang="tr-TR" sz="2800" dirty="0" smtClean="0"/>
              <a:t>2-süt yağının bileşimini oluşturan yağ asitlerinin kompozisyonu (türleri ve miktarları)</a:t>
            </a:r>
          </a:p>
          <a:p>
            <a:pPr marL="0" indent="0">
              <a:buNone/>
            </a:pPr>
            <a:r>
              <a:rPr lang="tr-TR" sz="2800" dirty="0" smtClean="0"/>
              <a:t>3-yağın depolama koşulları (nem ve sıcaklık)</a:t>
            </a:r>
          </a:p>
          <a:p>
            <a:pPr marL="0" indent="0">
              <a:buNone/>
            </a:pPr>
            <a:r>
              <a:rPr lang="tr-TR" sz="2800" dirty="0" smtClean="0"/>
              <a:t>4-ortamda bulunan antioksidanların miktarı</a:t>
            </a:r>
          </a:p>
          <a:p>
            <a:pPr marL="0" indent="0">
              <a:buNone/>
            </a:pPr>
            <a:r>
              <a:rPr lang="tr-TR" sz="2800" dirty="0" err="1" smtClean="0"/>
              <a:t>Oksidasyon</a:t>
            </a:r>
            <a:r>
              <a:rPr lang="tr-TR" sz="2800" dirty="0" smtClean="0"/>
              <a:t> reaksiyonunda;</a:t>
            </a:r>
          </a:p>
          <a:p>
            <a:pPr marL="0" indent="0">
              <a:buNone/>
            </a:pPr>
            <a:r>
              <a:rPr lang="tr-TR" sz="2800" dirty="0" smtClean="0"/>
              <a:t>1.Kademede peroksitler, </a:t>
            </a:r>
            <a:r>
              <a:rPr lang="tr-TR" sz="2800" dirty="0" err="1" smtClean="0"/>
              <a:t>hidroperoksitler</a:t>
            </a:r>
            <a:r>
              <a:rPr lang="tr-TR" sz="2800" dirty="0" smtClean="0"/>
              <a:t> oluşur. Bunlar kokusuz, tatsız bileşiklerdir</a:t>
            </a:r>
          </a:p>
          <a:p>
            <a:pPr marL="0" indent="0">
              <a:buNone/>
            </a:pPr>
            <a:r>
              <a:rPr lang="tr-TR" sz="2800" dirty="0" smtClean="0"/>
              <a:t>2. Kademede ise ilk kademede oluşan bileşikler parçalanarak uçucu bileşikler (en önemlileri aldehitler, ketonlardır) oluşur. Bu kademede artık süt yağının koku ve tat özellikleri değişmiş olur.</a:t>
            </a:r>
          </a:p>
          <a:p>
            <a:pPr marL="0" indent="0">
              <a:buNone/>
            </a:pPr>
            <a:r>
              <a:rPr lang="tr-TR" sz="2800" dirty="0" err="1" smtClean="0"/>
              <a:t>Oksidasyon</a:t>
            </a:r>
            <a:r>
              <a:rPr lang="tr-TR" sz="2800" dirty="0" smtClean="0"/>
              <a:t> tepkimesiyle;</a:t>
            </a:r>
          </a:p>
          <a:p>
            <a:pPr marL="0" indent="0">
              <a:buNone/>
            </a:pPr>
            <a:r>
              <a:rPr lang="tr-TR" sz="2800" dirty="0" smtClean="0"/>
              <a:t>-süt yağı acılaşır, </a:t>
            </a:r>
            <a:r>
              <a:rPr lang="tr-TR" sz="2800" dirty="0" err="1" smtClean="0"/>
              <a:t>ransit</a:t>
            </a:r>
            <a:r>
              <a:rPr lang="tr-TR" sz="2800" dirty="0" smtClean="0"/>
              <a:t> tat oluşur, sütün duyusal özellikleri değişir.</a:t>
            </a:r>
          </a:p>
          <a:p>
            <a:pPr marL="0" indent="0">
              <a:buNone/>
            </a:pPr>
            <a:r>
              <a:rPr lang="tr-TR" sz="2800" dirty="0" smtClean="0"/>
              <a:t>-A,D, E vitaminleri ve bazı yağ </a:t>
            </a:r>
            <a:r>
              <a:rPr lang="tr-TR" sz="2800" dirty="0" err="1" smtClean="0"/>
              <a:t>aistleri</a:t>
            </a:r>
            <a:r>
              <a:rPr lang="tr-TR" sz="2800" dirty="0" smtClean="0"/>
              <a:t> parçalanır, </a:t>
            </a:r>
          </a:p>
          <a:p>
            <a:pPr marL="0" indent="0">
              <a:buNone/>
            </a:pPr>
            <a:r>
              <a:rPr lang="tr-TR" sz="2800" dirty="0"/>
              <a:t>-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18561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Oksidasyonu</a:t>
            </a:r>
            <a:r>
              <a:rPr lang="tr-TR" b="1" dirty="0" smtClean="0">
                <a:solidFill>
                  <a:srgbClr val="0070C0"/>
                </a:solidFill>
              </a:rPr>
              <a:t> engellemek için;</a:t>
            </a:r>
          </a:p>
          <a:p>
            <a:pPr marL="0" indent="0">
              <a:buNone/>
            </a:pPr>
            <a:r>
              <a:rPr lang="tr-TR" dirty="0" smtClean="0"/>
              <a:t>-süt sağılır sağılmaz depolama koşullarına dikkat edilmeli, çiğ süt süratle soğutulmalıdır.</a:t>
            </a:r>
          </a:p>
          <a:p>
            <a:pPr marL="0" indent="0">
              <a:buNone/>
            </a:pPr>
            <a:r>
              <a:rPr lang="tr-TR" dirty="0" smtClean="0"/>
              <a:t>-ışık, ısı dan sütü korumak gerekir.</a:t>
            </a:r>
          </a:p>
          <a:p>
            <a:pPr marL="0" indent="0">
              <a:buNone/>
            </a:pPr>
            <a:r>
              <a:rPr lang="tr-TR" dirty="0" smtClean="0"/>
              <a:t>-sütün oksijenle temasını kesmek gerekir, ayrıca sütü çalkalamak, gereksiz mekanik işlemler uygulamak da sütteki havanın miktarının artmasına yol açar.</a:t>
            </a:r>
          </a:p>
          <a:p>
            <a:pPr marL="0" indent="0">
              <a:buNone/>
            </a:pPr>
            <a:r>
              <a:rPr lang="tr-TR" dirty="0" smtClean="0"/>
              <a:t>-süte antioksidan maddeler eklenebilir.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77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2"/>
                </a:solidFill>
              </a:rPr>
              <a:t>2-LİPİDLERİN HİDROLİZİ</a:t>
            </a:r>
          </a:p>
          <a:p>
            <a:pPr marL="0" indent="0">
              <a:buNone/>
            </a:pPr>
            <a:r>
              <a:rPr lang="tr-TR" dirty="0" smtClean="0"/>
              <a:t>Bu reaksiyonlar da tıpkı </a:t>
            </a:r>
            <a:r>
              <a:rPr lang="tr-TR" dirty="0" err="1" smtClean="0"/>
              <a:t>oksidasyon</a:t>
            </a:r>
            <a:r>
              <a:rPr lang="tr-TR" dirty="0" smtClean="0"/>
              <a:t> gibi kimyasal veya </a:t>
            </a:r>
            <a:r>
              <a:rPr lang="tr-TR" dirty="0" err="1" smtClean="0"/>
              <a:t>enzimatik</a:t>
            </a:r>
            <a:r>
              <a:rPr lang="tr-TR" dirty="0" smtClean="0"/>
              <a:t> olarak gerçekleşebilir. Her iki şekilde de ortamda su bulunması gerekir.</a:t>
            </a:r>
          </a:p>
          <a:p>
            <a:pPr marL="0" indent="0">
              <a:buNone/>
            </a:pPr>
            <a:r>
              <a:rPr lang="tr-TR" dirty="0" smtClean="0"/>
              <a:t>Ancak kimyasal hidrolizde, su kimyasal bir ajan gibi davranarak hidrolize neden olur, TG parçalanır, SYA miktarı artar, </a:t>
            </a:r>
          </a:p>
          <a:p>
            <a:pPr marL="0" indent="0">
              <a:buNone/>
            </a:pPr>
            <a:r>
              <a:rPr lang="tr-TR" dirty="0" err="1" smtClean="0"/>
              <a:t>Enzimatik</a:t>
            </a:r>
            <a:r>
              <a:rPr lang="tr-TR" dirty="0" smtClean="0"/>
              <a:t> olan da ise,  </a:t>
            </a:r>
            <a:r>
              <a:rPr lang="tr-TR" dirty="0" err="1" smtClean="0"/>
              <a:t>lipaz</a:t>
            </a:r>
            <a:r>
              <a:rPr lang="tr-TR" dirty="0" smtClean="0"/>
              <a:t> gibi </a:t>
            </a:r>
            <a:r>
              <a:rPr lang="tr-TR" dirty="0" err="1" smtClean="0"/>
              <a:t>esteraz</a:t>
            </a:r>
            <a:r>
              <a:rPr lang="tr-TR" dirty="0" smtClean="0"/>
              <a:t> grubu enzimler parçalanmaya neden olur.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4039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644</Words>
  <Application>Microsoft Office PowerPoint</Application>
  <PresentationFormat>Ekran Gösterisi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DERS 2 Sütün Kimyasal  Bileşimi (SÜTÜN LİPİDLERİ) </vt:lpstr>
      <vt:lpstr>Sütün Lipidleri</vt:lpstr>
      <vt:lpstr>PowerPoint Sunusu</vt:lpstr>
      <vt:lpstr>PowerPoint Sunusu</vt:lpstr>
      <vt:lpstr>PowerPoint Sunusu</vt:lpstr>
      <vt:lpstr>Süt lipidlerinde oluşan bozulma reaksiyonları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HP2020</dc:creator>
  <cp:lastModifiedBy>HP2020</cp:lastModifiedBy>
  <cp:revision>18</cp:revision>
  <dcterms:created xsi:type="dcterms:W3CDTF">2020-10-12T19:04:06Z</dcterms:created>
  <dcterms:modified xsi:type="dcterms:W3CDTF">2020-10-19T18:38:52Z</dcterms:modified>
</cp:coreProperties>
</file>