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8" r:id="rId5"/>
    <p:sldId id="260" r:id="rId6"/>
    <p:sldId id="261" r:id="rId7"/>
    <p:sldId id="262" r:id="rId8"/>
    <p:sldId id="263" r:id="rId9"/>
    <p:sldId id="264" r:id="rId10"/>
    <p:sldId id="265" r:id="rId11"/>
    <p:sldId id="266" r:id="rId12"/>
    <p:sldId id="277" r:id="rId13"/>
    <p:sldId id="267"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1"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B441533-160C-4EA8-8512-1CA6D9F0CCD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1985007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441533-160C-4EA8-8512-1CA6D9F0CCD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424714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441533-160C-4EA8-8512-1CA6D9F0CCD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285199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441533-160C-4EA8-8512-1CA6D9F0CCD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3184012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B441533-160C-4EA8-8512-1CA6D9F0CCD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1549674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B441533-160C-4EA8-8512-1CA6D9F0CCD4}"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366251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B441533-160C-4EA8-8512-1CA6D9F0CCD4}"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2225121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B441533-160C-4EA8-8512-1CA6D9F0CCD4}"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269837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B441533-160C-4EA8-8512-1CA6D9F0CCD4}"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264353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B441533-160C-4EA8-8512-1CA6D9F0CCD4}"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3836959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B441533-160C-4EA8-8512-1CA6D9F0CCD4}"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035617-8E56-4B32-8673-EBD0348D8A1E}" type="slidenum">
              <a:rPr lang="tr-TR" smtClean="0"/>
              <a:t>‹#›</a:t>
            </a:fld>
            <a:endParaRPr lang="tr-TR"/>
          </a:p>
        </p:txBody>
      </p:sp>
    </p:spTree>
    <p:extLst>
      <p:ext uri="{BB962C8B-B14F-4D97-AF65-F5344CB8AC3E}">
        <p14:creationId xmlns:p14="http://schemas.microsoft.com/office/powerpoint/2010/main" val="2282279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441533-160C-4EA8-8512-1CA6D9F0CCD4}"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35617-8E56-4B32-8673-EBD0348D8A1E}" type="slidenum">
              <a:rPr lang="tr-TR" smtClean="0"/>
              <a:t>‹#›</a:t>
            </a:fld>
            <a:endParaRPr lang="tr-TR"/>
          </a:p>
        </p:txBody>
      </p:sp>
    </p:spTree>
    <p:extLst>
      <p:ext uri="{BB962C8B-B14F-4D97-AF65-F5344CB8AC3E}">
        <p14:creationId xmlns:p14="http://schemas.microsoft.com/office/powerpoint/2010/main" val="3216698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96752" y="3429000"/>
            <a:ext cx="7772400" cy="1370583"/>
          </a:xfrm>
        </p:spPr>
        <p:txBody>
          <a:bodyPr>
            <a:normAutofit fontScale="90000"/>
          </a:bodyPr>
          <a:lstStyle/>
          <a:p>
            <a:r>
              <a:rPr lang="tr-TR" sz="3600" b="1" dirty="0" smtClean="0"/>
              <a:t>GKK207 YAĞLARIN ANALİZİ</a:t>
            </a:r>
            <a:r>
              <a:rPr lang="tr-TR" b="1" dirty="0" smtClean="0"/>
              <a:t/>
            </a:r>
            <a:br>
              <a:rPr lang="tr-TR" b="1" dirty="0" smtClean="0"/>
            </a:br>
            <a:r>
              <a:rPr lang="tr-TR" sz="3600" b="1" dirty="0" smtClean="0">
                <a:solidFill>
                  <a:srgbClr val="FF0000"/>
                </a:solidFill>
              </a:rPr>
              <a:t>DERS </a:t>
            </a:r>
            <a:r>
              <a:rPr lang="tr-TR" sz="3600" b="1" dirty="0" smtClean="0">
                <a:solidFill>
                  <a:srgbClr val="FF0000"/>
                </a:solidFill>
              </a:rPr>
              <a:t>5: </a:t>
            </a:r>
            <a:r>
              <a:rPr lang="tr-TR" sz="3600" dirty="0" smtClean="0">
                <a:solidFill>
                  <a:srgbClr val="FF0000"/>
                </a:solidFill>
              </a:rPr>
              <a:t> </a:t>
            </a:r>
            <a:r>
              <a:rPr lang="tr-TR" sz="3600" b="1" dirty="0" smtClean="0">
                <a:solidFill>
                  <a:srgbClr val="FF0000"/>
                </a:solidFill>
              </a:rPr>
              <a:t>YAĞLARIN KALİTE İNDEKSLERİ</a:t>
            </a:r>
            <a:br>
              <a:rPr lang="tr-TR" sz="3600" b="1" dirty="0" smtClean="0">
                <a:solidFill>
                  <a:srgbClr val="FF0000"/>
                </a:solidFill>
              </a:rPr>
            </a:br>
            <a:r>
              <a:rPr lang="tr-TR" sz="3600" b="1" dirty="0" smtClean="0">
                <a:solidFill>
                  <a:srgbClr val="FF0000"/>
                </a:solidFill>
              </a:rPr>
              <a:t>UYGULAMA 2- YAĞLARDA </a:t>
            </a:r>
            <a:r>
              <a:rPr lang="tr-TR" sz="3600" b="1" dirty="0" smtClean="0">
                <a:solidFill>
                  <a:srgbClr val="FF0000"/>
                </a:solidFill>
              </a:rPr>
              <a:t>SABUNLAŞMA SAYISI</a:t>
            </a:r>
            <a:endParaRPr lang="tr-TR" sz="3600" b="1" dirty="0">
              <a:solidFill>
                <a:srgbClr val="FF0000"/>
              </a:solidFill>
            </a:endParaRPr>
          </a:p>
        </p:txBody>
      </p:sp>
      <p:sp>
        <p:nvSpPr>
          <p:cNvPr id="3" name="Alt Başlık 2"/>
          <p:cNvSpPr>
            <a:spLocks noGrp="1"/>
          </p:cNvSpPr>
          <p:nvPr>
            <p:ph type="subTitle" idx="1"/>
          </p:nvPr>
        </p:nvSpPr>
        <p:spPr>
          <a:xfrm>
            <a:off x="2049894" y="5445224"/>
            <a:ext cx="6400800" cy="864096"/>
          </a:xfrm>
        </p:spPr>
        <p:txBody>
          <a:bodyPr/>
          <a:lstStyle/>
          <a:p>
            <a:r>
              <a:rPr lang="tr-TR" dirty="0" smtClean="0"/>
              <a:t>Dr. </a:t>
            </a:r>
            <a:r>
              <a:rPr lang="tr-TR" dirty="0" err="1" smtClean="0"/>
              <a:t>Öğr</a:t>
            </a:r>
            <a:r>
              <a:rPr lang="tr-TR" dirty="0" smtClean="0"/>
              <a:t>. Üyesi Gülten ŞEKEROĞLU</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8208" y="379562"/>
            <a:ext cx="1940943" cy="1940943"/>
          </a:xfrm>
          <a:prstGeom prst="rect">
            <a:avLst/>
          </a:prstGeom>
        </p:spPr>
      </p:pic>
      <p:sp>
        <p:nvSpPr>
          <p:cNvPr id="6" name="Başlık 1"/>
          <p:cNvSpPr txBox="1">
            <a:spLocks/>
          </p:cNvSpPr>
          <p:nvPr/>
        </p:nvSpPr>
        <p:spPr>
          <a:xfrm>
            <a:off x="683568" y="2132856"/>
            <a:ext cx="7772400" cy="79451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smtClean="0"/>
              <a:t>TBMYO GIDA KAL. KONT. ANALİZİ PROGRAMI</a:t>
            </a:r>
            <a:endParaRPr lang="tr-TR" sz="2800" b="1" dirty="0"/>
          </a:p>
        </p:txBody>
      </p:sp>
    </p:spTree>
    <p:extLst>
      <p:ext uri="{BB962C8B-B14F-4D97-AF65-F5344CB8AC3E}">
        <p14:creationId xmlns:p14="http://schemas.microsoft.com/office/powerpoint/2010/main" val="1478643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9"/>
            <a:ext cx="8229600" cy="1656184"/>
          </a:xfrm>
        </p:spPr>
        <p:txBody>
          <a:bodyPr>
            <a:normAutofit/>
          </a:bodyPr>
          <a:lstStyle/>
          <a:p>
            <a:pPr marL="0" indent="0">
              <a:buNone/>
            </a:pPr>
            <a:r>
              <a:rPr lang="tr-TR" sz="2400" b="1" dirty="0"/>
              <a:t>Sonucun Hesaplanması </a:t>
            </a:r>
            <a:endParaRPr lang="tr-TR" sz="2400" b="1" dirty="0" smtClean="0"/>
          </a:p>
          <a:p>
            <a:pPr marL="0" indent="0">
              <a:buNone/>
            </a:pPr>
            <a:r>
              <a:rPr lang="tr-TR" sz="2400" dirty="0" smtClean="0"/>
              <a:t>Hesaplama </a:t>
            </a:r>
            <a:r>
              <a:rPr lang="tr-TR" sz="2400" dirty="0"/>
              <a:t>sonucunda, belirlenen sabunlaşma sayısı tam sayı olarak ifade edilir.</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844824"/>
            <a:ext cx="7128792" cy="2682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0352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normAutofit fontScale="85000" lnSpcReduction="10000"/>
          </a:bodyPr>
          <a:lstStyle/>
          <a:p>
            <a:pPr marL="0" indent="0">
              <a:buNone/>
            </a:pPr>
            <a:r>
              <a:rPr lang="tr-TR" b="1" dirty="0"/>
              <a:t>Sonucun Değerlendirilmesi </a:t>
            </a:r>
            <a:endParaRPr lang="tr-TR" b="1" dirty="0" smtClean="0"/>
          </a:p>
          <a:p>
            <a:pPr marL="0" indent="0">
              <a:buNone/>
            </a:pPr>
            <a:r>
              <a:rPr lang="tr-TR" dirty="0" smtClean="0"/>
              <a:t>Türk </a:t>
            </a:r>
            <a:r>
              <a:rPr lang="tr-TR" dirty="0"/>
              <a:t>Gıda Kodeksi “Bitki Adı ile Anılan Yemeklik Yağlar </a:t>
            </a:r>
            <a:r>
              <a:rPr lang="tr-TR" dirty="0" err="1"/>
              <a:t>Tebliği”ne</a:t>
            </a:r>
            <a:r>
              <a:rPr lang="tr-TR" dirty="0"/>
              <a:t> göre sabunlaşma sayısı; </a:t>
            </a:r>
          </a:p>
          <a:p>
            <a:pPr marL="0" indent="0">
              <a:buNone/>
            </a:pPr>
            <a:r>
              <a:rPr lang="tr-TR" dirty="0" smtClean="0"/>
              <a:t>Ayçiçeği </a:t>
            </a:r>
            <a:r>
              <a:rPr lang="tr-TR" dirty="0"/>
              <a:t>yağı 188–194 </a:t>
            </a:r>
          </a:p>
          <a:p>
            <a:pPr marL="0" indent="0">
              <a:buNone/>
            </a:pPr>
            <a:r>
              <a:rPr lang="tr-TR" dirty="0" smtClean="0"/>
              <a:t>Yüksek </a:t>
            </a:r>
            <a:r>
              <a:rPr lang="tr-TR" dirty="0"/>
              <a:t>oleik asitli ayçiçeği yağı 182–194 </a:t>
            </a:r>
            <a:endParaRPr lang="tr-TR" dirty="0" smtClean="0"/>
          </a:p>
          <a:p>
            <a:pPr marL="0" indent="0">
              <a:buNone/>
            </a:pPr>
            <a:r>
              <a:rPr lang="tr-TR" dirty="0" smtClean="0"/>
              <a:t>Hindistancevizi </a:t>
            </a:r>
            <a:r>
              <a:rPr lang="tr-TR" dirty="0"/>
              <a:t>yağı 248–265 </a:t>
            </a:r>
            <a:endParaRPr lang="tr-TR" dirty="0" smtClean="0"/>
          </a:p>
          <a:p>
            <a:pPr marL="0" indent="0">
              <a:buNone/>
            </a:pPr>
            <a:r>
              <a:rPr lang="tr-TR" dirty="0" smtClean="0"/>
              <a:t>Mısır </a:t>
            </a:r>
            <a:r>
              <a:rPr lang="tr-TR" dirty="0"/>
              <a:t>yağı 187–195 </a:t>
            </a:r>
          </a:p>
          <a:p>
            <a:pPr marL="0" indent="0">
              <a:buNone/>
            </a:pPr>
            <a:r>
              <a:rPr lang="tr-TR" dirty="0" smtClean="0"/>
              <a:t>Pamuk </a:t>
            </a:r>
            <a:r>
              <a:rPr lang="tr-TR" dirty="0"/>
              <a:t>yağı 189–198 </a:t>
            </a:r>
          </a:p>
          <a:p>
            <a:pPr marL="0" indent="0">
              <a:buNone/>
            </a:pPr>
            <a:r>
              <a:rPr lang="tr-TR" dirty="0" smtClean="0"/>
              <a:t>Soya </a:t>
            </a:r>
            <a:r>
              <a:rPr lang="tr-TR" dirty="0"/>
              <a:t>yağı </a:t>
            </a:r>
            <a:r>
              <a:rPr lang="tr-TR" dirty="0" smtClean="0"/>
              <a:t>189–195</a:t>
            </a:r>
          </a:p>
          <a:p>
            <a:pPr marL="0" indent="0">
              <a:buNone/>
            </a:pPr>
            <a:r>
              <a:rPr lang="tr-TR" dirty="0" smtClean="0"/>
              <a:t>Susam </a:t>
            </a:r>
            <a:r>
              <a:rPr lang="tr-TR" dirty="0"/>
              <a:t>yağı 186–195 </a:t>
            </a:r>
          </a:p>
          <a:p>
            <a:pPr marL="0" indent="0">
              <a:buNone/>
            </a:pPr>
            <a:r>
              <a:rPr lang="tr-TR" dirty="0" smtClean="0"/>
              <a:t>Fındık </a:t>
            </a:r>
            <a:r>
              <a:rPr lang="tr-TR" dirty="0"/>
              <a:t>yağı 188–198 mg KOH/g yağ olarak belirtilmiştir. </a:t>
            </a:r>
            <a:endParaRPr lang="tr-TR" dirty="0" smtClean="0"/>
          </a:p>
          <a:p>
            <a:pPr marL="0" indent="0">
              <a:buNone/>
            </a:pPr>
            <a:r>
              <a:rPr lang="tr-TR" dirty="0" smtClean="0"/>
              <a:t>Tereyağlarında </a:t>
            </a:r>
            <a:r>
              <a:rPr lang="tr-TR" dirty="0"/>
              <a:t>sabunlaşma sayısı 210 – 235 arasındadır.</a:t>
            </a:r>
          </a:p>
        </p:txBody>
      </p:sp>
    </p:spTree>
    <p:extLst>
      <p:ext uri="{BB962C8B-B14F-4D97-AF65-F5344CB8AC3E}">
        <p14:creationId xmlns:p14="http://schemas.microsoft.com/office/powerpoint/2010/main" val="1915413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3140968"/>
            <a:ext cx="8229600" cy="1540768"/>
          </a:xfrm>
        </p:spPr>
        <p:txBody>
          <a:bodyPr/>
          <a:lstStyle/>
          <a:p>
            <a:pPr marL="0" indent="0" algn="ctr">
              <a:buNone/>
            </a:pPr>
            <a:r>
              <a:rPr lang="tr-TR" b="1" dirty="0" smtClean="0"/>
              <a:t>YAĞLARDA SABUNLAŞMAYAN MADDE MİKTARININ HESAPLANMASI</a:t>
            </a:r>
            <a:endParaRPr lang="tr-TR" b="1" dirty="0"/>
          </a:p>
        </p:txBody>
      </p:sp>
    </p:spTree>
    <p:extLst>
      <p:ext uri="{BB962C8B-B14F-4D97-AF65-F5344CB8AC3E}">
        <p14:creationId xmlns:p14="http://schemas.microsoft.com/office/powerpoint/2010/main" val="1346059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a:bodyPr>
          <a:lstStyle/>
          <a:p>
            <a:r>
              <a:rPr lang="tr-TR" sz="2800" b="1" dirty="0"/>
              <a:t>Sabunlaşmayan </a:t>
            </a:r>
            <a:r>
              <a:rPr lang="tr-TR" sz="2800" b="1" dirty="0" smtClean="0"/>
              <a:t>Madde Miktarı </a:t>
            </a:r>
            <a:r>
              <a:rPr lang="tr-TR" sz="2800" b="1" dirty="0"/>
              <a:t>Tayini </a:t>
            </a:r>
          </a:p>
        </p:txBody>
      </p:sp>
      <p:sp>
        <p:nvSpPr>
          <p:cNvPr id="3" name="İçerik Yer Tutucusu 2"/>
          <p:cNvSpPr>
            <a:spLocks noGrp="1"/>
          </p:cNvSpPr>
          <p:nvPr>
            <p:ph idx="1"/>
          </p:nvPr>
        </p:nvSpPr>
        <p:spPr>
          <a:xfrm>
            <a:off x="457200" y="1124744"/>
            <a:ext cx="8229600" cy="5001419"/>
          </a:xfrm>
        </p:spPr>
        <p:txBody>
          <a:bodyPr>
            <a:normAutofit/>
          </a:bodyPr>
          <a:lstStyle/>
          <a:p>
            <a:pPr marL="0" indent="0" algn="just">
              <a:buNone/>
            </a:pPr>
            <a:r>
              <a:rPr lang="tr-TR" sz="2800" dirty="0" smtClean="0"/>
              <a:t>Yağda </a:t>
            </a:r>
            <a:r>
              <a:rPr lang="tr-TR" sz="2800" dirty="0"/>
              <a:t>sabunlaşmayan madde miktarı yani sabunlaşmayan maddeler oranı; yağda çözünmüş hâlde olup sabunlaşmadan sonra suda çözünmeyen; fakat analizde kullanılan petrol veya </a:t>
            </a:r>
            <a:r>
              <a:rPr lang="tr-TR" sz="2800" dirty="0" err="1"/>
              <a:t>dietil</a:t>
            </a:r>
            <a:r>
              <a:rPr lang="tr-TR" sz="2800" dirty="0"/>
              <a:t> eteri içinde çözünen maddelerin toplamıdır. </a:t>
            </a:r>
            <a:endParaRPr lang="tr-TR" sz="2800" dirty="0" smtClean="0"/>
          </a:p>
          <a:p>
            <a:pPr marL="0" indent="0" algn="just">
              <a:buNone/>
            </a:pPr>
            <a:r>
              <a:rPr lang="tr-TR" sz="2800" dirty="0" smtClean="0"/>
              <a:t>Bunlar </a:t>
            </a:r>
            <a:r>
              <a:rPr lang="tr-TR" sz="2800" dirty="0"/>
              <a:t>kostik alkali ile sabunlaşmayan çeşitli alifatik alkolleri, steroller gibi </a:t>
            </a:r>
            <a:r>
              <a:rPr lang="tr-TR" sz="2800" dirty="0" err="1"/>
              <a:t>lipid</a:t>
            </a:r>
            <a:r>
              <a:rPr lang="tr-TR" sz="2800" dirty="0"/>
              <a:t> yapısındaki bileşikleri, hidrokarbonları, </a:t>
            </a:r>
            <a:r>
              <a:rPr lang="tr-TR" sz="2800" dirty="0" err="1"/>
              <a:t>karotenoidleri</a:t>
            </a:r>
            <a:r>
              <a:rPr lang="tr-TR" sz="2800" dirty="0"/>
              <a:t>, </a:t>
            </a:r>
            <a:r>
              <a:rPr lang="tr-TR" sz="2800" dirty="0" err="1"/>
              <a:t>ksantofilleri</a:t>
            </a:r>
            <a:r>
              <a:rPr lang="tr-TR" sz="2800" dirty="0"/>
              <a:t>, yağda çözünen vitaminleri ve yağda çözünen benzer organik bileşikleri içerir.</a:t>
            </a:r>
          </a:p>
        </p:txBody>
      </p:sp>
    </p:spTree>
    <p:extLst>
      <p:ext uri="{BB962C8B-B14F-4D97-AF65-F5344CB8AC3E}">
        <p14:creationId xmlns:p14="http://schemas.microsoft.com/office/powerpoint/2010/main" val="2677816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a:bodyPr>
          <a:lstStyle/>
          <a:p>
            <a:pPr marL="0" indent="0" algn="just">
              <a:buNone/>
            </a:pPr>
            <a:r>
              <a:rPr lang="tr-TR" sz="2800" b="1" dirty="0" smtClean="0"/>
              <a:t>Deneyin </a:t>
            </a:r>
            <a:r>
              <a:rPr lang="tr-TR" sz="2800" b="1" dirty="0"/>
              <a:t>ilkesi; </a:t>
            </a:r>
            <a:r>
              <a:rPr lang="tr-TR" sz="2800" dirty="0"/>
              <a:t>yağın alkolde hazırlanmış baz çözeltisi ile sabunlaştırılması, sabunun çözücü ile birkaç kez </a:t>
            </a:r>
            <a:r>
              <a:rPr lang="tr-TR" sz="2800" dirty="0" err="1"/>
              <a:t>ekstraksiyonu</a:t>
            </a:r>
            <a:r>
              <a:rPr lang="tr-TR" sz="2800" dirty="0"/>
              <a:t> ve yıkanan </a:t>
            </a:r>
            <a:r>
              <a:rPr lang="tr-TR" sz="2800" dirty="0" err="1"/>
              <a:t>ekstraktın</a:t>
            </a:r>
            <a:r>
              <a:rPr lang="tr-TR" sz="2800" dirty="0"/>
              <a:t> kuruyuncaya kadar buharlaştırılmasıdır. </a:t>
            </a:r>
            <a:endParaRPr lang="tr-TR" sz="2800" dirty="0" smtClean="0"/>
          </a:p>
          <a:p>
            <a:pPr marL="0" indent="0" algn="just">
              <a:buNone/>
            </a:pPr>
            <a:r>
              <a:rPr lang="tr-TR" sz="2800" dirty="0" smtClean="0"/>
              <a:t>Aşağıda </a:t>
            </a:r>
            <a:r>
              <a:rPr lang="tr-TR" sz="2800" dirty="0"/>
              <a:t>belirtilen analiz yöntemi, aşırı derecede sabunlaşmayan madde içermeyen tüm hayvansal ve bitkisel yağlara uygulanabilmektedir.</a:t>
            </a:r>
          </a:p>
        </p:txBody>
      </p:sp>
    </p:spTree>
    <p:extLst>
      <p:ext uri="{BB962C8B-B14F-4D97-AF65-F5344CB8AC3E}">
        <p14:creationId xmlns:p14="http://schemas.microsoft.com/office/powerpoint/2010/main" val="698482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a:bodyPr>
          <a:lstStyle/>
          <a:p>
            <a:r>
              <a:rPr lang="tr-TR" sz="2800" b="1" dirty="0" smtClean="0"/>
              <a:t>Kullanılan Araç ve Gereçler</a:t>
            </a:r>
            <a:endParaRPr lang="tr-TR" sz="28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44824"/>
            <a:ext cx="7822072" cy="2780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3418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120680"/>
          </a:xfrm>
        </p:spPr>
        <p:txBody>
          <a:bodyPr>
            <a:normAutofit fontScale="92500" lnSpcReduction="10000"/>
          </a:bodyPr>
          <a:lstStyle/>
          <a:p>
            <a:pPr marL="0" indent="0">
              <a:buNone/>
            </a:pPr>
            <a:r>
              <a:rPr lang="tr-TR" b="1" dirty="0" smtClean="0"/>
              <a:t>Kullanılan </a:t>
            </a:r>
            <a:r>
              <a:rPr lang="tr-TR" b="1" dirty="0"/>
              <a:t>Kimyasallar </a:t>
            </a:r>
          </a:p>
          <a:p>
            <a:r>
              <a:rPr lang="tr-TR" dirty="0" smtClean="0"/>
              <a:t>Etanol </a:t>
            </a:r>
            <a:r>
              <a:rPr lang="tr-TR" dirty="0"/>
              <a:t>çözeltisi: % 95’lik (hacim / hacim) ( Sulu) </a:t>
            </a:r>
            <a:r>
              <a:rPr lang="tr-TR" dirty="0" smtClean="0"/>
              <a:t> </a:t>
            </a:r>
            <a:r>
              <a:rPr lang="tr-TR" dirty="0" err="1"/>
              <a:t>Etanollü</a:t>
            </a:r>
            <a:r>
              <a:rPr lang="tr-TR" dirty="0"/>
              <a:t> KOH çözeltisi: Yaklaşık 0,5 N </a:t>
            </a:r>
            <a:endParaRPr lang="tr-TR" dirty="0" smtClean="0"/>
          </a:p>
          <a:p>
            <a:r>
              <a:rPr lang="tr-TR" dirty="0" err="1" smtClean="0"/>
              <a:t>Etanollü</a:t>
            </a:r>
            <a:r>
              <a:rPr lang="tr-TR" dirty="0" smtClean="0"/>
              <a:t> </a:t>
            </a:r>
            <a:r>
              <a:rPr lang="tr-TR" dirty="0"/>
              <a:t>KOH çözeltisi: Yaklaşık 2 N( 120 g KOH % 95’lik hacim/hacim etanolde çözünür ve litreye tamamlanır.) </a:t>
            </a:r>
          </a:p>
          <a:p>
            <a:r>
              <a:rPr lang="tr-TR" dirty="0" err="1" smtClean="0"/>
              <a:t>Etanollü</a:t>
            </a:r>
            <a:r>
              <a:rPr lang="tr-TR" dirty="0" smtClean="0"/>
              <a:t> </a:t>
            </a:r>
            <a:r>
              <a:rPr lang="tr-TR" dirty="0"/>
              <a:t>KOH çözeltisi: Yaklaşık 0,1 N </a:t>
            </a:r>
          </a:p>
          <a:p>
            <a:r>
              <a:rPr lang="tr-TR" dirty="0" err="1" smtClean="0"/>
              <a:t>Dietil</a:t>
            </a:r>
            <a:r>
              <a:rPr lang="tr-TR" dirty="0" smtClean="0"/>
              <a:t> </a:t>
            </a:r>
            <a:r>
              <a:rPr lang="tr-TR" dirty="0"/>
              <a:t>eter </a:t>
            </a:r>
          </a:p>
          <a:p>
            <a:r>
              <a:rPr lang="tr-TR" dirty="0" err="1" smtClean="0"/>
              <a:t>HCl</a:t>
            </a:r>
            <a:r>
              <a:rPr lang="tr-TR" dirty="0" smtClean="0"/>
              <a:t> </a:t>
            </a:r>
            <a:r>
              <a:rPr lang="tr-TR" dirty="0"/>
              <a:t>çözeltisi: Yaklaşık 1 N </a:t>
            </a:r>
          </a:p>
          <a:p>
            <a:r>
              <a:rPr lang="tr-TR" dirty="0" smtClean="0"/>
              <a:t>Aseton </a:t>
            </a:r>
          </a:p>
          <a:p>
            <a:r>
              <a:rPr lang="tr-TR" dirty="0" err="1" smtClean="0"/>
              <a:t>Etanollü</a:t>
            </a:r>
            <a:r>
              <a:rPr lang="tr-TR" dirty="0" smtClean="0"/>
              <a:t> </a:t>
            </a:r>
            <a:r>
              <a:rPr lang="tr-TR" dirty="0" err="1"/>
              <a:t>fenolftalein</a:t>
            </a:r>
            <a:r>
              <a:rPr lang="tr-TR" dirty="0"/>
              <a:t> çözeltisi % 1’lik (ağırlık/hacim)</a:t>
            </a:r>
            <a:r>
              <a:rPr lang="tr-TR" dirty="0" err="1"/>
              <a:t>fenolftalein</a:t>
            </a:r>
            <a:r>
              <a:rPr lang="tr-TR" dirty="0"/>
              <a:t> % 95’lik etanol içinde </a:t>
            </a:r>
            <a:r>
              <a:rPr lang="tr-TR" dirty="0" smtClean="0"/>
              <a:t>Damıtık </a:t>
            </a:r>
            <a:r>
              <a:rPr lang="tr-TR" dirty="0"/>
              <a:t>su</a:t>
            </a:r>
          </a:p>
        </p:txBody>
      </p:sp>
    </p:spTree>
    <p:extLst>
      <p:ext uri="{BB962C8B-B14F-4D97-AF65-F5344CB8AC3E}">
        <p14:creationId xmlns:p14="http://schemas.microsoft.com/office/powerpoint/2010/main" val="3778462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a:bodyPr>
          <a:lstStyle/>
          <a:p>
            <a:r>
              <a:rPr lang="tr-TR" sz="2800" b="1" dirty="0"/>
              <a:t>İşlem Basamakları</a:t>
            </a:r>
          </a:p>
        </p:txBody>
      </p:sp>
      <p:sp>
        <p:nvSpPr>
          <p:cNvPr id="3" name="İçerik Yer Tutucusu 2"/>
          <p:cNvSpPr>
            <a:spLocks noGrp="1"/>
          </p:cNvSpPr>
          <p:nvPr>
            <p:ph idx="1"/>
          </p:nvPr>
        </p:nvSpPr>
        <p:spPr>
          <a:xfrm>
            <a:off x="457200" y="980728"/>
            <a:ext cx="8229600" cy="5145435"/>
          </a:xfrm>
        </p:spPr>
        <p:txBody>
          <a:bodyPr>
            <a:normAutofit fontScale="70000" lnSpcReduction="20000"/>
          </a:bodyPr>
          <a:lstStyle/>
          <a:p>
            <a:pPr marL="0" indent="0" algn="just">
              <a:buNone/>
            </a:pPr>
            <a:r>
              <a:rPr lang="tr-TR" dirty="0"/>
              <a:t>5 g kadar numune 0,01 g duyarlıkla balonun içinde tartılır. </a:t>
            </a:r>
            <a:endParaRPr lang="tr-TR" dirty="0" smtClean="0"/>
          </a:p>
          <a:p>
            <a:pPr marL="0" indent="0" algn="just">
              <a:buNone/>
            </a:pPr>
            <a:r>
              <a:rPr lang="tr-TR" dirty="0" smtClean="0"/>
              <a:t>50 </a:t>
            </a:r>
            <a:r>
              <a:rPr lang="tr-TR" dirty="0"/>
              <a:t>ml, 2 N </a:t>
            </a:r>
            <a:r>
              <a:rPr lang="tr-TR" dirty="0" err="1"/>
              <a:t>etanollü</a:t>
            </a:r>
            <a:r>
              <a:rPr lang="tr-TR" dirty="0"/>
              <a:t> KOH çözeltisi katılır ve geri soğutucuya takılır. </a:t>
            </a:r>
            <a:r>
              <a:rPr lang="tr-TR" dirty="0" smtClean="0"/>
              <a:t>Yavaşça </a:t>
            </a:r>
            <a:r>
              <a:rPr lang="tr-TR" dirty="0"/>
              <a:t>bir saat süreyle kaynatılır. </a:t>
            </a:r>
          </a:p>
          <a:p>
            <a:pPr marL="0" indent="0" algn="just">
              <a:buNone/>
            </a:pPr>
            <a:r>
              <a:rPr lang="tr-TR" dirty="0" smtClean="0"/>
              <a:t>Isıtma </a:t>
            </a:r>
            <a:r>
              <a:rPr lang="tr-TR" dirty="0"/>
              <a:t>bittikten sonra geri soğutucu ayrılır. </a:t>
            </a:r>
          </a:p>
          <a:p>
            <a:pPr marL="0" indent="0" algn="just">
              <a:buNone/>
            </a:pPr>
            <a:r>
              <a:rPr lang="tr-TR" dirty="0" smtClean="0"/>
              <a:t>Balonun </a:t>
            </a:r>
            <a:r>
              <a:rPr lang="tr-TR" dirty="0"/>
              <a:t>içindekiler, ayırma hunisine aktarılır. </a:t>
            </a:r>
          </a:p>
          <a:p>
            <a:pPr marL="0" indent="0" algn="just">
              <a:buNone/>
            </a:pPr>
            <a:r>
              <a:rPr lang="tr-TR" dirty="0" smtClean="0"/>
              <a:t>Balon </a:t>
            </a:r>
            <a:r>
              <a:rPr lang="tr-TR" dirty="0"/>
              <a:t>toplam 100 ml damıtık su ile yıkanır. </a:t>
            </a:r>
          </a:p>
          <a:p>
            <a:pPr marL="0" indent="0" algn="just">
              <a:buNone/>
            </a:pPr>
            <a:r>
              <a:rPr lang="tr-TR" dirty="0" smtClean="0"/>
              <a:t>Balon </a:t>
            </a:r>
            <a:r>
              <a:rPr lang="tr-TR" dirty="0"/>
              <a:t>ve geri soğutucu 100 ml </a:t>
            </a:r>
            <a:r>
              <a:rPr lang="tr-TR" dirty="0" err="1"/>
              <a:t>dietil</a:t>
            </a:r>
            <a:r>
              <a:rPr lang="tr-TR" dirty="0"/>
              <a:t> eter ile yıkandıktan sonra eter ayırma hunisine aktarılır. </a:t>
            </a:r>
          </a:p>
          <a:p>
            <a:pPr marL="0" indent="0" algn="just">
              <a:buNone/>
            </a:pPr>
            <a:r>
              <a:rPr lang="tr-TR" dirty="0" smtClean="0"/>
              <a:t>Ayırma </a:t>
            </a:r>
            <a:r>
              <a:rPr lang="tr-TR" dirty="0"/>
              <a:t>hunisinin ağzını kapatmadan önce, çözelti hunide biraz çalkalanır. Kapağı kapatıldıktan sonra kuvvetle çalkalanır(Arada huninin kapağı açılarak, </a:t>
            </a:r>
            <a:r>
              <a:rPr lang="tr-TR" dirty="0" err="1"/>
              <a:t>dietil</a:t>
            </a:r>
            <a:r>
              <a:rPr lang="tr-TR" dirty="0"/>
              <a:t> eterin </a:t>
            </a:r>
            <a:r>
              <a:rPr lang="tr-TR" dirty="0" err="1"/>
              <a:t>evaporasyonu</a:t>
            </a:r>
            <a:r>
              <a:rPr lang="tr-TR" dirty="0"/>
              <a:t> sonucu oluşan gazı alınır, basıncı engellenir. Bu çalkalama işlemine, basıncı arada almak üzere, 1 dakika devam edilir.). </a:t>
            </a:r>
          </a:p>
          <a:p>
            <a:pPr marL="0" indent="0" algn="just">
              <a:buNone/>
            </a:pPr>
            <a:r>
              <a:rPr lang="tr-TR" dirty="0" smtClean="0"/>
              <a:t>Karışım </a:t>
            </a:r>
            <a:r>
              <a:rPr lang="tr-TR" dirty="0"/>
              <a:t>henüz ılık iken iki fazın tam olarak birbirinden ayrılmasına kadar, ayırma hunisi düşey tutulur (Huni uygun bir düzeneğe oturtulur. Üstteki eter fazının, alttaki su ve sabun fazından tamamen ayrılması için 15 dakika veya daha uzun süre beklenir.).</a:t>
            </a:r>
          </a:p>
        </p:txBody>
      </p:sp>
    </p:spTree>
    <p:extLst>
      <p:ext uri="{BB962C8B-B14F-4D97-AF65-F5344CB8AC3E}">
        <p14:creationId xmlns:p14="http://schemas.microsoft.com/office/powerpoint/2010/main" val="2743266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70000" lnSpcReduction="20000"/>
          </a:bodyPr>
          <a:lstStyle/>
          <a:p>
            <a:pPr marL="0" indent="0" algn="just">
              <a:buNone/>
            </a:pPr>
            <a:r>
              <a:rPr lang="tr-TR" dirty="0"/>
              <a:t>Aşırı ölçüde alkalilik nedeniyle emülsiyon meydana gelirse birkaç damla 1 N HCL çözeltisi katılır (Eğer fazların ayırımı kesin gözükmezse, huniye 20 – 50 ml arasında damıtık su ekleyerek faz ayırımlarını belirgin bir şekilde görünüz.). </a:t>
            </a:r>
          </a:p>
          <a:p>
            <a:pPr marL="0" indent="0" algn="just">
              <a:buNone/>
            </a:pPr>
            <a:r>
              <a:rPr lang="tr-TR" dirty="0" smtClean="0"/>
              <a:t>Sulu </a:t>
            </a:r>
            <a:r>
              <a:rPr lang="tr-TR" dirty="0" err="1"/>
              <a:t>etanollü</a:t>
            </a:r>
            <a:r>
              <a:rPr lang="tr-TR" dirty="0"/>
              <a:t> faz sabunlaşmada kullanılan balona, eter </a:t>
            </a:r>
            <a:r>
              <a:rPr lang="tr-TR" dirty="0" err="1"/>
              <a:t>ekstraktı</a:t>
            </a:r>
            <a:r>
              <a:rPr lang="tr-TR" dirty="0"/>
              <a:t> ise içinde 40 ml su bulunan ikinci bir ayırma hunisine akıtılır. </a:t>
            </a:r>
          </a:p>
          <a:p>
            <a:pPr marL="0" indent="0" algn="just">
              <a:buNone/>
            </a:pPr>
            <a:r>
              <a:rPr lang="tr-TR" dirty="0" smtClean="0"/>
              <a:t>Sulu </a:t>
            </a:r>
            <a:r>
              <a:rPr lang="tr-TR" dirty="0"/>
              <a:t>ve </a:t>
            </a:r>
            <a:r>
              <a:rPr lang="tr-TR" dirty="0" err="1"/>
              <a:t>etanollü</a:t>
            </a:r>
            <a:r>
              <a:rPr lang="tr-TR" dirty="0"/>
              <a:t> sabun çözeltisi her defasında 100 ml </a:t>
            </a:r>
            <a:r>
              <a:rPr lang="tr-TR" dirty="0" err="1"/>
              <a:t>dietil</a:t>
            </a:r>
            <a:r>
              <a:rPr lang="tr-TR" dirty="0"/>
              <a:t> eter kullanılarak iki kez daha aynı şekilde </a:t>
            </a:r>
            <a:r>
              <a:rPr lang="tr-TR" dirty="0" err="1"/>
              <a:t>ekstrakte</a:t>
            </a:r>
            <a:r>
              <a:rPr lang="tr-TR" dirty="0"/>
              <a:t> edilir. </a:t>
            </a:r>
          </a:p>
          <a:p>
            <a:pPr marL="0" indent="0" algn="just">
              <a:buNone/>
            </a:pPr>
            <a:r>
              <a:rPr lang="tr-TR" dirty="0" smtClean="0"/>
              <a:t>Eter </a:t>
            </a:r>
            <a:r>
              <a:rPr lang="tr-TR" dirty="0" err="1"/>
              <a:t>ekstraktları</a:t>
            </a:r>
            <a:r>
              <a:rPr lang="tr-TR" dirty="0"/>
              <a:t> ikinci ayırma hunisinde toplanır. </a:t>
            </a:r>
          </a:p>
          <a:p>
            <a:pPr marL="0" indent="0" algn="just">
              <a:buNone/>
            </a:pPr>
            <a:r>
              <a:rPr lang="tr-TR" dirty="0" smtClean="0"/>
              <a:t>Toplanan </a:t>
            </a:r>
            <a:r>
              <a:rPr lang="tr-TR" dirty="0"/>
              <a:t>eter </a:t>
            </a:r>
            <a:r>
              <a:rPr lang="tr-TR" dirty="0" err="1"/>
              <a:t>ekstraktında</a:t>
            </a:r>
            <a:r>
              <a:rPr lang="tr-TR" dirty="0"/>
              <a:t> çözünmeyen katı madde bulunursa dikkatle süzgeç kâğıdından süzülür ve çözünen madde kalmayacak şekilde bir miktar </a:t>
            </a:r>
            <a:r>
              <a:rPr lang="tr-TR" dirty="0" err="1"/>
              <a:t>dietil</a:t>
            </a:r>
            <a:r>
              <a:rPr lang="tr-TR" dirty="0"/>
              <a:t> eter ile yıkanır. </a:t>
            </a:r>
          </a:p>
          <a:p>
            <a:pPr marL="0" indent="0" algn="just">
              <a:buNone/>
            </a:pPr>
            <a:r>
              <a:rPr lang="tr-TR" dirty="0" smtClean="0"/>
              <a:t>İçinde </a:t>
            </a:r>
            <a:r>
              <a:rPr lang="tr-TR" dirty="0"/>
              <a:t>40 ml su ve eter </a:t>
            </a:r>
            <a:r>
              <a:rPr lang="tr-TR" dirty="0" err="1"/>
              <a:t>ekstrakları</a:t>
            </a:r>
            <a:r>
              <a:rPr lang="tr-TR" dirty="0"/>
              <a:t> toplanmış huni kuvvetle çalkalanmadan döndürülür ve fazlar ayrıldıktan sonra yıkama çözeltisi alt taraftan akıtılır. </a:t>
            </a:r>
          </a:p>
          <a:p>
            <a:pPr marL="0" indent="0" algn="just">
              <a:buNone/>
            </a:pPr>
            <a:r>
              <a:rPr lang="tr-TR" dirty="0" smtClean="0"/>
              <a:t>Her </a:t>
            </a:r>
            <a:r>
              <a:rPr lang="tr-TR" dirty="0"/>
              <a:t>defasında kuvvetle çalkalanarak eterli çözelti iki kez 40 ml su ile yıkandıktan sonra sıra ile 40 ml 0,5 N KOH çözeltisi, 40 ml damıtık su ve tekrar 40 ml KOH çözeltisi ve en az iki kez daha 40 ml damıtık su ile yıkanır.</a:t>
            </a:r>
          </a:p>
        </p:txBody>
      </p:sp>
    </p:spTree>
    <p:extLst>
      <p:ext uri="{BB962C8B-B14F-4D97-AF65-F5344CB8AC3E}">
        <p14:creationId xmlns:p14="http://schemas.microsoft.com/office/powerpoint/2010/main" val="2038589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70000" lnSpcReduction="20000"/>
          </a:bodyPr>
          <a:lstStyle/>
          <a:p>
            <a:pPr marL="0" indent="0" algn="just">
              <a:buNone/>
            </a:pPr>
            <a:r>
              <a:rPr lang="tr-TR" dirty="0"/>
              <a:t>Su ile yıkama işlemine, yıkama suyuna bir damla </a:t>
            </a:r>
            <a:r>
              <a:rPr lang="tr-TR" dirty="0" err="1"/>
              <a:t>fenolftalein</a:t>
            </a:r>
            <a:r>
              <a:rPr lang="tr-TR" dirty="0"/>
              <a:t> çözeltisi katılınca pembe renk vermeyinceye kadar devam edilir. </a:t>
            </a:r>
          </a:p>
          <a:p>
            <a:pPr marL="0" indent="0" algn="just">
              <a:buNone/>
            </a:pPr>
            <a:r>
              <a:rPr lang="tr-TR" dirty="0" smtClean="0"/>
              <a:t>Ayırma </a:t>
            </a:r>
            <a:r>
              <a:rPr lang="tr-TR" dirty="0"/>
              <a:t>hunisindeki eterli çözelti huninin üst tarafından, darası alınmış, 200 ml’lik bir balona yavaşça aktarılır. </a:t>
            </a:r>
          </a:p>
          <a:p>
            <a:pPr marL="0" indent="0" algn="just">
              <a:buNone/>
            </a:pPr>
            <a:r>
              <a:rPr lang="tr-TR" dirty="0" smtClean="0"/>
              <a:t>Huni </a:t>
            </a:r>
            <a:r>
              <a:rPr lang="tr-TR" dirty="0" err="1"/>
              <a:t>dietil</a:t>
            </a:r>
            <a:r>
              <a:rPr lang="tr-TR" dirty="0"/>
              <a:t> eter kullanılarak dikkatlice yıkanır ve balonun içinde küçük bir hacim kalıncaya kadar buharlaştırılır. </a:t>
            </a:r>
          </a:p>
          <a:p>
            <a:pPr marL="0" indent="0" algn="just">
              <a:buNone/>
            </a:pPr>
            <a:r>
              <a:rPr lang="tr-TR" dirty="0" smtClean="0"/>
              <a:t>Daha </a:t>
            </a:r>
            <a:r>
              <a:rPr lang="tr-TR" dirty="0"/>
              <a:t>sonra 6 ml aseton katılmasından sonra balon, kaynamakta olan su banyosu içine eğik olarak batırılır ve çözücüler hafif bir hava akımında tamamıyla buharlaştırılır. </a:t>
            </a:r>
          </a:p>
          <a:p>
            <a:pPr marL="0" indent="0" algn="just">
              <a:buNone/>
            </a:pPr>
            <a:r>
              <a:rPr lang="tr-TR" dirty="0" smtClean="0"/>
              <a:t>Kalıntı</a:t>
            </a:r>
            <a:r>
              <a:rPr lang="tr-TR" dirty="0"/>
              <a:t>, 75 – 80 o C’deki etüvde, balon yatay durumda olacak şekilde 15 dakika süre ile tutarak kurutulur. </a:t>
            </a:r>
          </a:p>
          <a:p>
            <a:pPr marL="0" indent="0" algn="just">
              <a:buNone/>
            </a:pPr>
            <a:r>
              <a:rPr lang="tr-TR" dirty="0" smtClean="0"/>
              <a:t>Desikatörde </a:t>
            </a:r>
            <a:r>
              <a:rPr lang="tr-TR" dirty="0"/>
              <a:t>soğutulur ve tartılır (m1). </a:t>
            </a:r>
            <a:endParaRPr lang="tr-TR" dirty="0" smtClean="0"/>
          </a:p>
          <a:p>
            <a:pPr marL="0" indent="0" algn="just">
              <a:buNone/>
            </a:pPr>
            <a:r>
              <a:rPr lang="tr-TR" dirty="0" smtClean="0"/>
              <a:t>15 </a:t>
            </a:r>
            <a:r>
              <a:rPr lang="tr-TR" dirty="0"/>
              <a:t>dakikalık sürelerle kurutma işlemine, birbirine izleyen iki tartım arasındaki ağırlık kaybı % 0,1’den az oluncaya kadar devam edilir. </a:t>
            </a:r>
            <a:endParaRPr lang="tr-TR" dirty="0" smtClean="0"/>
          </a:p>
          <a:p>
            <a:pPr marL="0" indent="0" algn="just">
              <a:buNone/>
            </a:pPr>
            <a:r>
              <a:rPr lang="tr-TR" dirty="0" smtClean="0"/>
              <a:t>Kalıntı </a:t>
            </a:r>
            <a:r>
              <a:rPr lang="tr-TR" dirty="0"/>
              <a:t>yeni </a:t>
            </a:r>
            <a:r>
              <a:rPr lang="tr-TR" dirty="0" err="1"/>
              <a:t>destile</a:t>
            </a:r>
            <a:r>
              <a:rPr lang="tr-TR" dirty="0"/>
              <a:t> edilmiş ve nötrleştirilmiş % 95’lik 20 ml etanolde çözülür. </a:t>
            </a:r>
          </a:p>
          <a:p>
            <a:pPr marL="0" indent="0" algn="just">
              <a:buNone/>
            </a:pPr>
            <a:r>
              <a:rPr lang="tr-TR" dirty="0" err="1" smtClean="0"/>
              <a:t>Fenolftalein</a:t>
            </a:r>
            <a:r>
              <a:rPr lang="tr-TR" dirty="0" smtClean="0"/>
              <a:t> </a:t>
            </a:r>
            <a:r>
              <a:rPr lang="tr-TR" dirty="0"/>
              <a:t>kullanılarak 0,1 N </a:t>
            </a:r>
            <a:r>
              <a:rPr lang="tr-TR" dirty="0" err="1"/>
              <a:t>etanollü</a:t>
            </a:r>
            <a:r>
              <a:rPr lang="tr-TR" dirty="0"/>
              <a:t> KOH çözeltisi ile titre edildiğinde 0,2 ml’den fazla kullanılırsa tayin yeniden yapılmalıdır.</a:t>
            </a:r>
          </a:p>
        </p:txBody>
      </p:sp>
    </p:spTree>
    <p:extLst>
      <p:ext uri="{BB962C8B-B14F-4D97-AF65-F5344CB8AC3E}">
        <p14:creationId xmlns:p14="http://schemas.microsoft.com/office/powerpoint/2010/main" val="2073021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85000" lnSpcReduction="10000"/>
          </a:bodyPr>
          <a:lstStyle/>
          <a:p>
            <a:pPr algn="just"/>
            <a:r>
              <a:rPr lang="tr-TR" dirty="0"/>
              <a:t>Sabunlaşma Sayısı (</a:t>
            </a:r>
            <a:r>
              <a:rPr lang="tr-TR" dirty="0" err="1"/>
              <a:t>Koettstorfor</a:t>
            </a:r>
            <a:r>
              <a:rPr lang="tr-TR" dirty="0"/>
              <a:t> İndeksi) 1 gram yağda bulunan </a:t>
            </a:r>
            <a:r>
              <a:rPr lang="tr-TR" dirty="0" err="1"/>
              <a:t>gliseritlerin</a:t>
            </a:r>
            <a:r>
              <a:rPr lang="tr-TR" dirty="0"/>
              <a:t> ve yağ asitlerinin sabunlaşması sırasında açığa çıkan yağ asitlerini nötralize etmek için gerekli </a:t>
            </a:r>
            <a:r>
              <a:rPr lang="tr-TR" dirty="0" err="1"/>
              <a:t>KOH’in</a:t>
            </a:r>
            <a:r>
              <a:rPr lang="tr-TR" dirty="0"/>
              <a:t> mg cinsinden miktarıdır. </a:t>
            </a:r>
            <a:endParaRPr lang="tr-TR" dirty="0" smtClean="0"/>
          </a:p>
          <a:p>
            <a:pPr algn="just"/>
            <a:r>
              <a:rPr lang="tr-TR" dirty="0" smtClean="0"/>
              <a:t>Sabunlaşma </a:t>
            </a:r>
            <a:r>
              <a:rPr lang="tr-TR" dirty="0"/>
              <a:t>sayısı yağın ortalama molekül tartısını verir. </a:t>
            </a:r>
          </a:p>
          <a:p>
            <a:pPr algn="just"/>
            <a:r>
              <a:rPr lang="tr-TR" dirty="0" smtClean="0"/>
              <a:t>Kısa </a:t>
            </a:r>
            <a:r>
              <a:rPr lang="tr-TR" dirty="0"/>
              <a:t>zincirli yağ asitlerinin çoğunlukta olduğu yağların sabunlaşma sayısı, uzun zincirli yağ asitlerini içeren yağlardan daha fazladır. Çünkü kısa zincirli yağ asidi içeren yağların 1 gramındaki -COOH grubu uzun zincirlerdekinden daha fazladır. </a:t>
            </a:r>
          </a:p>
          <a:p>
            <a:pPr algn="just"/>
            <a:r>
              <a:rPr lang="tr-TR" dirty="0" smtClean="0"/>
              <a:t>Çoğu </a:t>
            </a:r>
            <a:r>
              <a:rPr lang="tr-TR" dirty="0"/>
              <a:t>bitkisel yağlardaki sabunlaşma sayısı 190–200 tereyağında ise 210–250 arasındadır. </a:t>
            </a:r>
            <a:endParaRPr lang="tr-TR" dirty="0"/>
          </a:p>
        </p:txBody>
      </p:sp>
    </p:spTree>
    <p:extLst>
      <p:ext uri="{BB962C8B-B14F-4D97-AF65-F5344CB8AC3E}">
        <p14:creationId xmlns:p14="http://schemas.microsoft.com/office/powerpoint/2010/main" val="1179901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6632"/>
            <a:ext cx="8229600" cy="634082"/>
          </a:xfrm>
        </p:spPr>
        <p:txBody>
          <a:bodyPr>
            <a:normAutofit/>
          </a:bodyPr>
          <a:lstStyle/>
          <a:p>
            <a:r>
              <a:rPr lang="tr-TR" sz="2800" b="1" dirty="0"/>
              <a:t>Sonucun Hesaplanması</a:t>
            </a:r>
          </a:p>
        </p:txBody>
      </p:sp>
      <p:sp>
        <p:nvSpPr>
          <p:cNvPr id="3" name="İçerik Yer Tutucusu 2"/>
          <p:cNvSpPr>
            <a:spLocks noGrp="1"/>
          </p:cNvSpPr>
          <p:nvPr>
            <p:ph idx="1"/>
          </p:nvPr>
        </p:nvSpPr>
        <p:spPr>
          <a:xfrm>
            <a:off x="179512" y="1650529"/>
            <a:ext cx="8856984" cy="3888432"/>
          </a:xfrm>
        </p:spPr>
        <p:txBody>
          <a:bodyPr>
            <a:noAutofit/>
          </a:bodyPr>
          <a:lstStyle/>
          <a:p>
            <a:pPr marL="0" indent="0">
              <a:buNone/>
            </a:pPr>
            <a:r>
              <a:rPr lang="tr-TR" sz="1800" dirty="0" smtClean="0"/>
              <a:t>Sabunlaşmayan </a:t>
            </a:r>
            <a:r>
              <a:rPr lang="tr-TR" sz="1800" dirty="0"/>
              <a:t>kısım cinsini belirlemek için, kalıntı, iki katı asetik anhidritle bir saat geri soğutucuda kaynatılır. 3 durum olabilir: </a:t>
            </a:r>
            <a:endParaRPr lang="tr-TR" sz="1800" dirty="0" smtClean="0"/>
          </a:p>
          <a:p>
            <a:pPr marL="0" indent="0">
              <a:buNone/>
            </a:pPr>
            <a:r>
              <a:rPr lang="tr-TR" sz="1800" dirty="0" smtClean="0"/>
              <a:t>1)Kalıntı</a:t>
            </a:r>
            <a:r>
              <a:rPr lang="tr-TR" sz="1800" dirty="0"/>
              <a:t>, kaynatma sırasında ve soğuduktan sonra çözünmüş kalır. </a:t>
            </a:r>
            <a:r>
              <a:rPr lang="tr-TR" sz="1800" dirty="0" err="1"/>
              <a:t>Asetil</a:t>
            </a:r>
            <a:r>
              <a:rPr lang="tr-TR" sz="1800" dirty="0"/>
              <a:t> alkol gibi yağ alkolleri vardır</a:t>
            </a:r>
            <a:r>
              <a:rPr lang="tr-TR" sz="1800" dirty="0" smtClean="0"/>
              <a:t>.</a:t>
            </a:r>
          </a:p>
          <a:p>
            <a:pPr marL="0" indent="0">
              <a:buNone/>
            </a:pPr>
            <a:r>
              <a:rPr lang="tr-TR" sz="1800" dirty="0" smtClean="0"/>
              <a:t> </a:t>
            </a:r>
            <a:r>
              <a:rPr lang="tr-TR" sz="1800" dirty="0"/>
              <a:t>2)Madde kaynatılırken çözünür ve soğuduktan sonra </a:t>
            </a:r>
            <a:r>
              <a:rPr lang="tr-TR" sz="1800" dirty="0" err="1"/>
              <a:t>kristallenirse</a:t>
            </a:r>
            <a:r>
              <a:rPr lang="tr-TR" sz="1800" dirty="0"/>
              <a:t> sterinler asetat şeklinde </a:t>
            </a:r>
            <a:r>
              <a:rPr lang="tr-TR" sz="1800" dirty="0" err="1"/>
              <a:t>kristallenir</a:t>
            </a:r>
            <a:r>
              <a:rPr lang="tr-TR" sz="1800" dirty="0"/>
              <a:t>. </a:t>
            </a:r>
            <a:r>
              <a:rPr lang="tr-TR" sz="1800" dirty="0" err="1"/>
              <a:t>Kollestrin</a:t>
            </a:r>
            <a:r>
              <a:rPr lang="tr-TR" sz="1800" dirty="0"/>
              <a:t>, </a:t>
            </a:r>
            <a:r>
              <a:rPr lang="tr-TR" sz="1800" dirty="0" err="1"/>
              <a:t>fitosterin</a:t>
            </a:r>
            <a:r>
              <a:rPr lang="tr-TR" sz="1800" dirty="0"/>
              <a:t>, </a:t>
            </a:r>
            <a:r>
              <a:rPr lang="tr-TR" sz="1800" dirty="0" err="1"/>
              <a:t>provitaminler</a:t>
            </a:r>
            <a:r>
              <a:rPr lang="tr-TR" sz="1800" dirty="0"/>
              <a:t>, D ve E vitaminleri olabilir. </a:t>
            </a:r>
            <a:endParaRPr lang="tr-TR" sz="1800" dirty="0" smtClean="0"/>
          </a:p>
          <a:p>
            <a:pPr marL="0" indent="0">
              <a:buNone/>
            </a:pPr>
            <a:r>
              <a:rPr lang="tr-TR" sz="1800" dirty="0" smtClean="0"/>
              <a:t>3)Kaynatmakla </a:t>
            </a:r>
            <a:r>
              <a:rPr lang="tr-TR" sz="1800" dirty="0"/>
              <a:t>da madde çözünmez, üstte yağlı bir katman halinde yüzer veya soğuyunca pasta şeklinde katılaşırsa; parafin, kazein, </a:t>
            </a:r>
            <a:r>
              <a:rPr lang="tr-TR" sz="1800" dirty="0" err="1"/>
              <a:t>skualen</a:t>
            </a:r>
            <a:r>
              <a:rPr lang="tr-TR" sz="1800" dirty="0"/>
              <a:t>, mineral yağlar yanı sıra aynı zamanda 1 ve 2’de söylenen maddeler de bulunabilir. </a:t>
            </a:r>
            <a:endParaRPr lang="tr-TR" sz="1800" dirty="0" smtClean="0"/>
          </a:p>
          <a:p>
            <a:pPr marL="0" indent="0">
              <a:buNone/>
            </a:pPr>
            <a:r>
              <a:rPr lang="tr-TR" sz="1800" dirty="0" smtClean="0"/>
              <a:t>Sabunlaşmayan </a:t>
            </a:r>
            <a:r>
              <a:rPr lang="tr-TR" sz="1800" dirty="0"/>
              <a:t>kısmın yüksek çıkışı, mineral yağların karıştırılmış olabileceğini gösterir. </a:t>
            </a:r>
            <a:r>
              <a:rPr lang="tr-TR" sz="1800" dirty="0" smtClean="0"/>
              <a:t>1 </a:t>
            </a:r>
            <a:r>
              <a:rPr lang="tr-TR" sz="1800" dirty="0"/>
              <a:t>ml sıvı veya eritilmiş yağ 100 ml </a:t>
            </a:r>
            <a:r>
              <a:rPr lang="tr-TR" sz="1800" dirty="0" err="1"/>
              <a:t>erlene</a:t>
            </a:r>
            <a:r>
              <a:rPr lang="tr-TR" sz="1800" dirty="0"/>
              <a:t> alınıp üzerine 1 ml KOH(3+2) ve 25 ml alkol konur. </a:t>
            </a:r>
          </a:p>
          <a:p>
            <a:pPr marL="0" indent="0">
              <a:buNone/>
            </a:pPr>
            <a:r>
              <a:rPr lang="tr-TR" sz="1800" dirty="0" smtClean="0"/>
              <a:t>Ağzına </a:t>
            </a:r>
            <a:r>
              <a:rPr lang="tr-TR" sz="1800" dirty="0"/>
              <a:t>soğutucu olarak bir cam boru takıldıktan sonra, sık sık çalkalayarak su banyosunda tümü sabunlaşıncaya kadar(yaklaşık 5 dakika)ısıtılır. </a:t>
            </a:r>
            <a:endParaRPr lang="tr-TR" sz="1800" dirty="0" smtClean="0"/>
          </a:p>
          <a:p>
            <a:pPr marL="0" indent="0">
              <a:buNone/>
            </a:pPr>
            <a:r>
              <a:rPr lang="tr-TR" sz="1800" dirty="0" smtClean="0"/>
              <a:t>Daha </a:t>
            </a:r>
            <a:r>
              <a:rPr lang="tr-TR" sz="1800" dirty="0"/>
              <a:t>sıcakken 25 ml su ile karıştırılır. </a:t>
            </a:r>
            <a:endParaRPr lang="tr-TR" sz="1800" dirty="0" smtClean="0"/>
          </a:p>
          <a:p>
            <a:pPr marL="0" indent="0">
              <a:buNone/>
            </a:pPr>
            <a:r>
              <a:rPr lang="tr-TR" sz="1800" dirty="0" smtClean="0"/>
              <a:t> </a:t>
            </a:r>
            <a:r>
              <a:rPr lang="tr-TR" sz="1800" dirty="0"/>
              <a:t>% 0,5’ten çok mineral yağ varsa bulanıklık olur.</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764704"/>
            <a:ext cx="6638925" cy="885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946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363272" cy="5433467"/>
          </a:xfrm>
        </p:spPr>
        <p:txBody>
          <a:bodyPr>
            <a:normAutofit fontScale="92500" lnSpcReduction="10000"/>
          </a:bodyPr>
          <a:lstStyle/>
          <a:p>
            <a:pPr marL="0" indent="0">
              <a:buNone/>
            </a:pPr>
            <a:r>
              <a:rPr lang="tr-TR" b="1" dirty="0"/>
              <a:t>Türk Gıda Kodeksi “Bitki Adı ile Anılan Yemeklik Yağlar </a:t>
            </a:r>
            <a:r>
              <a:rPr lang="tr-TR" b="1" dirty="0" smtClean="0"/>
              <a:t>Tebliği’ne </a:t>
            </a:r>
            <a:r>
              <a:rPr lang="tr-TR" b="1" dirty="0"/>
              <a:t>göre sabunlaşmayan madde</a:t>
            </a:r>
            <a:r>
              <a:rPr lang="tr-TR" dirty="0" smtClean="0"/>
              <a:t>;</a:t>
            </a:r>
          </a:p>
          <a:p>
            <a:pPr marL="0" indent="0">
              <a:buNone/>
            </a:pPr>
            <a:r>
              <a:rPr lang="tr-TR" dirty="0"/>
              <a:t>Ayçiçeği yağı &lt; 15 </a:t>
            </a:r>
          </a:p>
          <a:p>
            <a:pPr marL="0" indent="0">
              <a:buNone/>
            </a:pPr>
            <a:r>
              <a:rPr lang="tr-TR" dirty="0" smtClean="0"/>
              <a:t>Hindistancevizi </a:t>
            </a:r>
            <a:r>
              <a:rPr lang="tr-TR" dirty="0"/>
              <a:t>yağı &lt; 15 </a:t>
            </a:r>
          </a:p>
          <a:p>
            <a:pPr marL="0" indent="0">
              <a:buNone/>
            </a:pPr>
            <a:r>
              <a:rPr lang="tr-TR" dirty="0" smtClean="0"/>
              <a:t>Mısır </a:t>
            </a:r>
            <a:r>
              <a:rPr lang="tr-TR" dirty="0"/>
              <a:t>yağı &lt; 28 </a:t>
            </a:r>
          </a:p>
          <a:p>
            <a:pPr marL="0" indent="0">
              <a:buNone/>
            </a:pPr>
            <a:r>
              <a:rPr lang="tr-TR" dirty="0" smtClean="0"/>
              <a:t>Pamuk </a:t>
            </a:r>
            <a:r>
              <a:rPr lang="tr-TR" dirty="0"/>
              <a:t>yağı &lt; 15 </a:t>
            </a:r>
          </a:p>
          <a:p>
            <a:pPr marL="0" indent="0">
              <a:buNone/>
            </a:pPr>
            <a:r>
              <a:rPr lang="tr-TR" dirty="0" smtClean="0"/>
              <a:t>Soya </a:t>
            </a:r>
            <a:r>
              <a:rPr lang="tr-TR" dirty="0"/>
              <a:t>yağı &lt; 15 </a:t>
            </a:r>
          </a:p>
          <a:p>
            <a:pPr marL="0" indent="0">
              <a:buNone/>
            </a:pPr>
            <a:r>
              <a:rPr lang="tr-TR" dirty="0" smtClean="0"/>
              <a:t>Susam </a:t>
            </a:r>
            <a:r>
              <a:rPr lang="tr-TR" dirty="0"/>
              <a:t>yağı &lt; 20 </a:t>
            </a:r>
          </a:p>
          <a:p>
            <a:pPr marL="0" indent="0">
              <a:buNone/>
            </a:pPr>
            <a:r>
              <a:rPr lang="tr-TR" dirty="0" smtClean="0"/>
              <a:t>Fındık </a:t>
            </a:r>
            <a:r>
              <a:rPr lang="tr-TR" dirty="0"/>
              <a:t>yağı &lt;=7,2 g / kg olarak belirtilmiştir. </a:t>
            </a:r>
            <a:endParaRPr lang="tr-TR" dirty="0" smtClean="0"/>
          </a:p>
          <a:p>
            <a:pPr marL="0" indent="0">
              <a:buNone/>
            </a:pPr>
            <a:r>
              <a:rPr lang="tr-TR" dirty="0" smtClean="0"/>
              <a:t>Tereyağında </a:t>
            </a:r>
            <a:r>
              <a:rPr lang="tr-TR" dirty="0"/>
              <a:t>sabunlaşmayan madde % 0,5 – 2,0 arasındadır. </a:t>
            </a:r>
          </a:p>
        </p:txBody>
      </p:sp>
    </p:spTree>
    <p:extLst>
      <p:ext uri="{BB962C8B-B14F-4D97-AF65-F5344CB8AC3E}">
        <p14:creationId xmlns:p14="http://schemas.microsoft.com/office/powerpoint/2010/main" val="3569658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6192688"/>
          </a:xfrm>
        </p:spPr>
        <p:txBody>
          <a:bodyPr>
            <a:normAutofit fontScale="70000" lnSpcReduction="20000"/>
          </a:bodyPr>
          <a:lstStyle/>
          <a:p>
            <a:pPr marL="0" indent="0" algn="just">
              <a:buNone/>
            </a:pPr>
            <a:r>
              <a:rPr lang="tr-TR" dirty="0"/>
              <a:t>Yağların sabunlaşma sayısı, yağ asitlerinin zincir uzunlukları, dolayısıyla molekül ağırlıkları ile ters orantılıdır. Yani uzun zincirli yağ asitlerinin esterleri olan yağların sabunlaşma sayıları, kısa zincirli olanlardan daha düşüktür. </a:t>
            </a:r>
            <a:endParaRPr lang="tr-TR" dirty="0" smtClean="0"/>
          </a:p>
          <a:p>
            <a:pPr marL="0" indent="0" algn="just">
              <a:buNone/>
            </a:pPr>
            <a:r>
              <a:rPr lang="tr-TR" dirty="0" err="1" smtClean="0"/>
              <a:t>Bütirik</a:t>
            </a:r>
            <a:r>
              <a:rPr lang="tr-TR" dirty="0"/>
              <a:t>, </a:t>
            </a:r>
            <a:r>
              <a:rPr lang="tr-TR" dirty="0" err="1"/>
              <a:t>kaproik</a:t>
            </a:r>
            <a:r>
              <a:rPr lang="tr-TR" dirty="0"/>
              <a:t>, </a:t>
            </a:r>
            <a:r>
              <a:rPr lang="tr-TR" dirty="0" err="1"/>
              <a:t>kaprilik</a:t>
            </a:r>
            <a:r>
              <a:rPr lang="tr-TR" dirty="0"/>
              <a:t>, </a:t>
            </a:r>
            <a:r>
              <a:rPr lang="tr-TR" dirty="0" err="1"/>
              <a:t>laurik</a:t>
            </a:r>
            <a:r>
              <a:rPr lang="tr-TR" dirty="0"/>
              <a:t> asit esterleri olan tereyağında sabunlaşma sayısı yüksektir(225 – 250). </a:t>
            </a:r>
            <a:endParaRPr lang="tr-TR" dirty="0" smtClean="0"/>
          </a:p>
          <a:p>
            <a:pPr marL="0" indent="0" algn="just">
              <a:buNone/>
            </a:pPr>
            <a:r>
              <a:rPr lang="tr-TR" dirty="0" smtClean="0"/>
              <a:t>Hindistan </a:t>
            </a:r>
            <a:r>
              <a:rPr lang="tr-TR" dirty="0"/>
              <a:t>cevizi(255) ve hurma(245) yağları gibi bazı yağlar dışında, bitkisel yağların sabunlaşma sayısı 200’ün altındadır. </a:t>
            </a:r>
            <a:endParaRPr lang="tr-TR" dirty="0" smtClean="0"/>
          </a:p>
          <a:p>
            <a:pPr marL="0" indent="0" algn="just">
              <a:buNone/>
            </a:pPr>
            <a:endParaRPr lang="tr-TR" dirty="0"/>
          </a:p>
          <a:p>
            <a:pPr marL="0" indent="0" algn="just">
              <a:buNone/>
            </a:pPr>
            <a:r>
              <a:rPr lang="tr-TR" dirty="0" smtClean="0"/>
              <a:t>Sabunlaşma </a:t>
            </a:r>
            <a:r>
              <a:rPr lang="tr-TR" dirty="0"/>
              <a:t>sayısı bilinen bir yağın yaklaşık molekül ağırlığı hesaplanabilir</a:t>
            </a:r>
            <a:r>
              <a:rPr lang="tr-TR" dirty="0" smtClean="0"/>
              <a:t>.</a:t>
            </a:r>
          </a:p>
          <a:p>
            <a:pPr marL="0" indent="0" algn="just">
              <a:buNone/>
            </a:pPr>
            <a:r>
              <a:rPr lang="tr-TR" dirty="0" smtClean="0"/>
              <a:t> </a:t>
            </a:r>
            <a:r>
              <a:rPr lang="tr-TR" dirty="0"/>
              <a:t>Örneğin; sabunlaşma sayısı 190 olan bir yağın yaklaşık molekül ağırlığı şöyle hesaplanabilir: </a:t>
            </a:r>
            <a:endParaRPr lang="tr-TR" dirty="0" smtClean="0"/>
          </a:p>
          <a:p>
            <a:pPr marL="0" indent="0" algn="just">
              <a:buNone/>
            </a:pPr>
            <a:r>
              <a:rPr lang="tr-TR" dirty="0" smtClean="0"/>
              <a:t>Molekül </a:t>
            </a:r>
            <a:r>
              <a:rPr lang="tr-TR" dirty="0"/>
              <a:t>ağırlığı ne olursa olsun 1 </a:t>
            </a:r>
            <a:r>
              <a:rPr lang="tr-TR" dirty="0" err="1"/>
              <a:t>mol</a:t>
            </a:r>
            <a:r>
              <a:rPr lang="tr-TR" dirty="0"/>
              <a:t> yağı sabunlaştırmak için denklem gereğince 3 </a:t>
            </a:r>
            <a:r>
              <a:rPr lang="tr-TR" dirty="0" err="1"/>
              <a:t>mol</a:t>
            </a:r>
            <a:r>
              <a:rPr lang="tr-TR" dirty="0"/>
              <a:t> (yani 56 x 3 = 168 g = 168,000 mg) KOH gereklidir. </a:t>
            </a:r>
            <a:endParaRPr lang="tr-TR" dirty="0" smtClean="0"/>
          </a:p>
          <a:p>
            <a:pPr marL="0" indent="0" algn="just">
              <a:buNone/>
            </a:pPr>
            <a:endParaRPr lang="tr-TR" dirty="0"/>
          </a:p>
          <a:p>
            <a:pPr marL="0" indent="0" algn="just">
              <a:buNone/>
            </a:pPr>
            <a:r>
              <a:rPr lang="tr-TR" dirty="0" smtClean="0"/>
              <a:t>Sabunlaşma </a:t>
            </a:r>
            <a:r>
              <a:rPr lang="tr-TR" dirty="0"/>
              <a:t>sayısı 190 demek, 1 g yağı sabunlaştırmak için 190 mg KOH gerekli demektir. O hâlde yağın molekül ağırlığı 168,000 / 190 = 831 demektir.</a:t>
            </a:r>
          </a:p>
        </p:txBody>
      </p:sp>
    </p:spTree>
    <p:extLst>
      <p:ext uri="{BB962C8B-B14F-4D97-AF65-F5344CB8AC3E}">
        <p14:creationId xmlns:p14="http://schemas.microsoft.com/office/powerpoint/2010/main" val="4191284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29600" cy="5001419"/>
          </a:xfrm>
        </p:spPr>
        <p:txBody>
          <a:bodyPr/>
          <a:lstStyle/>
          <a:p>
            <a:pPr marL="0" indent="0" algn="just">
              <a:buNone/>
            </a:pPr>
            <a:r>
              <a:rPr lang="tr-TR" dirty="0" smtClean="0"/>
              <a:t>Sabunlaşma; asitlerle bazların reaksiyonu sonucunda oluşan reaksiyonlardır. Asitlik giderme ve sabunlaşma reaksiyonlarının da temelini bu tür reaksiyonlar oluşturur.</a:t>
            </a: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284984"/>
            <a:ext cx="808672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3993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29600" cy="4525963"/>
          </a:xfrm>
        </p:spPr>
        <p:txBody>
          <a:bodyPr/>
          <a:lstStyle/>
          <a:p>
            <a:pPr marL="0" indent="0">
              <a:buNone/>
            </a:pPr>
            <a:r>
              <a:rPr lang="tr-TR" dirty="0"/>
              <a:t>Sabunlaşma </a:t>
            </a:r>
            <a:r>
              <a:rPr lang="tr-TR" dirty="0" smtClean="0"/>
              <a:t>sayısı;</a:t>
            </a:r>
          </a:p>
          <a:p>
            <a:pPr marL="0" indent="0" algn="just">
              <a:buNone/>
            </a:pPr>
            <a:r>
              <a:rPr lang="tr-TR" dirty="0" smtClean="0"/>
              <a:t>*Yağın ortalama molekül tartısını belirlemede,</a:t>
            </a:r>
          </a:p>
          <a:p>
            <a:pPr marL="0" indent="0" algn="just">
              <a:buNone/>
            </a:pPr>
            <a:r>
              <a:rPr lang="tr-TR" dirty="0" smtClean="0"/>
              <a:t>*Yağların </a:t>
            </a:r>
            <a:r>
              <a:rPr lang="tr-TR" dirty="0"/>
              <a:t>ve yağ asitlerinin saflığının belirlenmesinde yaygın olarak kullanılır</a:t>
            </a:r>
            <a:r>
              <a:rPr lang="tr-TR" dirty="0" smtClean="0"/>
              <a:t>.</a:t>
            </a:r>
          </a:p>
          <a:p>
            <a:pPr marL="0" indent="0" algn="just">
              <a:buNone/>
            </a:pPr>
            <a:r>
              <a:rPr lang="tr-TR" dirty="0" smtClean="0"/>
              <a:t>*</a:t>
            </a:r>
            <a:r>
              <a:rPr lang="tr-TR" dirty="0"/>
              <a:t>Y</a:t>
            </a:r>
            <a:r>
              <a:rPr lang="tr-TR" dirty="0" smtClean="0"/>
              <a:t>ağ </a:t>
            </a:r>
            <a:r>
              <a:rPr lang="tr-TR" dirty="0"/>
              <a:t>işleme teknolojisinde serbest asitliğin giderilmesi için kullanılmaktadır.</a:t>
            </a:r>
          </a:p>
        </p:txBody>
      </p:sp>
    </p:spTree>
    <p:extLst>
      <p:ext uri="{BB962C8B-B14F-4D97-AF65-F5344CB8AC3E}">
        <p14:creationId xmlns:p14="http://schemas.microsoft.com/office/powerpoint/2010/main" val="3355728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a:bodyPr>
          <a:lstStyle/>
          <a:p>
            <a:r>
              <a:rPr lang="tr-TR" sz="2800" b="1" dirty="0"/>
              <a:t>Sabunlaşma Sayısı Tayini </a:t>
            </a:r>
          </a:p>
        </p:txBody>
      </p:sp>
      <p:sp>
        <p:nvSpPr>
          <p:cNvPr id="3" name="İçerik Yer Tutucusu 2"/>
          <p:cNvSpPr>
            <a:spLocks noGrp="1"/>
          </p:cNvSpPr>
          <p:nvPr>
            <p:ph idx="1"/>
          </p:nvPr>
        </p:nvSpPr>
        <p:spPr>
          <a:xfrm>
            <a:off x="457200" y="1052736"/>
            <a:ext cx="8229600" cy="5544616"/>
          </a:xfrm>
        </p:spPr>
        <p:txBody>
          <a:bodyPr>
            <a:normAutofit fontScale="70000" lnSpcReduction="20000"/>
          </a:bodyPr>
          <a:lstStyle/>
          <a:p>
            <a:pPr marL="0" indent="0">
              <a:buNone/>
            </a:pPr>
            <a:r>
              <a:rPr lang="tr-TR" sz="2800" b="1" dirty="0" smtClean="0"/>
              <a:t>İlkesi</a:t>
            </a:r>
            <a:r>
              <a:rPr lang="tr-TR" sz="2800" dirty="0" smtClean="0"/>
              <a:t>; </a:t>
            </a:r>
            <a:r>
              <a:rPr lang="tr-TR" sz="2800" dirty="0"/>
              <a:t>1 g yağın sabunlaşması için gerekli olan potasyum hidroksitin mg olarak ağırlığının bulunması ilkesine dayanır</a:t>
            </a:r>
            <a:r>
              <a:rPr lang="tr-TR" sz="2800" dirty="0" smtClean="0"/>
              <a:t>.</a:t>
            </a:r>
          </a:p>
          <a:p>
            <a:pPr marL="0" indent="0">
              <a:buNone/>
            </a:pPr>
            <a:r>
              <a:rPr lang="tr-TR" sz="2800" b="1" dirty="0"/>
              <a:t>Kullanılan Araç Gereçler </a:t>
            </a:r>
          </a:p>
          <a:p>
            <a:pPr marL="0" indent="0">
              <a:buNone/>
            </a:pPr>
            <a:r>
              <a:rPr lang="tr-TR" sz="2800" dirty="0" smtClean="0"/>
              <a:t>Analitik </a:t>
            </a:r>
            <a:r>
              <a:rPr lang="tr-TR" sz="2800" dirty="0"/>
              <a:t>terazi</a:t>
            </a:r>
            <a:r>
              <a:rPr lang="tr-TR" sz="2800" dirty="0" smtClean="0"/>
              <a:t>: </a:t>
            </a:r>
            <a:r>
              <a:rPr lang="tr-TR" sz="2800" dirty="0"/>
              <a:t>0,001 g duyarlıkta </a:t>
            </a:r>
          </a:p>
          <a:p>
            <a:pPr marL="0" indent="0">
              <a:buNone/>
            </a:pPr>
            <a:r>
              <a:rPr lang="tr-TR" sz="2800" dirty="0" smtClean="0"/>
              <a:t>Cam </a:t>
            </a:r>
            <a:r>
              <a:rPr lang="tr-TR" sz="2800" dirty="0"/>
              <a:t>balon: Alkaliye dayanıklı, 200 ml’lik, ağzı tıraşlı, geri soğutucuya takılabilir özellikte olmalıdır. </a:t>
            </a:r>
          </a:p>
          <a:p>
            <a:pPr marL="0" indent="0">
              <a:buNone/>
            </a:pPr>
            <a:r>
              <a:rPr lang="tr-TR" sz="2800" dirty="0" smtClean="0"/>
              <a:t>Geri soğutucu:1,3 </a:t>
            </a:r>
            <a:r>
              <a:rPr lang="tr-TR" sz="2800" dirty="0"/>
              <a:t>cm ve 75 cm uzunluğunda </a:t>
            </a:r>
          </a:p>
          <a:p>
            <a:pPr marL="0" indent="0">
              <a:buNone/>
            </a:pPr>
            <a:r>
              <a:rPr lang="tr-TR" sz="2800" dirty="0" err="1" smtClean="0"/>
              <a:t>Bunzen</a:t>
            </a:r>
            <a:r>
              <a:rPr lang="tr-TR" sz="2800" dirty="0" smtClean="0"/>
              <a:t> </a:t>
            </a:r>
            <a:r>
              <a:rPr lang="tr-TR" sz="2800" dirty="0"/>
              <a:t>beki veya elektrikli ısıtıcı </a:t>
            </a:r>
          </a:p>
          <a:p>
            <a:pPr marL="0" indent="0">
              <a:buNone/>
            </a:pPr>
            <a:r>
              <a:rPr lang="tr-TR" sz="2800" dirty="0" smtClean="0"/>
              <a:t>Pipet:25 </a:t>
            </a:r>
            <a:r>
              <a:rPr lang="tr-TR" sz="2800" dirty="0"/>
              <a:t>ml’lik </a:t>
            </a:r>
          </a:p>
          <a:p>
            <a:pPr marL="0" indent="0">
              <a:buNone/>
            </a:pPr>
            <a:r>
              <a:rPr lang="tr-TR" sz="2800" dirty="0" err="1" smtClean="0"/>
              <a:t>Büret</a:t>
            </a:r>
            <a:r>
              <a:rPr lang="tr-TR" sz="2800" dirty="0"/>
              <a:t>: 50 ml’lik </a:t>
            </a:r>
          </a:p>
          <a:p>
            <a:pPr marL="0" indent="0">
              <a:buNone/>
            </a:pPr>
            <a:r>
              <a:rPr lang="tr-TR" sz="2800" dirty="0" smtClean="0"/>
              <a:t>Numune </a:t>
            </a:r>
            <a:r>
              <a:rPr lang="tr-TR" sz="2800" dirty="0"/>
              <a:t>kabı </a:t>
            </a:r>
          </a:p>
          <a:p>
            <a:pPr marL="0" indent="0">
              <a:buNone/>
            </a:pPr>
            <a:r>
              <a:rPr lang="tr-TR" sz="2800" dirty="0" smtClean="0"/>
              <a:t>Spor </a:t>
            </a:r>
          </a:p>
          <a:p>
            <a:pPr marL="0" indent="0">
              <a:buNone/>
            </a:pPr>
            <a:r>
              <a:rPr lang="tr-TR" sz="2800" dirty="0" smtClean="0"/>
              <a:t>Kıskaç </a:t>
            </a:r>
          </a:p>
          <a:p>
            <a:pPr marL="0" indent="0">
              <a:buNone/>
            </a:pPr>
            <a:r>
              <a:rPr lang="tr-TR" sz="2800" dirty="0" smtClean="0"/>
              <a:t>Mezür </a:t>
            </a:r>
          </a:p>
          <a:p>
            <a:pPr marL="0" indent="0">
              <a:buNone/>
            </a:pPr>
            <a:r>
              <a:rPr lang="tr-TR" sz="2800" dirty="0" err="1" smtClean="0"/>
              <a:t>Piset</a:t>
            </a:r>
            <a:r>
              <a:rPr lang="tr-TR" sz="2800" dirty="0" smtClean="0"/>
              <a:t> </a:t>
            </a:r>
          </a:p>
          <a:p>
            <a:pPr marL="0" indent="0">
              <a:buNone/>
            </a:pPr>
            <a:r>
              <a:rPr lang="tr-TR" sz="2800" dirty="0" smtClean="0"/>
              <a:t>Beher </a:t>
            </a:r>
          </a:p>
          <a:p>
            <a:pPr marL="0" indent="0">
              <a:buNone/>
            </a:pPr>
            <a:r>
              <a:rPr lang="tr-TR" sz="2800" dirty="0" smtClean="0"/>
              <a:t>Diğer </a:t>
            </a:r>
            <a:r>
              <a:rPr lang="tr-TR" sz="2800" dirty="0"/>
              <a:t>laboratuvar araç gereçleri </a:t>
            </a:r>
          </a:p>
        </p:txBody>
      </p:sp>
    </p:spTree>
    <p:extLst>
      <p:ext uri="{BB962C8B-B14F-4D97-AF65-F5344CB8AC3E}">
        <p14:creationId xmlns:p14="http://schemas.microsoft.com/office/powerpoint/2010/main" val="146007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lnSpcReduction="10000"/>
          </a:bodyPr>
          <a:lstStyle/>
          <a:p>
            <a:pPr marL="0" indent="0">
              <a:buNone/>
            </a:pPr>
            <a:r>
              <a:rPr lang="tr-TR" sz="2400" b="1" dirty="0" smtClean="0"/>
              <a:t>Kullanılan Kimyasallar</a:t>
            </a:r>
          </a:p>
          <a:p>
            <a:pPr marL="0" indent="0" algn="just">
              <a:buNone/>
            </a:pPr>
            <a:r>
              <a:rPr lang="tr-TR" sz="2400" b="1" dirty="0" err="1"/>
              <a:t>Fenolftalein</a:t>
            </a:r>
            <a:r>
              <a:rPr lang="tr-TR" sz="2400" b="1" dirty="0"/>
              <a:t> çözeltisi</a:t>
            </a:r>
            <a:r>
              <a:rPr lang="tr-TR" sz="2400" dirty="0"/>
              <a:t>: % 1’lik ,% 95’lik (hacim/hacim) 100 ml etanolde, 1 g </a:t>
            </a:r>
            <a:r>
              <a:rPr lang="tr-TR" sz="2400" dirty="0" err="1"/>
              <a:t>fenolftalein</a:t>
            </a:r>
            <a:r>
              <a:rPr lang="tr-TR" sz="2400" dirty="0"/>
              <a:t> çözerek </a:t>
            </a:r>
            <a:r>
              <a:rPr lang="tr-TR" sz="2400" dirty="0" smtClean="0"/>
              <a:t>hazırlanmış.</a:t>
            </a:r>
          </a:p>
          <a:p>
            <a:pPr marL="0" indent="0" algn="just">
              <a:buNone/>
            </a:pPr>
            <a:r>
              <a:rPr lang="tr-TR" sz="2400" b="1" dirty="0" smtClean="0"/>
              <a:t>Etil </a:t>
            </a:r>
            <a:r>
              <a:rPr lang="tr-TR" sz="2400" b="1" dirty="0"/>
              <a:t>alkollü 0,5 N potasyum hidroksit çözeltisi: </a:t>
            </a:r>
            <a:r>
              <a:rPr lang="tr-TR" sz="2400" dirty="0"/>
              <a:t>Bu çözelti kauçuk tıpalı kahverengi veya sarı cam şişede saklanır ve kullanılmadan önce aktarılır. Çözelti renksiz veya saman sarısı renkte olmalıdır. </a:t>
            </a:r>
            <a:r>
              <a:rPr lang="tr-TR" sz="2400" b="1" dirty="0"/>
              <a:t>Renksiz çözelti şu şekilde hazırlanabilir: </a:t>
            </a:r>
          </a:p>
          <a:p>
            <a:pPr marL="0" indent="0" algn="just">
              <a:buNone/>
            </a:pPr>
            <a:r>
              <a:rPr lang="tr-TR" sz="2400" dirty="0" smtClean="0"/>
              <a:t>2 </a:t>
            </a:r>
            <a:r>
              <a:rPr lang="tr-TR" sz="2400" dirty="0"/>
              <a:t>litrelik damıtma balonu içine 1 litre etil alkol, 8 g analitik saflıkta potasyum hidroksit ve 5 g alüminyum parçacıkları konur. </a:t>
            </a:r>
            <a:r>
              <a:rPr lang="tr-TR" sz="2400" dirty="0" smtClean="0"/>
              <a:t>Balon </a:t>
            </a:r>
            <a:r>
              <a:rPr lang="tr-TR" sz="2400" dirty="0"/>
              <a:t>geri soğutucuya bağlanarak 1 saat süreyle kaynatılır ve süre sonunda hemen damıtılır. </a:t>
            </a:r>
          </a:p>
          <a:p>
            <a:pPr marL="0" indent="0" algn="just">
              <a:buNone/>
            </a:pPr>
            <a:r>
              <a:rPr lang="tr-TR" sz="2400" dirty="0" smtClean="0"/>
              <a:t>Hazırlanacak </a:t>
            </a:r>
            <a:r>
              <a:rPr lang="tr-TR" sz="2400" dirty="0" err="1"/>
              <a:t>normaliteye</a:t>
            </a:r>
            <a:r>
              <a:rPr lang="tr-TR" sz="2400" dirty="0"/>
              <a:t> göre gerekli olan potasyum hidroksit miktarı damıtılan etil alkol içinde çözülür. </a:t>
            </a:r>
            <a:endParaRPr lang="tr-TR" sz="2400" dirty="0" smtClean="0"/>
          </a:p>
          <a:p>
            <a:pPr marL="0" indent="0" algn="just">
              <a:buNone/>
            </a:pPr>
            <a:r>
              <a:rPr lang="tr-TR" sz="2400" dirty="0" smtClean="0"/>
              <a:t>En </a:t>
            </a:r>
            <a:r>
              <a:rPr lang="tr-TR" sz="2400" dirty="0"/>
              <a:t>az 3 –5 gün bekletildikten sonra renksiz ve berrak olan üst kısım, çöken potasyum karbonattan aktarma veya sifon yardımıyla ayrılır</a:t>
            </a:r>
            <a:endParaRPr lang="tr-TR" sz="2400" b="1" dirty="0"/>
          </a:p>
        </p:txBody>
      </p:sp>
    </p:spTree>
    <p:extLst>
      <p:ext uri="{BB962C8B-B14F-4D97-AF65-F5344CB8AC3E}">
        <p14:creationId xmlns:p14="http://schemas.microsoft.com/office/powerpoint/2010/main" val="4242184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192688"/>
          </a:xfrm>
        </p:spPr>
        <p:txBody>
          <a:bodyPr>
            <a:normAutofit/>
          </a:bodyPr>
          <a:lstStyle/>
          <a:p>
            <a:pPr marL="0" indent="0" algn="just">
              <a:buNone/>
            </a:pPr>
            <a:r>
              <a:rPr lang="tr-TR" sz="2400" dirty="0"/>
              <a:t>Etil alkollü potasyum hidroksit çözeltisi damıtma yapılmadan da hazırlanabilir. Bu amaçla: </a:t>
            </a:r>
            <a:endParaRPr lang="tr-TR" sz="2400" dirty="0" smtClean="0"/>
          </a:p>
          <a:p>
            <a:pPr marL="0" indent="0" algn="just">
              <a:buNone/>
            </a:pPr>
            <a:r>
              <a:rPr lang="tr-TR" sz="2400" dirty="0"/>
              <a:t>-</a:t>
            </a:r>
            <a:r>
              <a:rPr lang="tr-TR" sz="2400" dirty="0" smtClean="0"/>
              <a:t>1 </a:t>
            </a:r>
            <a:r>
              <a:rPr lang="tr-TR" sz="2400" dirty="0"/>
              <a:t>litre etil alkole 4 ml alüminyum </a:t>
            </a:r>
            <a:r>
              <a:rPr lang="tr-TR" sz="2400" dirty="0" err="1"/>
              <a:t>bütilat</a:t>
            </a:r>
            <a:r>
              <a:rPr lang="tr-TR" sz="2400" dirty="0"/>
              <a:t> katılır. </a:t>
            </a:r>
            <a:r>
              <a:rPr lang="tr-TR" sz="2400" dirty="0" smtClean="0"/>
              <a:t>Çözelti </a:t>
            </a:r>
            <a:r>
              <a:rPr lang="tr-TR" sz="2400" dirty="0"/>
              <a:t>3 – 5 gün bekletilir. </a:t>
            </a:r>
          </a:p>
          <a:p>
            <a:pPr marL="0" indent="0" algn="just">
              <a:buNone/>
            </a:pPr>
            <a:r>
              <a:rPr lang="tr-TR" sz="2400" dirty="0" smtClean="0"/>
              <a:t>-Süre </a:t>
            </a:r>
            <a:r>
              <a:rPr lang="tr-TR" sz="2400" dirty="0"/>
              <a:t>sonunda çözeltinin üst kısmı aktarma yoluyla ayrılır. </a:t>
            </a:r>
          </a:p>
          <a:p>
            <a:pPr marL="0" indent="0" algn="just">
              <a:buNone/>
            </a:pPr>
            <a:r>
              <a:rPr lang="tr-TR" sz="2400" dirty="0" smtClean="0"/>
              <a:t>-Ayrılan </a:t>
            </a:r>
            <a:r>
              <a:rPr lang="tr-TR" sz="2400" dirty="0"/>
              <a:t>kısım içinde gerekli miktarda potasyum hidroksit çözülür ve çözeltinin faktörü tayin edilir. </a:t>
            </a:r>
          </a:p>
          <a:p>
            <a:pPr marL="0" indent="0" algn="just">
              <a:buNone/>
            </a:pPr>
            <a:r>
              <a:rPr lang="tr-TR" sz="2400" dirty="0" smtClean="0"/>
              <a:t>-Bu </a:t>
            </a:r>
            <a:r>
              <a:rPr lang="tr-TR" sz="2400" dirty="0"/>
              <a:t>şekilde hazırlanan ve faktörleri tayin edilen çözeltiler analizlerde hemen kullanılabilir</a:t>
            </a:r>
            <a:r>
              <a:rPr lang="tr-TR" sz="2400" dirty="0" smtClean="0"/>
              <a:t>.</a:t>
            </a:r>
          </a:p>
          <a:p>
            <a:pPr marL="0" indent="0" algn="just">
              <a:buNone/>
            </a:pPr>
            <a:r>
              <a:rPr lang="tr-TR" sz="2400" dirty="0"/>
              <a:t>Çözeltilerin hazırlanmasında kullanılan etil alkol % 95’lik ( v/v) olmalı ve 100 ml için 5 damla % 1’lik </a:t>
            </a:r>
            <a:r>
              <a:rPr lang="tr-TR" sz="2400" dirty="0" err="1"/>
              <a:t>fenolftalein</a:t>
            </a:r>
            <a:r>
              <a:rPr lang="tr-TR" sz="2400" dirty="0"/>
              <a:t> indikatörü kullanılarak, kullanılmadan hemen önce 0,1 N etil alkollü KOH çözeltisi ile nötrlenmelidir. </a:t>
            </a:r>
          </a:p>
          <a:p>
            <a:pPr marL="0" indent="0" algn="just">
              <a:buNone/>
            </a:pPr>
            <a:r>
              <a:rPr lang="tr-TR" sz="2400" b="1" dirty="0" smtClean="0"/>
              <a:t>-0,5 </a:t>
            </a:r>
            <a:r>
              <a:rPr lang="tr-TR" sz="2400" b="1" dirty="0"/>
              <a:t>N hidroklorik asit çözeltisi: </a:t>
            </a:r>
            <a:r>
              <a:rPr lang="tr-TR" sz="2400" dirty="0"/>
              <a:t>Yoğunluğu 1,19 olan % 37’lik </a:t>
            </a:r>
            <a:r>
              <a:rPr lang="tr-TR" sz="2400" dirty="0" err="1"/>
              <a:t>HCl’den</a:t>
            </a:r>
            <a:r>
              <a:rPr lang="tr-TR" sz="2400" dirty="0"/>
              <a:t> 41,5 ml alınır ve damıtık su ile litreye tamamlanır.</a:t>
            </a:r>
          </a:p>
        </p:txBody>
      </p:sp>
    </p:spTree>
    <p:extLst>
      <p:ext uri="{BB962C8B-B14F-4D97-AF65-F5344CB8AC3E}">
        <p14:creationId xmlns:p14="http://schemas.microsoft.com/office/powerpoint/2010/main" val="883195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391995"/>
            <a:ext cx="6192688" cy="5793507"/>
          </a:xfrm>
        </p:spPr>
        <p:txBody>
          <a:bodyPr>
            <a:noAutofit/>
          </a:bodyPr>
          <a:lstStyle/>
          <a:p>
            <a:pPr marL="0" indent="0">
              <a:buNone/>
            </a:pPr>
            <a:r>
              <a:rPr lang="tr-TR" sz="2400" b="1" dirty="0" smtClean="0"/>
              <a:t>İşlem </a:t>
            </a:r>
            <a:r>
              <a:rPr lang="tr-TR" sz="2400" b="1" dirty="0"/>
              <a:t>Basamakları </a:t>
            </a:r>
          </a:p>
          <a:p>
            <a:pPr marL="0" indent="0" algn="just">
              <a:buNone/>
            </a:pPr>
            <a:r>
              <a:rPr lang="tr-TR" sz="2000" dirty="0" smtClean="0"/>
              <a:t>Alkaliye </a:t>
            </a:r>
            <a:r>
              <a:rPr lang="tr-TR" sz="2000" dirty="0"/>
              <a:t>dayanıklı bir sabunlaştırma balonu içine 2 g kadar numune 0,001 g duyarlıkla tartılır. </a:t>
            </a:r>
          </a:p>
          <a:p>
            <a:pPr marL="0" indent="0" algn="just">
              <a:buNone/>
            </a:pPr>
            <a:r>
              <a:rPr lang="tr-TR" sz="2000" dirty="0" smtClean="0"/>
              <a:t>Üzerine </a:t>
            </a:r>
            <a:r>
              <a:rPr lang="tr-TR" sz="2000" dirty="0"/>
              <a:t>25 ml etil alkollü potasyum hidroksit çözeltisi konur. </a:t>
            </a:r>
          </a:p>
          <a:p>
            <a:pPr marL="0" indent="0" algn="just">
              <a:buNone/>
            </a:pPr>
            <a:r>
              <a:rPr lang="tr-TR" sz="2000" dirty="0" smtClean="0"/>
              <a:t>Balon </a:t>
            </a:r>
            <a:r>
              <a:rPr lang="tr-TR" sz="2000" dirty="0"/>
              <a:t>geri soğutucuya bağlanır ve ara sıra karıştırılarak yavaş bir şekilde 60 dakika kaynatılır (Tamamen sabunlaşması sağlanır</a:t>
            </a:r>
            <a:r>
              <a:rPr lang="tr-TR" sz="2000" dirty="0" smtClean="0"/>
              <a:t>.).</a:t>
            </a:r>
          </a:p>
          <a:p>
            <a:pPr marL="0" indent="0" algn="just">
              <a:buNone/>
            </a:pPr>
            <a:r>
              <a:rPr lang="tr-TR" sz="2000" dirty="0" smtClean="0"/>
              <a:t>Bu </a:t>
            </a:r>
            <a:r>
              <a:rPr lang="tr-TR" sz="2000" dirty="0"/>
              <a:t>süre sonunda, geri soğutucunun üstünden bir pipet yardımıyla geri soğutucunun içi balona doğru yıkanır. </a:t>
            </a:r>
          </a:p>
          <a:p>
            <a:pPr marL="0" indent="0" algn="just">
              <a:buNone/>
            </a:pPr>
            <a:r>
              <a:rPr lang="tr-TR" sz="2000" dirty="0" smtClean="0"/>
              <a:t>4 </a:t>
            </a:r>
            <a:r>
              <a:rPr lang="tr-TR" sz="2000" dirty="0"/>
              <a:t>– 5 damla </a:t>
            </a:r>
            <a:r>
              <a:rPr lang="tr-TR" sz="2000" dirty="0" err="1"/>
              <a:t>fenolftalein</a:t>
            </a:r>
            <a:r>
              <a:rPr lang="tr-TR" sz="2000" dirty="0"/>
              <a:t> çözeltisi katılarak, 0,5 N hidroklorik asit çözeltisi ile renksiz nokta yakalanıncaya kadar titre edilir</a:t>
            </a:r>
            <a:r>
              <a:rPr lang="tr-TR" sz="2000" dirty="0" smtClean="0"/>
              <a:t>.</a:t>
            </a:r>
          </a:p>
          <a:p>
            <a:pPr marL="0" indent="0" algn="just">
              <a:buNone/>
            </a:pPr>
            <a:r>
              <a:rPr lang="tr-TR" sz="2000" dirty="0" smtClean="0"/>
              <a:t>Aynı </a:t>
            </a:r>
            <a:r>
              <a:rPr lang="tr-TR" sz="2000" dirty="0"/>
              <a:t>işlemler bir de tanık deney için yapılır. </a:t>
            </a:r>
            <a:endParaRPr lang="tr-TR" sz="2000" dirty="0" smtClean="0"/>
          </a:p>
          <a:p>
            <a:pPr marL="0" indent="0" algn="just">
              <a:buNone/>
            </a:pPr>
            <a:r>
              <a:rPr lang="tr-TR" sz="2000" dirty="0" smtClean="0"/>
              <a:t>Not</a:t>
            </a:r>
            <a:r>
              <a:rPr lang="tr-TR" sz="2000" dirty="0"/>
              <a:t>: 1-Sabunlaşması güç olan bazı yağlar için kaynatma süresinin 1 saatten fazla olması gerekebilir. </a:t>
            </a:r>
            <a:endParaRPr lang="tr-TR" sz="2000" dirty="0" smtClean="0"/>
          </a:p>
          <a:p>
            <a:pPr marL="0" indent="0" algn="just">
              <a:buNone/>
            </a:pPr>
            <a:r>
              <a:rPr lang="tr-TR" sz="2000" dirty="0" smtClean="0"/>
              <a:t>2-Sabunlaşma </a:t>
            </a:r>
            <a:r>
              <a:rPr lang="tr-TR" sz="2000" dirty="0"/>
              <a:t>sırasında esmerleşen veya esasen esmer renkte olan numuneler için indikatör olarak alkali mavi 6B kullanılmalıdır.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4150" y="1702837"/>
            <a:ext cx="2609850" cy="3171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662189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1753</Words>
  <Application>Microsoft Office PowerPoint</Application>
  <PresentationFormat>Ekran Gösterisi (4:3)</PresentationFormat>
  <Paragraphs>130</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GKK207 YAĞLARIN ANALİZİ DERS 5:  YAĞLARIN KALİTE İNDEKSLERİ UYGULAMA 2- YAĞLARDA SABUNLAŞMA SAYISI</vt:lpstr>
      <vt:lpstr>PowerPoint Sunusu</vt:lpstr>
      <vt:lpstr>PowerPoint Sunusu</vt:lpstr>
      <vt:lpstr>PowerPoint Sunusu</vt:lpstr>
      <vt:lpstr>PowerPoint Sunusu</vt:lpstr>
      <vt:lpstr>Sabunlaşma Sayısı Tayini </vt:lpstr>
      <vt:lpstr>PowerPoint Sunusu</vt:lpstr>
      <vt:lpstr>PowerPoint Sunusu</vt:lpstr>
      <vt:lpstr>PowerPoint Sunusu</vt:lpstr>
      <vt:lpstr>PowerPoint Sunusu</vt:lpstr>
      <vt:lpstr>PowerPoint Sunusu</vt:lpstr>
      <vt:lpstr>PowerPoint Sunusu</vt:lpstr>
      <vt:lpstr>Sabunlaşmayan Madde Miktarı Tayini </vt:lpstr>
      <vt:lpstr>PowerPoint Sunusu</vt:lpstr>
      <vt:lpstr>Kullanılan Araç ve Gereçler</vt:lpstr>
      <vt:lpstr>PowerPoint Sunusu</vt:lpstr>
      <vt:lpstr>İşlem Basamakları</vt:lpstr>
      <vt:lpstr>PowerPoint Sunusu</vt:lpstr>
      <vt:lpstr>PowerPoint Sunusu</vt:lpstr>
      <vt:lpstr>Sonucun Hesaplanması</vt:lpstr>
      <vt:lpstr>PowerPoint Sunusu</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HP2020</dc:creator>
  <cp:lastModifiedBy>HP2020</cp:lastModifiedBy>
  <cp:revision>15</cp:revision>
  <dcterms:created xsi:type="dcterms:W3CDTF">2020-10-31T14:44:06Z</dcterms:created>
  <dcterms:modified xsi:type="dcterms:W3CDTF">2020-11-08T20:57:47Z</dcterms:modified>
</cp:coreProperties>
</file>