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1" r:id="rId4"/>
    <p:sldId id="262" r:id="rId5"/>
    <p:sldId id="264" r:id="rId6"/>
    <p:sldId id="265" r:id="rId7"/>
    <p:sldId id="263" r:id="rId8"/>
    <p:sldId id="266" r:id="rId9"/>
    <p:sldId id="268" r:id="rId10"/>
    <p:sldId id="270" r:id="rId11"/>
    <p:sldId id="269" r:id="rId12"/>
    <p:sldId id="275" r:id="rId13"/>
    <p:sldId id="267" r:id="rId14"/>
    <p:sldId id="276" r:id="rId15"/>
    <p:sldId id="278" r:id="rId16"/>
    <p:sldId id="279" r:id="rId17"/>
    <p:sldId id="280" r:id="rId18"/>
    <p:sldId id="281" r:id="rId19"/>
    <p:sldId id="282" r:id="rId20"/>
    <p:sldId id="277" r:id="rId21"/>
    <p:sldId id="257" r:id="rId22"/>
    <p:sldId id="273" r:id="rId23"/>
    <p:sldId id="283" r:id="rId24"/>
    <p:sldId id="284"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4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5EDC07F-A7D8-4BFE-BD77-0C72EF5EF90F}"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BE9A3D-14D6-42E9-92D3-B8A75A78E182}" type="slidenum">
              <a:rPr lang="tr-TR" smtClean="0"/>
              <a:t>‹#›</a:t>
            </a:fld>
            <a:endParaRPr lang="tr-TR"/>
          </a:p>
        </p:txBody>
      </p:sp>
    </p:spTree>
    <p:extLst>
      <p:ext uri="{BB962C8B-B14F-4D97-AF65-F5344CB8AC3E}">
        <p14:creationId xmlns:p14="http://schemas.microsoft.com/office/powerpoint/2010/main" val="262461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EDC07F-A7D8-4BFE-BD77-0C72EF5EF90F}"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BE9A3D-14D6-42E9-92D3-B8A75A78E182}" type="slidenum">
              <a:rPr lang="tr-TR" smtClean="0"/>
              <a:t>‹#›</a:t>
            </a:fld>
            <a:endParaRPr lang="tr-TR"/>
          </a:p>
        </p:txBody>
      </p:sp>
    </p:spTree>
    <p:extLst>
      <p:ext uri="{BB962C8B-B14F-4D97-AF65-F5344CB8AC3E}">
        <p14:creationId xmlns:p14="http://schemas.microsoft.com/office/powerpoint/2010/main" val="181260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EDC07F-A7D8-4BFE-BD77-0C72EF5EF90F}"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BE9A3D-14D6-42E9-92D3-B8A75A78E182}" type="slidenum">
              <a:rPr lang="tr-TR" smtClean="0"/>
              <a:t>‹#›</a:t>
            </a:fld>
            <a:endParaRPr lang="tr-TR"/>
          </a:p>
        </p:txBody>
      </p:sp>
    </p:spTree>
    <p:extLst>
      <p:ext uri="{BB962C8B-B14F-4D97-AF65-F5344CB8AC3E}">
        <p14:creationId xmlns:p14="http://schemas.microsoft.com/office/powerpoint/2010/main" val="332109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EDC07F-A7D8-4BFE-BD77-0C72EF5EF90F}"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BE9A3D-14D6-42E9-92D3-B8A75A78E182}" type="slidenum">
              <a:rPr lang="tr-TR" smtClean="0"/>
              <a:t>‹#›</a:t>
            </a:fld>
            <a:endParaRPr lang="tr-TR"/>
          </a:p>
        </p:txBody>
      </p:sp>
    </p:spTree>
    <p:extLst>
      <p:ext uri="{BB962C8B-B14F-4D97-AF65-F5344CB8AC3E}">
        <p14:creationId xmlns:p14="http://schemas.microsoft.com/office/powerpoint/2010/main" val="2485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5EDC07F-A7D8-4BFE-BD77-0C72EF5EF90F}"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BE9A3D-14D6-42E9-92D3-B8A75A78E182}" type="slidenum">
              <a:rPr lang="tr-TR" smtClean="0"/>
              <a:t>‹#›</a:t>
            </a:fld>
            <a:endParaRPr lang="tr-TR"/>
          </a:p>
        </p:txBody>
      </p:sp>
    </p:spTree>
    <p:extLst>
      <p:ext uri="{BB962C8B-B14F-4D97-AF65-F5344CB8AC3E}">
        <p14:creationId xmlns:p14="http://schemas.microsoft.com/office/powerpoint/2010/main" val="76443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5EDC07F-A7D8-4BFE-BD77-0C72EF5EF90F}" type="datetimeFigureOut">
              <a:rPr lang="tr-TR" smtClean="0"/>
              <a:t>13.12.2020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BE9A3D-14D6-42E9-92D3-B8A75A78E182}" type="slidenum">
              <a:rPr lang="tr-TR" smtClean="0"/>
              <a:t>‹#›</a:t>
            </a:fld>
            <a:endParaRPr lang="tr-TR"/>
          </a:p>
        </p:txBody>
      </p:sp>
    </p:spTree>
    <p:extLst>
      <p:ext uri="{BB962C8B-B14F-4D97-AF65-F5344CB8AC3E}">
        <p14:creationId xmlns:p14="http://schemas.microsoft.com/office/powerpoint/2010/main" val="11099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5EDC07F-A7D8-4BFE-BD77-0C72EF5EF90F}" type="datetimeFigureOut">
              <a:rPr lang="tr-TR" smtClean="0"/>
              <a:t>13.12.2020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9BE9A3D-14D6-42E9-92D3-B8A75A78E182}" type="slidenum">
              <a:rPr lang="tr-TR" smtClean="0"/>
              <a:t>‹#›</a:t>
            </a:fld>
            <a:endParaRPr lang="tr-TR"/>
          </a:p>
        </p:txBody>
      </p:sp>
    </p:spTree>
    <p:extLst>
      <p:ext uri="{BB962C8B-B14F-4D97-AF65-F5344CB8AC3E}">
        <p14:creationId xmlns:p14="http://schemas.microsoft.com/office/powerpoint/2010/main" val="42044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5EDC07F-A7D8-4BFE-BD77-0C72EF5EF90F}" type="datetimeFigureOut">
              <a:rPr lang="tr-TR" smtClean="0"/>
              <a:t>13.12.2020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9BE9A3D-14D6-42E9-92D3-B8A75A78E182}" type="slidenum">
              <a:rPr lang="tr-TR" smtClean="0"/>
              <a:t>‹#›</a:t>
            </a:fld>
            <a:endParaRPr lang="tr-TR"/>
          </a:p>
        </p:txBody>
      </p:sp>
    </p:spTree>
    <p:extLst>
      <p:ext uri="{BB962C8B-B14F-4D97-AF65-F5344CB8AC3E}">
        <p14:creationId xmlns:p14="http://schemas.microsoft.com/office/powerpoint/2010/main" val="29768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EDC07F-A7D8-4BFE-BD77-0C72EF5EF90F}" type="datetimeFigureOut">
              <a:rPr lang="tr-TR" smtClean="0"/>
              <a:t>13.12.2020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9BE9A3D-14D6-42E9-92D3-B8A75A78E182}" type="slidenum">
              <a:rPr lang="tr-TR" smtClean="0"/>
              <a:t>‹#›</a:t>
            </a:fld>
            <a:endParaRPr lang="tr-TR"/>
          </a:p>
        </p:txBody>
      </p:sp>
    </p:spTree>
    <p:extLst>
      <p:ext uri="{BB962C8B-B14F-4D97-AF65-F5344CB8AC3E}">
        <p14:creationId xmlns:p14="http://schemas.microsoft.com/office/powerpoint/2010/main" val="264567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5EDC07F-A7D8-4BFE-BD77-0C72EF5EF90F}" type="datetimeFigureOut">
              <a:rPr lang="tr-TR" smtClean="0"/>
              <a:t>13.12.2020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BE9A3D-14D6-42E9-92D3-B8A75A78E182}" type="slidenum">
              <a:rPr lang="tr-TR" smtClean="0"/>
              <a:t>‹#›</a:t>
            </a:fld>
            <a:endParaRPr lang="tr-TR"/>
          </a:p>
        </p:txBody>
      </p:sp>
    </p:spTree>
    <p:extLst>
      <p:ext uri="{BB962C8B-B14F-4D97-AF65-F5344CB8AC3E}">
        <p14:creationId xmlns:p14="http://schemas.microsoft.com/office/powerpoint/2010/main" val="227848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5EDC07F-A7D8-4BFE-BD77-0C72EF5EF90F}" type="datetimeFigureOut">
              <a:rPr lang="tr-TR" smtClean="0"/>
              <a:t>13.12.2020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BE9A3D-14D6-42E9-92D3-B8A75A78E182}" type="slidenum">
              <a:rPr lang="tr-TR" smtClean="0"/>
              <a:t>‹#›</a:t>
            </a:fld>
            <a:endParaRPr lang="tr-TR"/>
          </a:p>
        </p:txBody>
      </p:sp>
    </p:spTree>
    <p:extLst>
      <p:ext uri="{BB962C8B-B14F-4D97-AF65-F5344CB8AC3E}">
        <p14:creationId xmlns:p14="http://schemas.microsoft.com/office/powerpoint/2010/main" val="230453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DC07F-A7D8-4BFE-BD77-0C72EF5EF90F}" type="datetimeFigureOut">
              <a:rPr lang="tr-TR" smtClean="0"/>
              <a:t>13.12.2020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E9A3D-14D6-42E9-92D3-B8A75A78E182}" type="slidenum">
              <a:rPr lang="tr-TR" smtClean="0"/>
              <a:t>‹#›</a:t>
            </a:fld>
            <a:endParaRPr lang="tr-TR"/>
          </a:p>
        </p:txBody>
      </p:sp>
    </p:spTree>
    <p:extLst>
      <p:ext uri="{BB962C8B-B14F-4D97-AF65-F5344CB8AC3E}">
        <p14:creationId xmlns:p14="http://schemas.microsoft.com/office/powerpoint/2010/main" val="207485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96752" y="3140968"/>
            <a:ext cx="7772400" cy="1658615"/>
          </a:xfrm>
        </p:spPr>
        <p:txBody>
          <a:bodyPr>
            <a:normAutofit fontScale="90000"/>
          </a:bodyPr>
          <a:lstStyle/>
          <a:p>
            <a:pPr marL="0" indent="0">
              <a:lnSpc>
                <a:spcPct val="200000"/>
              </a:lnSpc>
              <a:spcBef>
                <a:spcPts val="600"/>
              </a:spcBef>
              <a:spcAft>
                <a:spcPts val="600"/>
              </a:spcAft>
            </a:pPr>
            <a:r>
              <a:rPr lang="tr-TR" sz="3600" b="1" dirty="0" smtClean="0"/>
              <a:t>GKK207 YAĞLARIN ANALİZİ</a:t>
            </a:r>
            <a:r>
              <a:rPr lang="tr-TR" b="1" dirty="0" smtClean="0"/>
              <a:t/>
            </a:r>
            <a:br>
              <a:rPr lang="tr-TR" b="1" dirty="0" smtClean="0"/>
            </a:br>
            <a:r>
              <a:rPr lang="tr-TR" sz="3600" b="1" dirty="0" smtClean="0">
                <a:solidFill>
                  <a:srgbClr val="FF0000"/>
                </a:solidFill>
              </a:rPr>
              <a:t>DERS </a:t>
            </a:r>
            <a:r>
              <a:rPr lang="tr-TR" sz="3600" b="1" dirty="0">
                <a:solidFill>
                  <a:srgbClr val="FF0000"/>
                </a:solidFill>
              </a:rPr>
              <a:t>8</a:t>
            </a:r>
            <a:r>
              <a:rPr lang="tr-TR" sz="3600" b="1" dirty="0" smtClean="0">
                <a:solidFill>
                  <a:srgbClr val="FF0000"/>
                </a:solidFill>
              </a:rPr>
              <a:t>: </a:t>
            </a:r>
            <a:r>
              <a:rPr lang="tr-TR" sz="3600" dirty="0" smtClean="0">
                <a:solidFill>
                  <a:srgbClr val="FF0000"/>
                </a:solidFill>
              </a:rPr>
              <a:t> </a:t>
            </a:r>
            <a:r>
              <a:rPr lang="tr-TR" sz="3600" b="1" dirty="0" smtClean="0">
                <a:solidFill>
                  <a:srgbClr val="FF0000"/>
                </a:solidFill>
              </a:rPr>
              <a:t>KIRILMA İNDİSİ TAYİNİ</a:t>
            </a:r>
            <a:endParaRPr lang="tr-TR" sz="3600" b="1" dirty="0">
              <a:solidFill>
                <a:srgbClr val="FF0000"/>
              </a:solidFill>
            </a:endParaRPr>
          </a:p>
        </p:txBody>
      </p:sp>
      <p:sp>
        <p:nvSpPr>
          <p:cNvPr id="3" name="Alt Başlık 2"/>
          <p:cNvSpPr>
            <a:spLocks noGrp="1"/>
          </p:cNvSpPr>
          <p:nvPr>
            <p:ph type="subTitle" idx="1"/>
          </p:nvPr>
        </p:nvSpPr>
        <p:spPr>
          <a:xfrm>
            <a:off x="2062065" y="5877272"/>
            <a:ext cx="6400800" cy="504056"/>
          </a:xfrm>
        </p:spPr>
        <p:txBody>
          <a:bodyPr>
            <a:normAutofit/>
          </a:bodyPr>
          <a:lstStyle/>
          <a:p>
            <a:r>
              <a:rPr lang="tr-TR" sz="2000" b="1" dirty="0" smtClean="0">
                <a:solidFill>
                  <a:schemeClr val="tx1"/>
                </a:solidFill>
              </a:rPr>
              <a:t>Dr. </a:t>
            </a:r>
            <a:r>
              <a:rPr lang="tr-TR" sz="2000" b="1" dirty="0" err="1" smtClean="0">
                <a:solidFill>
                  <a:schemeClr val="tx1"/>
                </a:solidFill>
              </a:rPr>
              <a:t>Öğr</a:t>
            </a:r>
            <a:r>
              <a:rPr lang="tr-TR" sz="2000" b="1" dirty="0" smtClean="0">
                <a:solidFill>
                  <a:schemeClr val="tx1"/>
                </a:solidFill>
              </a:rPr>
              <a:t>. Üyesi Gülten ŞEKEROĞLU</a:t>
            </a:r>
            <a:endParaRPr lang="tr-TR" sz="2000" b="1" dirty="0">
              <a:solidFill>
                <a:schemeClr val="tx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8208" y="116633"/>
            <a:ext cx="1224136" cy="1224136"/>
          </a:xfrm>
          <a:prstGeom prst="rect">
            <a:avLst/>
          </a:prstGeom>
        </p:spPr>
      </p:pic>
      <p:sp>
        <p:nvSpPr>
          <p:cNvPr id="6" name="Başlık 1"/>
          <p:cNvSpPr txBox="1">
            <a:spLocks/>
          </p:cNvSpPr>
          <p:nvPr/>
        </p:nvSpPr>
        <p:spPr>
          <a:xfrm>
            <a:off x="683568" y="1556792"/>
            <a:ext cx="7772400" cy="7945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smtClean="0"/>
              <a:t>TBMYO GIDA KAL. KONT. ANALİZİ PROGRAMI</a:t>
            </a:r>
            <a:endParaRPr lang="tr-TR" sz="2800" b="1" dirty="0"/>
          </a:p>
        </p:txBody>
      </p:sp>
    </p:spTree>
    <p:extLst>
      <p:ext uri="{BB962C8B-B14F-4D97-AF65-F5344CB8AC3E}">
        <p14:creationId xmlns:p14="http://schemas.microsoft.com/office/powerpoint/2010/main" val="1657863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7128792" cy="403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86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6121400"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70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733425"/>
            <a:ext cx="6791325"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20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28800"/>
            <a:ext cx="7010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93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4664"/>
            <a:ext cx="5760640" cy="603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26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 y="1333500"/>
            <a:ext cx="8296275"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06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lstStyle/>
          <a:p>
            <a:r>
              <a:rPr lang="tr-TR" b="1" dirty="0" smtClean="0"/>
              <a:t>ÖRNEK OKUMALAR</a:t>
            </a:r>
            <a:endParaRPr lang="tr-T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28541"/>
            <a:ext cx="8809349" cy="32596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11560" y="1340768"/>
            <a:ext cx="1800200" cy="369332"/>
          </a:xfrm>
          <a:prstGeom prst="rect">
            <a:avLst/>
          </a:prstGeom>
          <a:noFill/>
        </p:spPr>
        <p:txBody>
          <a:bodyPr wrap="square" rtlCol="0">
            <a:spAutoFit/>
          </a:bodyPr>
          <a:lstStyle/>
          <a:p>
            <a:r>
              <a:rPr lang="tr-TR" dirty="0" smtClean="0"/>
              <a:t>ÖRNEK 1</a:t>
            </a:r>
            <a:endParaRPr lang="tr-TR" dirty="0"/>
          </a:p>
        </p:txBody>
      </p:sp>
      <p:sp>
        <p:nvSpPr>
          <p:cNvPr id="3" name="Metin kutusu 2"/>
          <p:cNvSpPr txBox="1"/>
          <p:nvPr/>
        </p:nvSpPr>
        <p:spPr>
          <a:xfrm>
            <a:off x="1511660" y="5589240"/>
            <a:ext cx="2628292" cy="646331"/>
          </a:xfrm>
          <a:prstGeom prst="rect">
            <a:avLst/>
          </a:prstGeom>
          <a:noFill/>
        </p:spPr>
        <p:txBody>
          <a:bodyPr wrap="square" rtlCol="0">
            <a:spAutoFit/>
          </a:bodyPr>
          <a:lstStyle/>
          <a:p>
            <a:r>
              <a:rPr lang="tr-TR" dirty="0" smtClean="0"/>
              <a:t>KI: 1,3340</a:t>
            </a:r>
          </a:p>
          <a:p>
            <a:r>
              <a:rPr lang="tr-TR" dirty="0" err="1" smtClean="0"/>
              <a:t>Briks</a:t>
            </a:r>
            <a:r>
              <a:rPr lang="tr-TR" dirty="0" smtClean="0"/>
              <a:t>: 2</a:t>
            </a:r>
            <a:endParaRPr lang="tr-TR" dirty="0"/>
          </a:p>
        </p:txBody>
      </p:sp>
    </p:spTree>
    <p:extLst>
      <p:ext uri="{BB962C8B-B14F-4D97-AF65-F5344CB8AC3E}">
        <p14:creationId xmlns:p14="http://schemas.microsoft.com/office/powerpoint/2010/main" val="1680922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06" y="1052736"/>
            <a:ext cx="8042015" cy="2880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043608" y="4278870"/>
            <a:ext cx="1872208" cy="461665"/>
          </a:xfrm>
          <a:prstGeom prst="rect">
            <a:avLst/>
          </a:prstGeom>
          <a:noFill/>
        </p:spPr>
        <p:txBody>
          <a:bodyPr wrap="square" rtlCol="0">
            <a:spAutoFit/>
          </a:bodyPr>
          <a:lstStyle/>
          <a:p>
            <a:r>
              <a:rPr lang="tr-TR" sz="2400" dirty="0" smtClean="0"/>
              <a:t>KI VE BRİKS??</a:t>
            </a:r>
            <a:endParaRPr lang="tr-TR" sz="2400" dirty="0"/>
          </a:p>
        </p:txBody>
      </p:sp>
      <p:sp>
        <p:nvSpPr>
          <p:cNvPr id="5" name="Metin kutusu 4"/>
          <p:cNvSpPr txBox="1"/>
          <p:nvPr/>
        </p:nvSpPr>
        <p:spPr>
          <a:xfrm>
            <a:off x="1691680" y="5085184"/>
            <a:ext cx="3384376" cy="1200329"/>
          </a:xfrm>
          <a:prstGeom prst="rect">
            <a:avLst/>
          </a:prstGeom>
          <a:noFill/>
        </p:spPr>
        <p:txBody>
          <a:bodyPr wrap="square" rtlCol="0">
            <a:spAutoFit/>
          </a:bodyPr>
          <a:lstStyle/>
          <a:p>
            <a:r>
              <a:rPr lang="tr-TR" dirty="0" smtClean="0"/>
              <a:t>KI ve </a:t>
            </a:r>
            <a:r>
              <a:rPr lang="tr-TR" dirty="0" err="1" smtClean="0"/>
              <a:t>Briks</a:t>
            </a:r>
            <a:r>
              <a:rPr lang="tr-TR" dirty="0" smtClean="0"/>
              <a:t> okuma çizgisinin belirtilen yerde işaretli olduğunu varsayarak okuma yapalım. (renkli bölgeyi dikkate almayın)</a:t>
            </a:r>
            <a:endParaRPr lang="tr-TR" dirty="0"/>
          </a:p>
        </p:txBody>
      </p:sp>
      <p:sp>
        <p:nvSpPr>
          <p:cNvPr id="7" name="Metin kutusu 6"/>
          <p:cNvSpPr txBox="1"/>
          <p:nvPr/>
        </p:nvSpPr>
        <p:spPr>
          <a:xfrm>
            <a:off x="542492" y="498738"/>
            <a:ext cx="1800200" cy="369332"/>
          </a:xfrm>
          <a:prstGeom prst="rect">
            <a:avLst/>
          </a:prstGeom>
          <a:noFill/>
        </p:spPr>
        <p:txBody>
          <a:bodyPr wrap="square" rtlCol="0">
            <a:spAutoFit/>
          </a:bodyPr>
          <a:lstStyle/>
          <a:p>
            <a:r>
              <a:rPr lang="tr-TR" dirty="0" smtClean="0"/>
              <a:t>ÖRNEK 2</a:t>
            </a:r>
            <a:endParaRPr lang="tr-TR" dirty="0"/>
          </a:p>
        </p:txBody>
      </p:sp>
      <p:sp>
        <p:nvSpPr>
          <p:cNvPr id="6" name="Metin kutusu 5"/>
          <p:cNvSpPr txBox="1"/>
          <p:nvPr/>
        </p:nvSpPr>
        <p:spPr>
          <a:xfrm>
            <a:off x="3761910" y="4094203"/>
            <a:ext cx="2628292" cy="646331"/>
          </a:xfrm>
          <a:prstGeom prst="rect">
            <a:avLst/>
          </a:prstGeom>
          <a:noFill/>
        </p:spPr>
        <p:txBody>
          <a:bodyPr wrap="square" rtlCol="0">
            <a:spAutoFit/>
          </a:bodyPr>
          <a:lstStyle/>
          <a:p>
            <a:r>
              <a:rPr lang="tr-TR" dirty="0" smtClean="0"/>
              <a:t>KI: 1,3420</a:t>
            </a:r>
          </a:p>
          <a:p>
            <a:r>
              <a:rPr lang="tr-TR" dirty="0" err="1" smtClean="0"/>
              <a:t>Briks</a:t>
            </a:r>
            <a:r>
              <a:rPr lang="tr-TR" dirty="0" smtClean="0"/>
              <a:t>: 6</a:t>
            </a:r>
            <a:endParaRPr lang="tr-TR" dirty="0"/>
          </a:p>
        </p:txBody>
      </p:sp>
    </p:spTree>
    <p:extLst>
      <p:ext uri="{BB962C8B-B14F-4D97-AF65-F5344CB8AC3E}">
        <p14:creationId xmlns:p14="http://schemas.microsoft.com/office/powerpoint/2010/main" val="3756132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8634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187624" y="4384598"/>
            <a:ext cx="1872208" cy="461665"/>
          </a:xfrm>
          <a:prstGeom prst="rect">
            <a:avLst/>
          </a:prstGeom>
          <a:noFill/>
        </p:spPr>
        <p:txBody>
          <a:bodyPr wrap="square" rtlCol="0">
            <a:spAutoFit/>
          </a:bodyPr>
          <a:lstStyle/>
          <a:p>
            <a:r>
              <a:rPr lang="tr-TR" sz="2400" dirty="0" smtClean="0"/>
              <a:t>KI VE BRİKS??</a:t>
            </a:r>
            <a:endParaRPr lang="tr-TR" sz="2400" dirty="0"/>
          </a:p>
        </p:txBody>
      </p:sp>
      <p:sp>
        <p:nvSpPr>
          <p:cNvPr id="6" name="Metin kutusu 5"/>
          <p:cNvSpPr txBox="1"/>
          <p:nvPr/>
        </p:nvSpPr>
        <p:spPr>
          <a:xfrm>
            <a:off x="542492" y="498738"/>
            <a:ext cx="1800200" cy="369332"/>
          </a:xfrm>
          <a:prstGeom prst="rect">
            <a:avLst/>
          </a:prstGeom>
          <a:noFill/>
        </p:spPr>
        <p:txBody>
          <a:bodyPr wrap="square" rtlCol="0">
            <a:spAutoFit/>
          </a:bodyPr>
          <a:lstStyle/>
          <a:p>
            <a:r>
              <a:rPr lang="tr-TR" dirty="0" smtClean="0"/>
              <a:t>ÖRNEK 3</a:t>
            </a:r>
            <a:endParaRPr lang="tr-TR" dirty="0"/>
          </a:p>
        </p:txBody>
      </p:sp>
      <p:sp>
        <p:nvSpPr>
          <p:cNvPr id="7" name="Metin kutusu 6"/>
          <p:cNvSpPr txBox="1"/>
          <p:nvPr/>
        </p:nvSpPr>
        <p:spPr>
          <a:xfrm>
            <a:off x="4932040" y="4384167"/>
            <a:ext cx="2628292" cy="646331"/>
          </a:xfrm>
          <a:prstGeom prst="rect">
            <a:avLst/>
          </a:prstGeom>
          <a:noFill/>
        </p:spPr>
        <p:txBody>
          <a:bodyPr wrap="square" rtlCol="0">
            <a:spAutoFit/>
          </a:bodyPr>
          <a:lstStyle/>
          <a:p>
            <a:r>
              <a:rPr lang="tr-TR" dirty="0" smtClean="0"/>
              <a:t>KI: 1,3460</a:t>
            </a:r>
          </a:p>
          <a:p>
            <a:r>
              <a:rPr lang="tr-TR" dirty="0" err="1" smtClean="0"/>
              <a:t>Briks</a:t>
            </a:r>
            <a:r>
              <a:rPr lang="tr-TR" dirty="0" smtClean="0"/>
              <a:t>: 8</a:t>
            </a:r>
            <a:endParaRPr lang="tr-TR" dirty="0"/>
          </a:p>
        </p:txBody>
      </p:sp>
    </p:spTree>
    <p:extLst>
      <p:ext uri="{BB962C8B-B14F-4D97-AF65-F5344CB8AC3E}">
        <p14:creationId xmlns:p14="http://schemas.microsoft.com/office/powerpoint/2010/main" val="80862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3660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547664" y="4653136"/>
            <a:ext cx="3384376" cy="1200329"/>
          </a:xfrm>
          <a:prstGeom prst="rect">
            <a:avLst/>
          </a:prstGeom>
          <a:noFill/>
        </p:spPr>
        <p:txBody>
          <a:bodyPr wrap="square" rtlCol="0">
            <a:spAutoFit/>
          </a:bodyPr>
          <a:lstStyle/>
          <a:p>
            <a:r>
              <a:rPr lang="tr-TR" dirty="0" smtClean="0"/>
              <a:t>KI ve </a:t>
            </a:r>
            <a:r>
              <a:rPr lang="tr-TR" dirty="0" err="1" smtClean="0"/>
              <a:t>Briks</a:t>
            </a:r>
            <a:r>
              <a:rPr lang="tr-TR" dirty="0" smtClean="0"/>
              <a:t> okuma çizgisinin belirtilen yerde işaretli olduğunu varsayarak okuma yapalım. (renkli bölgeyi dikkate almayın)</a:t>
            </a:r>
            <a:endParaRPr lang="tr-TR" dirty="0"/>
          </a:p>
        </p:txBody>
      </p:sp>
      <p:sp>
        <p:nvSpPr>
          <p:cNvPr id="6" name="Metin kutusu 5"/>
          <p:cNvSpPr txBox="1"/>
          <p:nvPr/>
        </p:nvSpPr>
        <p:spPr>
          <a:xfrm>
            <a:off x="542492" y="498738"/>
            <a:ext cx="1800200" cy="369332"/>
          </a:xfrm>
          <a:prstGeom prst="rect">
            <a:avLst/>
          </a:prstGeom>
          <a:noFill/>
        </p:spPr>
        <p:txBody>
          <a:bodyPr wrap="square" rtlCol="0">
            <a:spAutoFit/>
          </a:bodyPr>
          <a:lstStyle/>
          <a:p>
            <a:r>
              <a:rPr lang="tr-TR" dirty="0" smtClean="0"/>
              <a:t>ÖRNEK 4</a:t>
            </a:r>
            <a:endParaRPr lang="tr-TR" dirty="0"/>
          </a:p>
        </p:txBody>
      </p:sp>
      <p:sp>
        <p:nvSpPr>
          <p:cNvPr id="7" name="Metin kutusu 6"/>
          <p:cNvSpPr txBox="1"/>
          <p:nvPr/>
        </p:nvSpPr>
        <p:spPr>
          <a:xfrm>
            <a:off x="5292080" y="4293360"/>
            <a:ext cx="2628292" cy="646331"/>
          </a:xfrm>
          <a:prstGeom prst="rect">
            <a:avLst/>
          </a:prstGeom>
          <a:noFill/>
        </p:spPr>
        <p:txBody>
          <a:bodyPr wrap="square" rtlCol="0">
            <a:spAutoFit/>
          </a:bodyPr>
          <a:lstStyle/>
          <a:p>
            <a:r>
              <a:rPr lang="tr-TR" dirty="0" smtClean="0"/>
              <a:t>KI: 1,3480</a:t>
            </a:r>
          </a:p>
          <a:p>
            <a:r>
              <a:rPr lang="tr-TR" dirty="0" err="1" smtClean="0"/>
              <a:t>Briks</a:t>
            </a:r>
            <a:r>
              <a:rPr lang="tr-TR" dirty="0" smtClean="0"/>
              <a:t>: 8</a:t>
            </a:r>
            <a:endParaRPr lang="tr-TR" dirty="0"/>
          </a:p>
        </p:txBody>
      </p:sp>
    </p:spTree>
    <p:extLst>
      <p:ext uri="{BB962C8B-B14F-4D97-AF65-F5344CB8AC3E}">
        <p14:creationId xmlns:p14="http://schemas.microsoft.com/office/powerpoint/2010/main" val="420226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720080"/>
          </a:xfrm>
        </p:spPr>
        <p:txBody>
          <a:bodyPr>
            <a:normAutofit fontScale="90000"/>
          </a:bodyPr>
          <a:lstStyle/>
          <a:p>
            <a:r>
              <a:rPr lang="tr-TR" b="1" dirty="0" smtClean="0"/>
              <a:t>KIRILMA İNDİSİ</a:t>
            </a:r>
            <a:endParaRPr lang="tr-TR" b="1" dirty="0"/>
          </a:p>
        </p:txBody>
      </p:sp>
      <p:sp>
        <p:nvSpPr>
          <p:cNvPr id="3" name="İçerik Yer Tutucusu 2"/>
          <p:cNvSpPr>
            <a:spLocks noGrp="1"/>
          </p:cNvSpPr>
          <p:nvPr>
            <p:ph idx="1"/>
          </p:nvPr>
        </p:nvSpPr>
        <p:spPr>
          <a:xfrm>
            <a:off x="323528" y="1268760"/>
            <a:ext cx="8363272" cy="4857403"/>
          </a:xfrm>
        </p:spPr>
        <p:txBody>
          <a:bodyPr>
            <a:normAutofit/>
          </a:bodyPr>
          <a:lstStyle/>
          <a:p>
            <a:pPr marL="0" indent="0" algn="just">
              <a:buNone/>
            </a:pPr>
            <a:r>
              <a:rPr lang="tr-TR" sz="2000" dirty="0"/>
              <a:t>Kırılma indisi, maddenin kaynama noktası, erime noktası, </a:t>
            </a:r>
            <a:r>
              <a:rPr lang="tr-TR" sz="2000" dirty="0" smtClean="0"/>
              <a:t>donma noktası, yoğunluğu </a:t>
            </a:r>
            <a:r>
              <a:rPr lang="tr-TR" sz="2000" dirty="0"/>
              <a:t>gibi fiziksel özelliklerinden birisidir ve her maddeye özgü bir kırılma indisi vardır. </a:t>
            </a:r>
            <a:endParaRPr lang="tr-TR" sz="2000" dirty="0" smtClean="0"/>
          </a:p>
          <a:p>
            <a:pPr marL="0" indent="0" algn="just">
              <a:buNone/>
            </a:pPr>
            <a:r>
              <a:rPr lang="tr-TR" sz="2000" dirty="0" smtClean="0"/>
              <a:t>Işığın </a:t>
            </a:r>
            <a:r>
              <a:rPr lang="tr-TR" sz="2000" dirty="0"/>
              <a:t>farklı ortamlara geçerken yön değiştirmesine kırılma, ışığın boşluktaki hızının madde içerisindeki hızına oranına da kırılma indisi denir. Her ortamın kırılma indisi farklıdır.</a:t>
            </a:r>
          </a:p>
        </p:txBody>
      </p:sp>
      <p:pic>
        <p:nvPicPr>
          <p:cNvPr id="4" name="Picture 2" descr="Fotoğraf : kış, tatlı, iç, restoran, Aroma, Fincan, Tefekkür, Yansıma,  Rahatlayın, içki, kahvaltı, espresso, kahve fincanı, kaşık, sıcaklık, Çay  bardağı, masa örtüsü, sıcak içecek, İngiltere, şeker, kırılma, Tee,  Gelenek, Örtü, servis, Yansıt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149081"/>
            <a:ext cx="2736304" cy="194374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ow to Read and Use a Refractometer - Grainger Know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400" y="3788806"/>
            <a:ext cx="2956273" cy="266429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172" name="Picture 4" descr="Refractometry (Laboratory Manu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403116"/>
            <a:ext cx="2664296" cy="312680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11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15210"/>
            <a:ext cx="738501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46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24223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49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2000" b="1" dirty="0" smtClean="0"/>
              <a:t>BRİKS (SUDA ÇÖZÜNÜR KURU MADDE TAYİNİ)</a:t>
            </a:r>
            <a:endParaRPr lang="tr-TR" sz="2000" b="1" dirty="0"/>
          </a:p>
        </p:txBody>
      </p:sp>
      <p:sp>
        <p:nvSpPr>
          <p:cNvPr id="3" name="İçerik Yer Tutucusu 2"/>
          <p:cNvSpPr>
            <a:spLocks noGrp="1"/>
          </p:cNvSpPr>
          <p:nvPr>
            <p:ph idx="1"/>
          </p:nvPr>
        </p:nvSpPr>
        <p:spPr>
          <a:xfrm>
            <a:off x="467544" y="1340768"/>
            <a:ext cx="8229600" cy="4968552"/>
          </a:xfrm>
        </p:spPr>
        <p:txBody>
          <a:bodyPr>
            <a:normAutofit/>
          </a:bodyPr>
          <a:lstStyle/>
          <a:p>
            <a:pPr marL="0" indent="0" algn="just">
              <a:buNone/>
            </a:pPr>
            <a:r>
              <a:rPr lang="tr-TR" sz="2000" dirty="0"/>
              <a:t>İçerisinde çözünmüş madde içeren çözeltilerde ışık, yoğunluğu farklı ortamlardan birinden diğerine geçerken kırılır. Işığın kırılması, suda çözünmüş maddenin karakteristik özelliğidir ve onun konsantrasyonunun bir ölçüsüdür. </a:t>
            </a:r>
            <a:r>
              <a:rPr lang="tr-TR" sz="2000" dirty="0" err="1"/>
              <a:t>Refraktometrenin</a:t>
            </a:r>
            <a:r>
              <a:rPr lang="tr-TR" sz="2000" dirty="0"/>
              <a:t> kuru madde skalası 20 °C’deki saf </a:t>
            </a:r>
            <a:r>
              <a:rPr lang="tr-TR" sz="2000" dirty="0" err="1"/>
              <a:t>sakkaroz</a:t>
            </a:r>
            <a:r>
              <a:rPr lang="tr-TR" sz="2000" dirty="0"/>
              <a:t> çözeltisine göre ayarlanmıştır</a:t>
            </a:r>
            <a:r>
              <a:rPr lang="tr-TR" sz="2000" dirty="0" smtClean="0"/>
              <a:t>.</a:t>
            </a:r>
            <a:endParaRPr lang="tr-TR" sz="2000" dirty="0"/>
          </a:p>
          <a:p>
            <a:pPr marL="0" indent="0" algn="just">
              <a:buNone/>
            </a:pPr>
            <a:r>
              <a:rPr lang="tr-TR" sz="2000" dirty="0" err="1"/>
              <a:t>Rekraktometre</a:t>
            </a:r>
            <a:r>
              <a:rPr lang="tr-TR" sz="2000" dirty="0"/>
              <a:t> önce su ile kalibre edilir. Daha sonra homojen hâle getirilen numuneden 1 damla </a:t>
            </a:r>
            <a:r>
              <a:rPr lang="tr-TR" sz="2000" dirty="0" err="1"/>
              <a:t>tamlatılarak</a:t>
            </a:r>
            <a:r>
              <a:rPr lang="tr-TR" sz="2000" dirty="0"/>
              <a:t> okuma yapılır</a:t>
            </a:r>
            <a:r>
              <a:rPr lang="tr-TR" sz="2000" dirty="0" smtClean="0"/>
              <a:t>.</a:t>
            </a:r>
          </a:p>
          <a:p>
            <a:pPr marL="0" indent="0" algn="just">
              <a:buNone/>
            </a:pPr>
            <a:r>
              <a:rPr lang="tr-TR" sz="2000" dirty="0" err="1"/>
              <a:t>Refraktometreden</a:t>
            </a:r>
            <a:r>
              <a:rPr lang="tr-TR" sz="2000" dirty="0"/>
              <a:t> okunan değer suda çözünmüş kuru madde miktarını verir. Eğer okumalar 20 °C’de yapılmadıysa sıcaklık düzeltmesi yapılır.</a:t>
            </a:r>
          </a:p>
        </p:txBody>
      </p:sp>
    </p:spTree>
    <p:extLst>
      <p:ext uri="{BB962C8B-B14F-4D97-AF65-F5344CB8AC3E}">
        <p14:creationId xmlns:p14="http://schemas.microsoft.com/office/powerpoint/2010/main" val="936267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95350"/>
            <a:ext cx="746760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586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975106" cy="41764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44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92696"/>
            <a:ext cx="579146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22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068960"/>
            <a:ext cx="8229600" cy="3672408"/>
          </a:xfrm>
        </p:spPr>
        <p:txBody>
          <a:bodyPr>
            <a:normAutofit/>
          </a:bodyPr>
          <a:lstStyle/>
          <a:p>
            <a:pPr marL="0" indent="0">
              <a:buNone/>
            </a:pPr>
            <a:r>
              <a:rPr lang="tr-TR" sz="2000" dirty="0"/>
              <a:t>Kırılma indisinin farklı olduğu ortamlarda ışının hareketi iki şekilde gerçekleşir. </a:t>
            </a:r>
            <a:endParaRPr lang="tr-TR" sz="2000" dirty="0" smtClean="0"/>
          </a:p>
          <a:p>
            <a:pPr algn="just">
              <a:buFont typeface="Arial" charset="0"/>
              <a:buChar char="•"/>
            </a:pPr>
            <a:r>
              <a:rPr lang="tr-TR" sz="2000" dirty="0" smtClean="0"/>
              <a:t>n2&gt;n1 </a:t>
            </a:r>
            <a:r>
              <a:rPr lang="tr-TR" sz="2000" dirty="0"/>
              <a:t>olduğu durumda, geliş açısı yansıma açısından daha büyük olacaktır. Geliş açısı büyüdükçe kırılma açısı da büyüyecektir, ancak geliş açısı kırılma açısından her zaman daha büyüktür. </a:t>
            </a:r>
            <a:endParaRPr lang="tr-TR" sz="2000" dirty="0" smtClean="0"/>
          </a:p>
          <a:p>
            <a:pPr algn="just">
              <a:buFont typeface="Arial" charset="0"/>
              <a:buChar char="•"/>
            </a:pPr>
            <a:r>
              <a:rPr lang="tr-TR" sz="2000" dirty="0" smtClean="0"/>
              <a:t>* </a:t>
            </a:r>
            <a:r>
              <a:rPr lang="tr-TR" sz="2000" dirty="0"/>
              <a:t>n1&gt;n2 olduğu durumda, yani çok yoğun ortamdan az yoğun ortama geçiş sırasında yansıma açısı, geliş açısından daha büyük olacaktır. Geliş açısı büyüdükçe yansıma açısı da 90o ye yaklaşır. Işımanın 90</a:t>
            </a:r>
            <a:r>
              <a:rPr lang="tr-TR" sz="2000" baseline="30000" dirty="0"/>
              <a:t>o</a:t>
            </a:r>
            <a:r>
              <a:rPr lang="tr-TR" sz="2000" dirty="0"/>
              <a:t> </a:t>
            </a:r>
            <a:r>
              <a:rPr lang="tr-TR" sz="2000" dirty="0" err="1"/>
              <a:t>lik</a:t>
            </a:r>
            <a:r>
              <a:rPr lang="tr-TR" sz="2000" dirty="0"/>
              <a:t> bir açı ile kırılmasını sağlayan geliş açısına Kritik Açı denir. </a:t>
            </a:r>
            <a:endParaRPr lang="tr-TR" sz="2000" dirty="0" smtClean="0"/>
          </a:p>
          <a:p>
            <a:pPr algn="just">
              <a:buFont typeface="Arial" charset="0"/>
              <a:buChar char="•"/>
            </a:pPr>
            <a:r>
              <a:rPr lang="tr-TR" sz="2000" dirty="0" smtClean="0"/>
              <a:t>Işının </a:t>
            </a:r>
            <a:r>
              <a:rPr lang="tr-TR" sz="2000" dirty="0"/>
              <a:t>kritik açıdan daha düşük bir değerle gelmesi durumunda, yansıma sonucu aydınlık bölge oluşur. Eğer ışın iki ortam arasındaki yüzeye kritik açıdan daha büyük bir açıyla gelirse ışın kırılmaz, yansır.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382" y="188640"/>
            <a:ext cx="5165500" cy="250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27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r>
              <a:rPr lang="tr-TR" sz="2800" b="1" dirty="0" err="1"/>
              <a:t>Refraktometre</a:t>
            </a:r>
            <a:r>
              <a:rPr lang="tr-TR" sz="2800" b="1" dirty="0"/>
              <a:t> </a:t>
            </a:r>
          </a:p>
        </p:txBody>
      </p:sp>
      <p:sp>
        <p:nvSpPr>
          <p:cNvPr id="3" name="İçerik Yer Tutucusu 2"/>
          <p:cNvSpPr>
            <a:spLocks noGrp="1"/>
          </p:cNvSpPr>
          <p:nvPr>
            <p:ph idx="1"/>
          </p:nvPr>
        </p:nvSpPr>
        <p:spPr>
          <a:xfrm>
            <a:off x="457200" y="1196752"/>
            <a:ext cx="8229600" cy="4929411"/>
          </a:xfrm>
        </p:spPr>
        <p:txBody>
          <a:bodyPr>
            <a:normAutofit/>
          </a:bodyPr>
          <a:lstStyle/>
          <a:p>
            <a:pPr marL="0" indent="0" algn="just">
              <a:buNone/>
            </a:pPr>
            <a:r>
              <a:rPr lang="tr-TR" sz="2800" dirty="0" err="1"/>
              <a:t>Refraktometreler</a:t>
            </a:r>
            <a:r>
              <a:rPr lang="tr-TR" sz="2800" dirty="0"/>
              <a:t>, katı ve sıvı saydam ortamların kırılma indislerini ölçen cihazlardır. Sıvı malzemelerin içindeki katı madde miktarını ve kırılma indislerini ölçmeye yarar. </a:t>
            </a:r>
            <a:endParaRPr lang="tr-TR" sz="2800" dirty="0" smtClean="0"/>
          </a:p>
          <a:p>
            <a:pPr marL="0" indent="0" algn="just">
              <a:buNone/>
            </a:pPr>
            <a:r>
              <a:rPr lang="tr-TR" sz="2800" dirty="0" err="1" smtClean="0"/>
              <a:t>Refraktometre</a:t>
            </a:r>
            <a:r>
              <a:rPr lang="tr-TR" sz="2800" dirty="0" smtClean="0"/>
              <a:t> </a:t>
            </a:r>
            <a:r>
              <a:rPr lang="tr-TR" sz="2800" dirty="0"/>
              <a:t>ile ölçümlerde saflığından emin olunan maddenin kırma indisi ölçülür ve bulunan değer literatür verileriyle karşılaştırılır. Yani bilinmeyen bir maddenin diğer fiziksel özellikleriyle, kırılma indisi bir araya gelince maddeyi teşhis etmek daha kolay olur. </a:t>
            </a:r>
          </a:p>
        </p:txBody>
      </p:sp>
    </p:spTree>
    <p:extLst>
      <p:ext uri="{BB962C8B-B14F-4D97-AF65-F5344CB8AC3E}">
        <p14:creationId xmlns:p14="http://schemas.microsoft.com/office/powerpoint/2010/main" val="173668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b="1" dirty="0"/>
              <a:t>Çeşitleri</a:t>
            </a:r>
          </a:p>
        </p:txBody>
      </p:sp>
      <p:sp>
        <p:nvSpPr>
          <p:cNvPr id="3" name="İçerik Yer Tutucusu 2"/>
          <p:cNvSpPr>
            <a:spLocks noGrp="1"/>
          </p:cNvSpPr>
          <p:nvPr>
            <p:ph idx="1"/>
          </p:nvPr>
        </p:nvSpPr>
        <p:spPr>
          <a:xfrm>
            <a:off x="457200" y="1268760"/>
            <a:ext cx="8229600" cy="5040560"/>
          </a:xfrm>
        </p:spPr>
        <p:txBody>
          <a:bodyPr>
            <a:normAutofit fontScale="85000" lnSpcReduction="10000"/>
          </a:bodyPr>
          <a:lstStyle/>
          <a:p>
            <a:pPr marL="0" indent="0" algn="just">
              <a:buNone/>
            </a:pPr>
            <a:r>
              <a:rPr lang="tr-TR" dirty="0" smtClean="0"/>
              <a:t>Katı </a:t>
            </a:r>
            <a:r>
              <a:rPr lang="tr-TR" dirty="0"/>
              <a:t>veya sıvılarda, </a:t>
            </a:r>
            <a:r>
              <a:rPr lang="tr-TR" dirty="0" err="1"/>
              <a:t>refraktif</a:t>
            </a:r>
            <a:r>
              <a:rPr lang="tr-TR" dirty="0"/>
              <a:t> </a:t>
            </a:r>
            <a:r>
              <a:rPr lang="tr-TR" dirty="0" err="1"/>
              <a:t>index</a:t>
            </a:r>
            <a:r>
              <a:rPr lang="tr-TR" dirty="0"/>
              <a:t>, katı madde miktarı, kırılma indisi, şeker miktarı ve </a:t>
            </a:r>
            <a:r>
              <a:rPr lang="tr-TR" dirty="0" err="1"/>
              <a:t>brix</a:t>
            </a:r>
            <a:r>
              <a:rPr lang="tr-TR" dirty="0"/>
              <a:t> aralıklarını ölçmek amacıyla çeşitli </a:t>
            </a:r>
            <a:r>
              <a:rPr lang="tr-TR" dirty="0" err="1"/>
              <a:t>refraktometreler</a:t>
            </a:r>
            <a:r>
              <a:rPr lang="tr-TR" dirty="0"/>
              <a:t> vardır. </a:t>
            </a:r>
            <a:endParaRPr lang="tr-TR" dirty="0" smtClean="0"/>
          </a:p>
          <a:p>
            <a:pPr marL="0" indent="0" algn="just">
              <a:buNone/>
            </a:pPr>
            <a:r>
              <a:rPr lang="tr-TR" dirty="0" smtClean="0"/>
              <a:t>*</a:t>
            </a:r>
            <a:r>
              <a:rPr lang="tr-TR" dirty="0" err="1" smtClean="0"/>
              <a:t>Abbe</a:t>
            </a:r>
            <a:r>
              <a:rPr lang="tr-TR" dirty="0" smtClean="0"/>
              <a:t> </a:t>
            </a:r>
            <a:r>
              <a:rPr lang="tr-TR" dirty="0" err="1"/>
              <a:t>refraktometre</a:t>
            </a:r>
            <a:r>
              <a:rPr lang="tr-TR" dirty="0"/>
              <a:t> </a:t>
            </a:r>
          </a:p>
          <a:p>
            <a:pPr marL="0" indent="0" algn="just">
              <a:buNone/>
            </a:pPr>
            <a:r>
              <a:rPr lang="tr-TR" dirty="0" smtClean="0"/>
              <a:t>*</a:t>
            </a:r>
            <a:r>
              <a:rPr lang="tr-TR" dirty="0" err="1" smtClean="0"/>
              <a:t>İmmersiyonlu</a:t>
            </a:r>
            <a:r>
              <a:rPr lang="tr-TR" dirty="0" smtClean="0"/>
              <a:t> </a:t>
            </a:r>
            <a:r>
              <a:rPr lang="tr-TR" dirty="0" err="1"/>
              <a:t>refraktometre</a:t>
            </a:r>
            <a:r>
              <a:rPr lang="tr-TR" dirty="0"/>
              <a:t> </a:t>
            </a:r>
          </a:p>
          <a:p>
            <a:pPr marL="0" indent="0" algn="just">
              <a:buNone/>
            </a:pPr>
            <a:r>
              <a:rPr lang="tr-TR" dirty="0" smtClean="0"/>
              <a:t>*</a:t>
            </a:r>
            <a:r>
              <a:rPr lang="tr-TR" dirty="0" err="1" smtClean="0"/>
              <a:t>Pulfrich</a:t>
            </a:r>
            <a:r>
              <a:rPr lang="tr-TR" dirty="0" smtClean="0"/>
              <a:t> </a:t>
            </a:r>
            <a:r>
              <a:rPr lang="tr-TR" dirty="0" err="1" smtClean="0"/>
              <a:t>refraktometre</a:t>
            </a:r>
            <a:r>
              <a:rPr lang="tr-TR" dirty="0" smtClean="0"/>
              <a:t> bulunmaktadır.</a:t>
            </a:r>
          </a:p>
          <a:p>
            <a:pPr marL="0" indent="0" algn="just">
              <a:buNone/>
            </a:pPr>
            <a:r>
              <a:rPr lang="tr-TR" dirty="0" smtClean="0"/>
              <a:t>Bunlardan </a:t>
            </a:r>
            <a:r>
              <a:rPr lang="tr-TR" dirty="0"/>
              <a:t>en çok kullanılanı, </a:t>
            </a:r>
            <a:r>
              <a:rPr lang="tr-TR" dirty="0" err="1"/>
              <a:t>Abbe</a:t>
            </a:r>
            <a:r>
              <a:rPr lang="tr-TR" dirty="0"/>
              <a:t> </a:t>
            </a:r>
            <a:r>
              <a:rPr lang="tr-TR" dirty="0" err="1"/>
              <a:t>refraktometresidir</a:t>
            </a:r>
            <a:r>
              <a:rPr lang="tr-TR" dirty="0"/>
              <a:t>. Ölçüm, </a:t>
            </a:r>
            <a:r>
              <a:rPr lang="tr-TR" dirty="0" smtClean="0"/>
              <a:t>güneş ışığı ve lamba yardımıyla da </a:t>
            </a:r>
            <a:r>
              <a:rPr lang="tr-TR" dirty="0"/>
              <a:t>ışık kullanılarak ve birkaç damla sıvı ile yapılabilmektedir. </a:t>
            </a:r>
            <a:r>
              <a:rPr lang="tr-TR" dirty="0" err="1"/>
              <a:t>İmmersiyonlu</a:t>
            </a:r>
            <a:r>
              <a:rPr lang="tr-TR" dirty="0"/>
              <a:t> </a:t>
            </a:r>
            <a:r>
              <a:rPr lang="tr-TR" dirty="0" err="1"/>
              <a:t>refraktometrede</a:t>
            </a:r>
            <a:r>
              <a:rPr lang="tr-TR" dirty="0"/>
              <a:t> 10-15 ml sıvı gerekir. </a:t>
            </a:r>
            <a:r>
              <a:rPr lang="tr-TR" dirty="0" err="1"/>
              <a:t>Pulfrich</a:t>
            </a:r>
            <a:r>
              <a:rPr lang="tr-TR" dirty="0"/>
              <a:t> </a:t>
            </a:r>
            <a:r>
              <a:rPr lang="tr-TR" dirty="0" err="1"/>
              <a:t>refraktometresi</a:t>
            </a:r>
            <a:r>
              <a:rPr lang="tr-TR" dirty="0"/>
              <a:t> ise monokromatik ışın ile çalışır. </a:t>
            </a:r>
          </a:p>
        </p:txBody>
      </p:sp>
    </p:spTree>
    <p:extLst>
      <p:ext uri="{BB962C8B-B14F-4D97-AF65-F5344CB8AC3E}">
        <p14:creationId xmlns:p14="http://schemas.microsoft.com/office/powerpoint/2010/main" val="312392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r>
              <a:rPr lang="tr-TR" sz="3200" b="1" dirty="0" err="1"/>
              <a:t>Abbe</a:t>
            </a:r>
            <a:r>
              <a:rPr lang="tr-TR" sz="3200" b="1" dirty="0"/>
              <a:t> </a:t>
            </a:r>
            <a:r>
              <a:rPr lang="tr-TR" sz="3200" b="1" dirty="0" err="1"/>
              <a:t>Refraktometresi</a:t>
            </a:r>
            <a:r>
              <a:rPr lang="tr-TR" sz="3200" b="1" dirty="0"/>
              <a:t> </a:t>
            </a:r>
          </a:p>
        </p:txBody>
      </p:sp>
      <p:sp>
        <p:nvSpPr>
          <p:cNvPr id="3" name="İçerik Yer Tutucusu 2"/>
          <p:cNvSpPr>
            <a:spLocks noGrp="1"/>
          </p:cNvSpPr>
          <p:nvPr>
            <p:ph idx="1"/>
          </p:nvPr>
        </p:nvSpPr>
        <p:spPr>
          <a:xfrm>
            <a:off x="457200" y="1124744"/>
            <a:ext cx="8229600" cy="5001419"/>
          </a:xfrm>
        </p:spPr>
        <p:txBody>
          <a:bodyPr/>
          <a:lstStyle/>
          <a:p>
            <a:pPr marL="0" indent="0" algn="just">
              <a:buNone/>
            </a:pPr>
            <a:r>
              <a:rPr lang="tr-TR" dirty="0"/>
              <a:t>Kırılma indisi tayininde kullanılan aletlerden birisi de </a:t>
            </a:r>
            <a:r>
              <a:rPr lang="tr-TR" dirty="0" err="1"/>
              <a:t>Abbe</a:t>
            </a:r>
            <a:r>
              <a:rPr lang="tr-TR" dirty="0"/>
              <a:t> </a:t>
            </a:r>
            <a:r>
              <a:rPr lang="tr-TR" dirty="0" err="1"/>
              <a:t>refraktometresidir</a:t>
            </a:r>
            <a:r>
              <a:rPr lang="tr-TR" dirty="0"/>
              <a:t>. </a:t>
            </a:r>
            <a:r>
              <a:rPr lang="tr-TR" dirty="0" err="1"/>
              <a:t>Abbe</a:t>
            </a:r>
            <a:r>
              <a:rPr lang="tr-TR" dirty="0"/>
              <a:t> </a:t>
            </a:r>
            <a:r>
              <a:rPr lang="tr-TR" dirty="0" err="1"/>
              <a:t>refraktometresinde</a:t>
            </a:r>
            <a:r>
              <a:rPr lang="tr-TR" dirty="0"/>
              <a:t> iki prizmanın arasına kırılma indisi tayin edilecek madde sıvı film olarak yerleştirilir. Prizmalara gönderilen ışık ile kritik açıdan daha küçük açı ile gelen ışınların oluşturduğu aydınlık bölge ve kritik açıdan daha büyük açıyla gelen ışınların oluşturduğu karanlık bölge görülebilir.</a:t>
            </a:r>
          </a:p>
        </p:txBody>
      </p:sp>
    </p:spTree>
    <p:extLst>
      <p:ext uri="{BB962C8B-B14F-4D97-AF65-F5344CB8AC3E}">
        <p14:creationId xmlns:p14="http://schemas.microsoft.com/office/powerpoint/2010/main" val="16225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836712"/>
            <a:ext cx="7407751" cy="358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029434" y="4941168"/>
            <a:ext cx="5278870" cy="1477328"/>
          </a:xfrm>
          <a:prstGeom prst="rect">
            <a:avLst/>
          </a:prstGeom>
        </p:spPr>
        <p:txBody>
          <a:bodyPr wrap="square">
            <a:spAutoFit/>
          </a:bodyPr>
          <a:lstStyle/>
          <a:p>
            <a:r>
              <a:rPr lang="tr-TR" dirty="0" err="1"/>
              <a:t>Abbe</a:t>
            </a:r>
            <a:r>
              <a:rPr lang="tr-TR" dirty="0"/>
              <a:t> </a:t>
            </a:r>
            <a:r>
              <a:rPr lang="tr-TR" dirty="0" err="1"/>
              <a:t>refraktometresi</a:t>
            </a:r>
            <a:r>
              <a:rPr lang="tr-TR" dirty="0"/>
              <a:t> aşağıdaki bölümlerden oluşur</a:t>
            </a:r>
            <a:r>
              <a:rPr lang="tr-TR" dirty="0" smtClean="0"/>
              <a:t>;</a:t>
            </a:r>
          </a:p>
          <a:p>
            <a:r>
              <a:rPr lang="tr-TR" dirty="0" smtClean="0"/>
              <a:t> *Prizma </a:t>
            </a:r>
            <a:r>
              <a:rPr lang="tr-TR" dirty="0"/>
              <a:t>haznesi </a:t>
            </a:r>
            <a:endParaRPr lang="tr-TR" dirty="0" smtClean="0"/>
          </a:p>
          <a:p>
            <a:r>
              <a:rPr lang="tr-TR" dirty="0"/>
              <a:t> </a:t>
            </a:r>
            <a:r>
              <a:rPr lang="tr-TR" dirty="0" smtClean="0"/>
              <a:t>*Termometre </a:t>
            </a:r>
            <a:r>
              <a:rPr lang="tr-TR" dirty="0"/>
              <a:t>haznesi </a:t>
            </a:r>
          </a:p>
          <a:p>
            <a:r>
              <a:rPr lang="tr-TR" dirty="0" smtClean="0"/>
              <a:t>  *Oküler </a:t>
            </a:r>
          </a:p>
          <a:p>
            <a:r>
              <a:rPr lang="tr-TR" dirty="0" smtClean="0"/>
              <a:t>  * </a:t>
            </a:r>
            <a:r>
              <a:rPr lang="tr-TR" dirty="0"/>
              <a:t>Vidalar (makro ve mikro vidalar)</a:t>
            </a:r>
          </a:p>
        </p:txBody>
      </p:sp>
    </p:spTree>
    <p:extLst>
      <p:ext uri="{BB962C8B-B14F-4D97-AF65-F5344CB8AC3E}">
        <p14:creationId xmlns:p14="http://schemas.microsoft.com/office/powerpoint/2010/main" val="183875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556792"/>
            <a:ext cx="3528392" cy="3450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6792"/>
            <a:ext cx="3187449" cy="34252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187624" y="5229200"/>
            <a:ext cx="2088232" cy="369332"/>
          </a:xfrm>
          <a:prstGeom prst="rect">
            <a:avLst/>
          </a:prstGeom>
          <a:noFill/>
        </p:spPr>
        <p:txBody>
          <a:bodyPr wrap="square" rtlCol="0">
            <a:spAutoFit/>
          </a:bodyPr>
          <a:lstStyle/>
          <a:p>
            <a:r>
              <a:rPr lang="tr-TR" dirty="0" err="1" smtClean="0"/>
              <a:t>Abbe</a:t>
            </a:r>
            <a:r>
              <a:rPr lang="tr-TR" dirty="0" smtClean="0"/>
              <a:t> </a:t>
            </a:r>
            <a:r>
              <a:rPr lang="tr-TR" dirty="0" err="1" smtClean="0"/>
              <a:t>Refraktometre</a:t>
            </a:r>
            <a:endParaRPr lang="tr-TR" dirty="0"/>
          </a:p>
        </p:txBody>
      </p:sp>
      <p:sp>
        <p:nvSpPr>
          <p:cNvPr id="8" name="Metin kutusu 7"/>
          <p:cNvSpPr txBox="1"/>
          <p:nvPr/>
        </p:nvSpPr>
        <p:spPr>
          <a:xfrm>
            <a:off x="5494540" y="5242858"/>
            <a:ext cx="2402720" cy="369332"/>
          </a:xfrm>
          <a:prstGeom prst="rect">
            <a:avLst/>
          </a:prstGeom>
          <a:noFill/>
        </p:spPr>
        <p:txBody>
          <a:bodyPr wrap="square" rtlCol="0">
            <a:spAutoFit/>
          </a:bodyPr>
          <a:lstStyle/>
          <a:p>
            <a:r>
              <a:rPr lang="tr-TR" dirty="0" smtClean="0"/>
              <a:t>Dijital </a:t>
            </a:r>
            <a:r>
              <a:rPr lang="tr-TR" dirty="0" err="1" smtClean="0"/>
              <a:t>Refraktometre</a:t>
            </a:r>
            <a:endParaRPr lang="tr-TR" dirty="0"/>
          </a:p>
        </p:txBody>
      </p:sp>
    </p:spTree>
    <p:extLst>
      <p:ext uri="{BB962C8B-B14F-4D97-AF65-F5344CB8AC3E}">
        <p14:creationId xmlns:p14="http://schemas.microsoft.com/office/powerpoint/2010/main" val="283805216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588</Words>
  <Application>Microsoft Office PowerPoint</Application>
  <PresentationFormat>Ekran Gösterisi (4:3)</PresentationFormat>
  <Paragraphs>49</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GKK207 YAĞLARIN ANALİZİ DERS 8:  KIRILMA İNDİSİ TAYİNİ</vt:lpstr>
      <vt:lpstr>KIRILMA İNDİSİ</vt:lpstr>
      <vt:lpstr>PowerPoint Sunusu</vt:lpstr>
      <vt:lpstr>PowerPoint Sunusu</vt:lpstr>
      <vt:lpstr>Refraktometre </vt:lpstr>
      <vt:lpstr>Çeşitleri</vt:lpstr>
      <vt:lpstr>Abbe Refraktometresi </vt:lpstr>
      <vt:lpstr>PowerPoint Sunusu</vt:lpstr>
      <vt:lpstr>PowerPoint Sunusu</vt:lpstr>
      <vt:lpstr>PowerPoint Sunusu</vt:lpstr>
      <vt:lpstr>PowerPoint Sunusu</vt:lpstr>
      <vt:lpstr>PowerPoint Sunusu</vt:lpstr>
      <vt:lpstr>PowerPoint Sunusu</vt:lpstr>
      <vt:lpstr>PowerPoint Sunusu</vt:lpstr>
      <vt:lpstr>PowerPoint Sunusu</vt:lpstr>
      <vt:lpstr>ÖRNEK OKUMALAR</vt:lpstr>
      <vt:lpstr>PowerPoint Sunusu</vt:lpstr>
      <vt:lpstr>PowerPoint Sunusu</vt:lpstr>
      <vt:lpstr>PowerPoint Sunusu</vt:lpstr>
      <vt:lpstr>PowerPoint Sunusu</vt:lpstr>
      <vt:lpstr>PowerPoint Sunusu</vt:lpstr>
      <vt:lpstr>BRİKS (SUDA ÇÖZÜNÜR KURU MADDE TAYİNİ)</vt:lpstr>
      <vt:lpstr>PowerPoint Sunusu</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HP2020</dc:creator>
  <cp:lastModifiedBy>HP2020</cp:lastModifiedBy>
  <cp:revision>23</cp:revision>
  <dcterms:created xsi:type="dcterms:W3CDTF">2020-11-30T10:48:08Z</dcterms:created>
  <dcterms:modified xsi:type="dcterms:W3CDTF">2020-12-13T18:07:04Z</dcterms:modified>
</cp:coreProperties>
</file>