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Lst>
  <p:notesMasterIdLst>
    <p:notesMasterId r:id="rId59"/>
  </p:notesMasterIdLst>
  <p:sldIdLst>
    <p:sldId id="256" r:id="rId3"/>
    <p:sldId id="257" r:id="rId4"/>
    <p:sldId id="258" r:id="rId5"/>
    <p:sldId id="259" r:id="rId6"/>
    <p:sldId id="260" r:id="rId7"/>
    <p:sldId id="261" r:id="rId8"/>
    <p:sldId id="291" r:id="rId9"/>
    <p:sldId id="316" r:id="rId10"/>
    <p:sldId id="292" r:id="rId11"/>
    <p:sldId id="293" r:id="rId12"/>
    <p:sldId id="264" r:id="rId13"/>
    <p:sldId id="265" r:id="rId14"/>
    <p:sldId id="266" r:id="rId15"/>
    <p:sldId id="267" r:id="rId16"/>
    <p:sldId id="310" r:id="rId17"/>
    <p:sldId id="311" r:id="rId18"/>
    <p:sldId id="312" r:id="rId19"/>
    <p:sldId id="313" r:id="rId20"/>
    <p:sldId id="314" r:id="rId21"/>
    <p:sldId id="315" r:id="rId22"/>
    <p:sldId id="318" r:id="rId23"/>
    <p:sldId id="294" r:id="rId24"/>
    <p:sldId id="295" r:id="rId25"/>
    <p:sldId id="296" r:id="rId26"/>
    <p:sldId id="297" r:id="rId27"/>
    <p:sldId id="298" r:id="rId28"/>
    <p:sldId id="299" r:id="rId29"/>
    <p:sldId id="300" r:id="rId30"/>
    <p:sldId id="302" r:id="rId31"/>
    <p:sldId id="304" r:id="rId32"/>
    <p:sldId id="308" r:id="rId33"/>
    <p:sldId id="309" r:id="rId34"/>
    <p:sldId id="268" r:id="rId35"/>
    <p:sldId id="270" r:id="rId36"/>
    <p:sldId id="271" r:id="rId37"/>
    <p:sldId id="272" r:id="rId38"/>
    <p:sldId id="273" r:id="rId39"/>
    <p:sldId id="274" r:id="rId40"/>
    <p:sldId id="275" r:id="rId41"/>
    <p:sldId id="276" r:id="rId42"/>
    <p:sldId id="277" r:id="rId43"/>
    <p:sldId id="278" r:id="rId44"/>
    <p:sldId id="303" r:id="rId45"/>
    <p:sldId id="279" r:id="rId46"/>
    <p:sldId id="280" r:id="rId47"/>
    <p:sldId id="305" r:id="rId48"/>
    <p:sldId id="281" r:id="rId49"/>
    <p:sldId id="319" r:id="rId50"/>
    <p:sldId id="317" r:id="rId51"/>
    <p:sldId id="282" r:id="rId52"/>
    <p:sldId id="283" r:id="rId53"/>
    <p:sldId id="284" r:id="rId54"/>
    <p:sldId id="285" r:id="rId55"/>
    <p:sldId id="286" r:id="rId56"/>
    <p:sldId id="287" r:id="rId57"/>
    <p:sldId id="288" r:id="rId5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96" d="100"/>
          <a:sy n="96" d="100"/>
        </p:scale>
        <p:origin x="228" y="540"/>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60059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8781024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0426"/>
            <a:ext cx="10363200" cy="1470025"/>
          </a:xfrm>
        </p:spPr>
        <p:txBody>
          <a:bodyPr/>
          <a:lstStyle/>
          <a:p>
            <a:r>
              <a:rPr lang="tr-TR" smtClean="0"/>
              <a:t>Asıl başlık stili için tıklatın</a:t>
            </a:r>
            <a:endParaRPr lang="en-US"/>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a:p>
        </p:txBody>
      </p:sp>
      <p:sp>
        <p:nvSpPr>
          <p:cNvPr id="4" name="Veri Yer Tutucusu 3"/>
          <p:cNvSpPr>
            <a:spLocks noGrp="1"/>
          </p:cNvSpPr>
          <p:nvPr>
            <p:ph type="dt" sz="half" idx="10"/>
          </p:nvPr>
        </p:nvSpPr>
        <p:spPr/>
        <p:txBody>
          <a:bodyPr/>
          <a:lstStyle>
            <a:lvl1pPr>
              <a:defRPr/>
            </a:lvl1pPr>
          </a:lstStyle>
          <a:p>
            <a:pPr>
              <a:defRPr/>
            </a:pPr>
            <a:fld id="{41EE54DA-1BFC-4CE1-BBD1-E9068F7571B4}" type="datetime1">
              <a:rPr lang="en-US">
                <a:solidFill>
                  <a:prstClr val="black">
                    <a:tint val="75000"/>
                  </a:prstClr>
                </a:solidFill>
              </a:rPr>
              <a:pPr>
                <a:defRPr/>
              </a:pPr>
              <a:t>10/6/2026</a:t>
            </a:fld>
            <a:endParaRPr lang="en-US">
              <a:solidFill>
                <a:prstClr val="black">
                  <a:tint val="75000"/>
                </a:prstClr>
              </a:solidFill>
            </a:endParaRPr>
          </a:p>
        </p:txBody>
      </p:sp>
      <p:sp>
        <p:nvSpPr>
          <p:cNvPr id="5" name="Altbilgi Yer Tutucusu 4"/>
          <p:cNvSpPr>
            <a:spLocks noGrp="1"/>
          </p:cNvSpPr>
          <p:nvPr>
            <p:ph type="ftr" sz="quarter" idx="11"/>
          </p:nvPr>
        </p:nvSpPr>
        <p:spPr/>
        <p:txBody>
          <a:bodyPr/>
          <a:lstStyle>
            <a:lvl1pPr>
              <a:defRPr/>
            </a:lvl1pPr>
          </a:lstStyle>
          <a:p>
            <a:pPr>
              <a:defRPr/>
            </a:pPr>
            <a:endParaRPr lang="tr-TR"/>
          </a:p>
        </p:txBody>
      </p:sp>
      <p:sp>
        <p:nvSpPr>
          <p:cNvPr id="6" name="Slayt Numarası Yer Tutucusu 5"/>
          <p:cNvSpPr>
            <a:spLocks noGrp="1"/>
          </p:cNvSpPr>
          <p:nvPr>
            <p:ph type="sldNum" sz="quarter" idx="12"/>
          </p:nvPr>
        </p:nvSpPr>
        <p:spPr/>
        <p:txBody>
          <a:bodyPr/>
          <a:lstStyle>
            <a:lvl1pPr>
              <a:defRPr/>
            </a:lvl1pPr>
          </a:lstStyle>
          <a:p>
            <a:pPr>
              <a:defRPr/>
            </a:pPr>
            <a:fld id="{89F604BE-A0F4-4F64-A85A-444A4B27FBA3}" type="slidenum">
              <a:rPr lang="en-US"/>
              <a:pPr>
                <a:defRPr/>
              </a:pPr>
              <a:t>‹#›</a:t>
            </a:fld>
            <a:endParaRPr lang="en-US"/>
          </a:p>
        </p:txBody>
      </p:sp>
    </p:spTree>
    <p:extLst>
      <p:ext uri="{BB962C8B-B14F-4D97-AF65-F5344CB8AC3E}">
        <p14:creationId xmlns:p14="http://schemas.microsoft.com/office/powerpoint/2010/main" val="3499410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en-US"/>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a:spLocks noGrp="1"/>
          </p:cNvSpPr>
          <p:nvPr>
            <p:ph type="dt" sz="half" idx="10"/>
          </p:nvPr>
        </p:nvSpPr>
        <p:spPr/>
        <p:txBody>
          <a:bodyPr/>
          <a:lstStyle>
            <a:lvl1pPr>
              <a:defRPr/>
            </a:lvl1pPr>
          </a:lstStyle>
          <a:p>
            <a:pPr>
              <a:defRPr/>
            </a:pPr>
            <a:fld id="{062343B6-9CF7-4136-95BF-0410BFD1B5C8}" type="datetime1">
              <a:rPr lang="en-US">
                <a:solidFill>
                  <a:prstClr val="black">
                    <a:tint val="75000"/>
                  </a:prstClr>
                </a:solidFill>
              </a:rPr>
              <a:pPr>
                <a:defRPr/>
              </a:pPr>
              <a:t>10/6/2026</a:t>
            </a:fld>
            <a:endParaRPr lang="en-US">
              <a:solidFill>
                <a:prstClr val="black">
                  <a:tint val="75000"/>
                </a:prstClr>
              </a:solidFill>
            </a:endParaRPr>
          </a:p>
        </p:txBody>
      </p:sp>
      <p:sp>
        <p:nvSpPr>
          <p:cNvPr id="5" name="Altbilgi Yer Tutucusu 4"/>
          <p:cNvSpPr>
            <a:spLocks noGrp="1"/>
          </p:cNvSpPr>
          <p:nvPr>
            <p:ph type="ftr" sz="quarter" idx="11"/>
          </p:nvPr>
        </p:nvSpPr>
        <p:spPr/>
        <p:txBody>
          <a:bodyPr/>
          <a:lstStyle>
            <a:lvl1pPr>
              <a:defRPr/>
            </a:lvl1pPr>
          </a:lstStyle>
          <a:p>
            <a:pPr>
              <a:defRPr/>
            </a:pPr>
            <a:endParaRPr lang="tr-TR"/>
          </a:p>
        </p:txBody>
      </p:sp>
      <p:sp>
        <p:nvSpPr>
          <p:cNvPr id="6" name="Slayt Numarası Yer Tutucusu 5"/>
          <p:cNvSpPr>
            <a:spLocks noGrp="1"/>
          </p:cNvSpPr>
          <p:nvPr>
            <p:ph type="sldNum" sz="quarter" idx="12"/>
          </p:nvPr>
        </p:nvSpPr>
        <p:spPr/>
        <p:txBody>
          <a:bodyPr/>
          <a:lstStyle>
            <a:lvl1pPr>
              <a:defRPr/>
            </a:lvl1pPr>
          </a:lstStyle>
          <a:p>
            <a:pPr>
              <a:defRPr/>
            </a:pPr>
            <a:fld id="{F2C49471-09D7-4235-90E7-FBDD5185786C}" type="slidenum">
              <a:rPr lang="en-US"/>
              <a:pPr>
                <a:defRPr/>
              </a:pPr>
              <a:t>‹#›</a:t>
            </a:fld>
            <a:endParaRPr lang="en-US"/>
          </a:p>
        </p:txBody>
      </p:sp>
    </p:spTree>
    <p:extLst>
      <p:ext uri="{BB962C8B-B14F-4D97-AF65-F5344CB8AC3E}">
        <p14:creationId xmlns:p14="http://schemas.microsoft.com/office/powerpoint/2010/main" val="815349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6901"/>
            <a:ext cx="10363200" cy="1362075"/>
          </a:xfrm>
        </p:spPr>
        <p:txBody>
          <a:bodyPr anchor="t"/>
          <a:lstStyle>
            <a:lvl1pPr algn="l">
              <a:defRPr sz="4000" b="1" cap="all"/>
            </a:lvl1pPr>
          </a:lstStyle>
          <a:p>
            <a:r>
              <a:rPr lang="tr-TR" smtClean="0"/>
              <a:t>Asıl başlık stili için tıklatın</a:t>
            </a:r>
            <a:endParaRPr lang="en-US"/>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lvl1pPr>
              <a:defRPr/>
            </a:lvl1pPr>
          </a:lstStyle>
          <a:p>
            <a:pPr>
              <a:defRPr/>
            </a:pPr>
            <a:fld id="{E7AD8717-E166-48FB-9C60-B1AE6317C6B3}" type="datetime1">
              <a:rPr lang="en-US">
                <a:solidFill>
                  <a:prstClr val="black">
                    <a:tint val="75000"/>
                  </a:prstClr>
                </a:solidFill>
              </a:rPr>
              <a:pPr>
                <a:defRPr/>
              </a:pPr>
              <a:t>10/6/2026</a:t>
            </a:fld>
            <a:endParaRPr lang="en-US">
              <a:solidFill>
                <a:prstClr val="black">
                  <a:tint val="75000"/>
                </a:prstClr>
              </a:solidFill>
            </a:endParaRPr>
          </a:p>
        </p:txBody>
      </p:sp>
      <p:sp>
        <p:nvSpPr>
          <p:cNvPr id="5" name="Altbilgi Yer Tutucusu 4"/>
          <p:cNvSpPr>
            <a:spLocks noGrp="1"/>
          </p:cNvSpPr>
          <p:nvPr>
            <p:ph type="ftr" sz="quarter" idx="11"/>
          </p:nvPr>
        </p:nvSpPr>
        <p:spPr/>
        <p:txBody>
          <a:bodyPr/>
          <a:lstStyle>
            <a:lvl1pPr>
              <a:defRPr/>
            </a:lvl1pPr>
          </a:lstStyle>
          <a:p>
            <a:pPr>
              <a:defRPr/>
            </a:pPr>
            <a:endParaRPr lang="tr-TR"/>
          </a:p>
        </p:txBody>
      </p:sp>
      <p:sp>
        <p:nvSpPr>
          <p:cNvPr id="6" name="Slayt Numarası Yer Tutucusu 5"/>
          <p:cNvSpPr>
            <a:spLocks noGrp="1"/>
          </p:cNvSpPr>
          <p:nvPr>
            <p:ph type="sldNum" sz="quarter" idx="12"/>
          </p:nvPr>
        </p:nvSpPr>
        <p:spPr/>
        <p:txBody>
          <a:bodyPr/>
          <a:lstStyle>
            <a:lvl1pPr>
              <a:defRPr/>
            </a:lvl1pPr>
          </a:lstStyle>
          <a:p>
            <a:pPr>
              <a:defRPr/>
            </a:pPr>
            <a:fld id="{85218CF5-F718-437F-830E-E7E37455291F}" type="slidenum">
              <a:rPr lang="en-US"/>
              <a:pPr>
                <a:defRPr/>
              </a:pPr>
              <a:t>‹#›</a:t>
            </a:fld>
            <a:endParaRPr lang="en-US"/>
          </a:p>
        </p:txBody>
      </p:sp>
    </p:spTree>
    <p:extLst>
      <p:ext uri="{BB962C8B-B14F-4D97-AF65-F5344CB8AC3E}">
        <p14:creationId xmlns:p14="http://schemas.microsoft.com/office/powerpoint/2010/main" val="2093844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en-US"/>
          </a:p>
        </p:txBody>
      </p:sp>
      <p:sp>
        <p:nvSpPr>
          <p:cNvPr id="3" name="İçerik Yer Tutucus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İçerik Yer Tutucus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Veri Yer Tutucusu 3"/>
          <p:cNvSpPr>
            <a:spLocks noGrp="1"/>
          </p:cNvSpPr>
          <p:nvPr>
            <p:ph type="dt" sz="half" idx="10"/>
          </p:nvPr>
        </p:nvSpPr>
        <p:spPr/>
        <p:txBody>
          <a:bodyPr/>
          <a:lstStyle>
            <a:lvl1pPr>
              <a:defRPr/>
            </a:lvl1pPr>
          </a:lstStyle>
          <a:p>
            <a:pPr>
              <a:defRPr/>
            </a:pPr>
            <a:fld id="{E8553D99-09E8-4441-91CF-B020EAB8A6DC}" type="datetime1">
              <a:rPr lang="en-US">
                <a:solidFill>
                  <a:prstClr val="black">
                    <a:tint val="75000"/>
                  </a:prstClr>
                </a:solidFill>
              </a:rPr>
              <a:pPr>
                <a:defRPr/>
              </a:pPr>
              <a:t>10/6/2026</a:t>
            </a:fld>
            <a:endParaRPr lang="en-US">
              <a:solidFill>
                <a:prstClr val="black">
                  <a:tint val="75000"/>
                </a:prstClr>
              </a:solidFill>
            </a:endParaRPr>
          </a:p>
        </p:txBody>
      </p:sp>
      <p:sp>
        <p:nvSpPr>
          <p:cNvPr id="6" name="Altbilgi Yer Tutucusu 4"/>
          <p:cNvSpPr>
            <a:spLocks noGrp="1"/>
          </p:cNvSpPr>
          <p:nvPr>
            <p:ph type="ftr" sz="quarter" idx="11"/>
          </p:nvPr>
        </p:nvSpPr>
        <p:spPr/>
        <p:txBody>
          <a:bodyPr/>
          <a:lstStyle>
            <a:lvl1pPr>
              <a:defRPr/>
            </a:lvl1pPr>
          </a:lstStyle>
          <a:p>
            <a:pPr>
              <a:defRPr/>
            </a:pPr>
            <a:endParaRPr lang="tr-TR"/>
          </a:p>
        </p:txBody>
      </p:sp>
      <p:sp>
        <p:nvSpPr>
          <p:cNvPr id="7" name="Slayt Numarası Yer Tutucusu 5"/>
          <p:cNvSpPr>
            <a:spLocks noGrp="1"/>
          </p:cNvSpPr>
          <p:nvPr>
            <p:ph type="sldNum" sz="quarter" idx="12"/>
          </p:nvPr>
        </p:nvSpPr>
        <p:spPr/>
        <p:txBody>
          <a:bodyPr/>
          <a:lstStyle>
            <a:lvl1pPr>
              <a:defRPr/>
            </a:lvl1pPr>
          </a:lstStyle>
          <a:p>
            <a:pPr>
              <a:defRPr/>
            </a:pPr>
            <a:fld id="{481FE427-E662-47B8-941D-5B3394DCE91A}" type="slidenum">
              <a:rPr lang="en-US"/>
              <a:pPr>
                <a:defRPr/>
              </a:pPr>
              <a:t>‹#›</a:t>
            </a:fld>
            <a:endParaRPr lang="en-US"/>
          </a:p>
        </p:txBody>
      </p:sp>
    </p:spTree>
    <p:extLst>
      <p:ext uri="{BB962C8B-B14F-4D97-AF65-F5344CB8AC3E}">
        <p14:creationId xmlns:p14="http://schemas.microsoft.com/office/powerpoint/2010/main" val="2886945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en-US"/>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Metin Yer Tutucusu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Veri Yer Tutucusu 3"/>
          <p:cNvSpPr>
            <a:spLocks noGrp="1"/>
          </p:cNvSpPr>
          <p:nvPr>
            <p:ph type="dt" sz="half" idx="10"/>
          </p:nvPr>
        </p:nvSpPr>
        <p:spPr/>
        <p:txBody>
          <a:bodyPr/>
          <a:lstStyle>
            <a:lvl1pPr>
              <a:defRPr/>
            </a:lvl1pPr>
          </a:lstStyle>
          <a:p>
            <a:pPr>
              <a:defRPr/>
            </a:pPr>
            <a:fld id="{66389B4B-5398-41B2-A05C-0B338BDF8841}" type="datetime1">
              <a:rPr lang="en-US">
                <a:solidFill>
                  <a:prstClr val="black">
                    <a:tint val="75000"/>
                  </a:prstClr>
                </a:solidFill>
              </a:rPr>
              <a:pPr>
                <a:defRPr/>
              </a:pPr>
              <a:t>10/6/2026</a:t>
            </a:fld>
            <a:endParaRPr lang="en-US">
              <a:solidFill>
                <a:prstClr val="black">
                  <a:tint val="75000"/>
                </a:prstClr>
              </a:solidFill>
            </a:endParaRPr>
          </a:p>
        </p:txBody>
      </p:sp>
      <p:sp>
        <p:nvSpPr>
          <p:cNvPr id="8" name="Altbilgi Yer Tutucusu 4"/>
          <p:cNvSpPr>
            <a:spLocks noGrp="1"/>
          </p:cNvSpPr>
          <p:nvPr>
            <p:ph type="ftr" sz="quarter" idx="11"/>
          </p:nvPr>
        </p:nvSpPr>
        <p:spPr/>
        <p:txBody>
          <a:bodyPr/>
          <a:lstStyle>
            <a:lvl1pPr>
              <a:defRPr/>
            </a:lvl1pPr>
          </a:lstStyle>
          <a:p>
            <a:pPr>
              <a:defRPr/>
            </a:pPr>
            <a:endParaRPr lang="tr-TR"/>
          </a:p>
        </p:txBody>
      </p:sp>
      <p:sp>
        <p:nvSpPr>
          <p:cNvPr id="9" name="Slayt Numarası Yer Tutucusu 5"/>
          <p:cNvSpPr>
            <a:spLocks noGrp="1"/>
          </p:cNvSpPr>
          <p:nvPr>
            <p:ph type="sldNum" sz="quarter" idx="12"/>
          </p:nvPr>
        </p:nvSpPr>
        <p:spPr/>
        <p:txBody>
          <a:bodyPr/>
          <a:lstStyle>
            <a:lvl1pPr>
              <a:defRPr/>
            </a:lvl1pPr>
          </a:lstStyle>
          <a:p>
            <a:pPr>
              <a:defRPr/>
            </a:pPr>
            <a:fld id="{31809499-7A29-453E-85FE-055DE4B42688}" type="slidenum">
              <a:rPr lang="en-US"/>
              <a:pPr>
                <a:defRPr/>
              </a:pPr>
              <a:t>‹#›</a:t>
            </a:fld>
            <a:endParaRPr lang="en-US"/>
          </a:p>
        </p:txBody>
      </p:sp>
    </p:spTree>
    <p:extLst>
      <p:ext uri="{BB962C8B-B14F-4D97-AF65-F5344CB8AC3E}">
        <p14:creationId xmlns:p14="http://schemas.microsoft.com/office/powerpoint/2010/main" val="17311887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en-US"/>
          </a:p>
        </p:txBody>
      </p:sp>
      <p:sp>
        <p:nvSpPr>
          <p:cNvPr id="3" name="Veri Yer Tutucusu 3"/>
          <p:cNvSpPr>
            <a:spLocks noGrp="1"/>
          </p:cNvSpPr>
          <p:nvPr>
            <p:ph type="dt" sz="half" idx="10"/>
          </p:nvPr>
        </p:nvSpPr>
        <p:spPr/>
        <p:txBody>
          <a:bodyPr/>
          <a:lstStyle>
            <a:lvl1pPr>
              <a:defRPr/>
            </a:lvl1pPr>
          </a:lstStyle>
          <a:p>
            <a:pPr>
              <a:defRPr/>
            </a:pPr>
            <a:fld id="{F30BABAA-5C31-440E-BC0A-8650D7CE1D25}" type="datetime1">
              <a:rPr lang="en-US">
                <a:solidFill>
                  <a:prstClr val="black">
                    <a:tint val="75000"/>
                  </a:prstClr>
                </a:solidFill>
              </a:rPr>
              <a:pPr>
                <a:defRPr/>
              </a:pPr>
              <a:t>10/6/2026</a:t>
            </a:fld>
            <a:endParaRPr lang="en-US">
              <a:solidFill>
                <a:prstClr val="black">
                  <a:tint val="75000"/>
                </a:prstClr>
              </a:solidFill>
            </a:endParaRPr>
          </a:p>
        </p:txBody>
      </p:sp>
      <p:sp>
        <p:nvSpPr>
          <p:cNvPr id="4" name="Altbilgi Yer Tutucusu 4"/>
          <p:cNvSpPr>
            <a:spLocks noGrp="1"/>
          </p:cNvSpPr>
          <p:nvPr>
            <p:ph type="ftr" sz="quarter" idx="11"/>
          </p:nvPr>
        </p:nvSpPr>
        <p:spPr/>
        <p:txBody>
          <a:bodyPr/>
          <a:lstStyle>
            <a:lvl1pPr>
              <a:defRPr/>
            </a:lvl1pPr>
          </a:lstStyle>
          <a:p>
            <a:pPr>
              <a:defRPr/>
            </a:pPr>
            <a:endParaRPr lang="tr-TR"/>
          </a:p>
        </p:txBody>
      </p:sp>
      <p:sp>
        <p:nvSpPr>
          <p:cNvPr id="5" name="Slayt Numarası Yer Tutucusu 5"/>
          <p:cNvSpPr>
            <a:spLocks noGrp="1"/>
          </p:cNvSpPr>
          <p:nvPr>
            <p:ph type="sldNum" sz="quarter" idx="12"/>
          </p:nvPr>
        </p:nvSpPr>
        <p:spPr/>
        <p:txBody>
          <a:bodyPr/>
          <a:lstStyle>
            <a:lvl1pPr>
              <a:defRPr/>
            </a:lvl1pPr>
          </a:lstStyle>
          <a:p>
            <a:pPr>
              <a:defRPr/>
            </a:pPr>
            <a:fld id="{60F6F92C-EAFE-4E98-83ED-98A09F8BFD57}" type="slidenum">
              <a:rPr lang="en-US"/>
              <a:pPr>
                <a:defRPr/>
              </a:pPr>
              <a:t>‹#›</a:t>
            </a:fld>
            <a:endParaRPr lang="en-US"/>
          </a:p>
        </p:txBody>
      </p:sp>
    </p:spTree>
    <p:extLst>
      <p:ext uri="{BB962C8B-B14F-4D97-AF65-F5344CB8AC3E}">
        <p14:creationId xmlns:p14="http://schemas.microsoft.com/office/powerpoint/2010/main" val="9654286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3"/>
          <p:cNvSpPr>
            <a:spLocks noGrp="1"/>
          </p:cNvSpPr>
          <p:nvPr>
            <p:ph type="dt" sz="half" idx="10"/>
          </p:nvPr>
        </p:nvSpPr>
        <p:spPr/>
        <p:txBody>
          <a:bodyPr/>
          <a:lstStyle>
            <a:lvl1pPr>
              <a:defRPr/>
            </a:lvl1pPr>
          </a:lstStyle>
          <a:p>
            <a:pPr>
              <a:defRPr/>
            </a:pPr>
            <a:fld id="{404717D3-72B9-4B4D-B352-B41E623EE10E}" type="datetime1">
              <a:rPr lang="en-US">
                <a:solidFill>
                  <a:prstClr val="black">
                    <a:tint val="75000"/>
                  </a:prstClr>
                </a:solidFill>
              </a:rPr>
              <a:pPr>
                <a:defRPr/>
              </a:pPr>
              <a:t>10/6/2026</a:t>
            </a:fld>
            <a:endParaRPr lang="en-US">
              <a:solidFill>
                <a:prstClr val="black">
                  <a:tint val="75000"/>
                </a:prstClr>
              </a:solidFill>
            </a:endParaRPr>
          </a:p>
        </p:txBody>
      </p:sp>
      <p:sp>
        <p:nvSpPr>
          <p:cNvPr id="3" name="Altbilgi Yer Tutucusu 4"/>
          <p:cNvSpPr>
            <a:spLocks noGrp="1"/>
          </p:cNvSpPr>
          <p:nvPr>
            <p:ph type="ftr" sz="quarter" idx="11"/>
          </p:nvPr>
        </p:nvSpPr>
        <p:spPr/>
        <p:txBody>
          <a:bodyPr/>
          <a:lstStyle>
            <a:lvl1pPr>
              <a:defRPr/>
            </a:lvl1pPr>
          </a:lstStyle>
          <a:p>
            <a:pPr>
              <a:defRPr/>
            </a:pPr>
            <a:endParaRPr lang="tr-TR"/>
          </a:p>
        </p:txBody>
      </p:sp>
      <p:sp>
        <p:nvSpPr>
          <p:cNvPr id="4" name="Slayt Numarası Yer Tutucusu 5"/>
          <p:cNvSpPr>
            <a:spLocks noGrp="1"/>
          </p:cNvSpPr>
          <p:nvPr>
            <p:ph type="sldNum" sz="quarter" idx="12"/>
          </p:nvPr>
        </p:nvSpPr>
        <p:spPr/>
        <p:txBody>
          <a:bodyPr/>
          <a:lstStyle>
            <a:lvl1pPr>
              <a:defRPr/>
            </a:lvl1pPr>
          </a:lstStyle>
          <a:p>
            <a:pPr>
              <a:defRPr/>
            </a:pPr>
            <a:fld id="{C1C968E8-7541-4FC5-AB5C-7196C37C99A0}" type="slidenum">
              <a:rPr lang="en-US"/>
              <a:pPr>
                <a:defRPr/>
              </a:pPr>
              <a:t>‹#›</a:t>
            </a:fld>
            <a:endParaRPr lang="en-US"/>
          </a:p>
        </p:txBody>
      </p:sp>
    </p:spTree>
    <p:extLst>
      <p:ext uri="{BB962C8B-B14F-4D97-AF65-F5344CB8AC3E}">
        <p14:creationId xmlns:p14="http://schemas.microsoft.com/office/powerpoint/2010/main" val="21468258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1" y="273050"/>
            <a:ext cx="4011084" cy="1162050"/>
          </a:xfrm>
        </p:spPr>
        <p:txBody>
          <a:bodyPr anchor="b"/>
          <a:lstStyle>
            <a:lvl1pPr algn="l">
              <a:defRPr sz="2000" b="1"/>
            </a:lvl1pPr>
          </a:lstStyle>
          <a:p>
            <a:r>
              <a:rPr lang="tr-TR" smtClean="0"/>
              <a:t>Asıl başlık stili için tıklatın</a:t>
            </a:r>
            <a:endParaRPr lang="en-US"/>
          </a:p>
        </p:txBody>
      </p:sp>
      <p:sp>
        <p:nvSpPr>
          <p:cNvPr id="3" name="İçerik Yer Tutucus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Metin Yer Tutucusu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3"/>
          <p:cNvSpPr>
            <a:spLocks noGrp="1"/>
          </p:cNvSpPr>
          <p:nvPr>
            <p:ph type="dt" sz="half" idx="10"/>
          </p:nvPr>
        </p:nvSpPr>
        <p:spPr/>
        <p:txBody>
          <a:bodyPr/>
          <a:lstStyle>
            <a:lvl1pPr>
              <a:defRPr/>
            </a:lvl1pPr>
          </a:lstStyle>
          <a:p>
            <a:pPr>
              <a:defRPr/>
            </a:pPr>
            <a:fld id="{6420CC4C-5FA0-46BF-9183-8F1AE4912C1F}" type="datetime1">
              <a:rPr lang="en-US">
                <a:solidFill>
                  <a:prstClr val="black">
                    <a:tint val="75000"/>
                  </a:prstClr>
                </a:solidFill>
              </a:rPr>
              <a:pPr>
                <a:defRPr/>
              </a:pPr>
              <a:t>10/6/2026</a:t>
            </a:fld>
            <a:endParaRPr lang="en-US">
              <a:solidFill>
                <a:prstClr val="black">
                  <a:tint val="75000"/>
                </a:prstClr>
              </a:solidFill>
            </a:endParaRPr>
          </a:p>
        </p:txBody>
      </p:sp>
      <p:sp>
        <p:nvSpPr>
          <p:cNvPr id="6" name="Altbilgi Yer Tutucusu 4"/>
          <p:cNvSpPr>
            <a:spLocks noGrp="1"/>
          </p:cNvSpPr>
          <p:nvPr>
            <p:ph type="ftr" sz="quarter" idx="11"/>
          </p:nvPr>
        </p:nvSpPr>
        <p:spPr/>
        <p:txBody>
          <a:bodyPr/>
          <a:lstStyle>
            <a:lvl1pPr>
              <a:defRPr/>
            </a:lvl1pPr>
          </a:lstStyle>
          <a:p>
            <a:pPr>
              <a:defRPr/>
            </a:pPr>
            <a:endParaRPr lang="tr-TR"/>
          </a:p>
        </p:txBody>
      </p:sp>
      <p:sp>
        <p:nvSpPr>
          <p:cNvPr id="7" name="Slayt Numarası Yer Tutucusu 5"/>
          <p:cNvSpPr>
            <a:spLocks noGrp="1"/>
          </p:cNvSpPr>
          <p:nvPr>
            <p:ph type="sldNum" sz="quarter" idx="12"/>
          </p:nvPr>
        </p:nvSpPr>
        <p:spPr/>
        <p:txBody>
          <a:bodyPr/>
          <a:lstStyle>
            <a:lvl1pPr>
              <a:defRPr/>
            </a:lvl1pPr>
          </a:lstStyle>
          <a:p>
            <a:pPr>
              <a:defRPr/>
            </a:pPr>
            <a:fld id="{D1DD9DD3-D221-427F-937B-DA34010AEC89}" type="slidenum">
              <a:rPr lang="en-US"/>
              <a:pPr>
                <a:defRPr/>
              </a:pPr>
              <a:t>‹#›</a:t>
            </a:fld>
            <a:endParaRPr lang="en-US"/>
          </a:p>
        </p:txBody>
      </p:sp>
    </p:spTree>
    <p:extLst>
      <p:ext uri="{BB962C8B-B14F-4D97-AF65-F5344CB8AC3E}">
        <p14:creationId xmlns:p14="http://schemas.microsoft.com/office/powerpoint/2010/main" val="2096310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en-US"/>
          </a:p>
        </p:txBody>
      </p:sp>
      <p:sp>
        <p:nvSpPr>
          <p:cNvPr id="3" name="Resim Yer Tutucusu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3"/>
          <p:cNvSpPr>
            <a:spLocks noGrp="1"/>
          </p:cNvSpPr>
          <p:nvPr>
            <p:ph type="dt" sz="half" idx="10"/>
          </p:nvPr>
        </p:nvSpPr>
        <p:spPr/>
        <p:txBody>
          <a:bodyPr/>
          <a:lstStyle>
            <a:lvl1pPr>
              <a:defRPr/>
            </a:lvl1pPr>
          </a:lstStyle>
          <a:p>
            <a:pPr>
              <a:defRPr/>
            </a:pPr>
            <a:fld id="{F1C6CC70-16F3-4271-8C42-1C966101A1F9}" type="datetime1">
              <a:rPr lang="en-US">
                <a:solidFill>
                  <a:prstClr val="black">
                    <a:tint val="75000"/>
                  </a:prstClr>
                </a:solidFill>
              </a:rPr>
              <a:pPr>
                <a:defRPr/>
              </a:pPr>
              <a:t>10/6/2026</a:t>
            </a:fld>
            <a:endParaRPr lang="en-US">
              <a:solidFill>
                <a:prstClr val="black">
                  <a:tint val="75000"/>
                </a:prstClr>
              </a:solidFill>
            </a:endParaRPr>
          </a:p>
        </p:txBody>
      </p:sp>
      <p:sp>
        <p:nvSpPr>
          <p:cNvPr id="6" name="Altbilgi Yer Tutucusu 4"/>
          <p:cNvSpPr>
            <a:spLocks noGrp="1"/>
          </p:cNvSpPr>
          <p:nvPr>
            <p:ph type="ftr" sz="quarter" idx="11"/>
          </p:nvPr>
        </p:nvSpPr>
        <p:spPr/>
        <p:txBody>
          <a:bodyPr/>
          <a:lstStyle>
            <a:lvl1pPr>
              <a:defRPr/>
            </a:lvl1pPr>
          </a:lstStyle>
          <a:p>
            <a:pPr>
              <a:defRPr/>
            </a:pPr>
            <a:endParaRPr lang="tr-TR"/>
          </a:p>
        </p:txBody>
      </p:sp>
      <p:sp>
        <p:nvSpPr>
          <p:cNvPr id="7" name="Slayt Numarası Yer Tutucusu 5"/>
          <p:cNvSpPr>
            <a:spLocks noGrp="1"/>
          </p:cNvSpPr>
          <p:nvPr>
            <p:ph type="sldNum" sz="quarter" idx="12"/>
          </p:nvPr>
        </p:nvSpPr>
        <p:spPr/>
        <p:txBody>
          <a:bodyPr/>
          <a:lstStyle>
            <a:lvl1pPr>
              <a:defRPr/>
            </a:lvl1pPr>
          </a:lstStyle>
          <a:p>
            <a:pPr>
              <a:defRPr/>
            </a:pPr>
            <a:fld id="{DBDF0184-74D0-44E0-8810-605100E74327}" type="slidenum">
              <a:rPr lang="en-US"/>
              <a:pPr>
                <a:defRPr/>
              </a:pPr>
              <a:t>‹#›</a:t>
            </a:fld>
            <a:endParaRPr lang="en-US"/>
          </a:p>
        </p:txBody>
      </p:sp>
    </p:spTree>
    <p:extLst>
      <p:ext uri="{BB962C8B-B14F-4D97-AF65-F5344CB8AC3E}">
        <p14:creationId xmlns:p14="http://schemas.microsoft.com/office/powerpoint/2010/main" val="22882241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en-US"/>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a:spLocks noGrp="1"/>
          </p:cNvSpPr>
          <p:nvPr>
            <p:ph type="dt" sz="half" idx="10"/>
          </p:nvPr>
        </p:nvSpPr>
        <p:spPr/>
        <p:txBody>
          <a:bodyPr/>
          <a:lstStyle>
            <a:lvl1pPr>
              <a:defRPr/>
            </a:lvl1pPr>
          </a:lstStyle>
          <a:p>
            <a:pPr>
              <a:defRPr/>
            </a:pPr>
            <a:fld id="{B42D3972-9C12-47BA-9CF3-CA8E56C3B8F3}" type="datetime1">
              <a:rPr lang="en-US">
                <a:solidFill>
                  <a:prstClr val="black">
                    <a:tint val="75000"/>
                  </a:prstClr>
                </a:solidFill>
              </a:rPr>
              <a:pPr>
                <a:defRPr/>
              </a:pPr>
              <a:t>10/6/2026</a:t>
            </a:fld>
            <a:endParaRPr lang="en-US">
              <a:solidFill>
                <a:prstClr val="black">
                  <a:tint val="75000"/>
                </a:prstClr>
              </a:solidFill>
            </a:endParaRPr>
          </a:p>
        </p:txBody>
      </p:sp>
      <p:sp>
        <p:nvSpPr>
          <p:cNvPr id="5" name="Altbilgi Yer Tutucusu 4"/>
          <p:cNvSpPr>
            <a:spLocks noGrp="1"/>
          </p:cNvSpPr>
          <p:nvPr>
            <p:ph type="ftr" sz="quarter" idx="11"/>
          </p:nvPr>
        </p:nvSpPr>
        <p:spPr/>
        <p:txBody>
          <a:bodyPr/>
          <a:lstStyle>
            <a:lvl1pPr>
              <a:defRPr/>
            </a:lvl1pPr>
          </a:lstStyle>
          <a:p>
            <a:pPr>
              <a:defRPr/>
            </a:pPr>
            <a:endParaRPr lang="tr-TR"/>
          </a:p>
        </p:txBody>
      </p:sp>
      <p:sp>
        <p:nvSpPr>
          <p:cNvPr id="6" name="Slayt Numarası Yer Tutucusu 5"/>
          <p:cNvSpPr>
            <a:spLocks noGrp="1"/>
          </p:cNvSpPr>
          <p:nvPr>
            <p:ph type="sldNum" sz="quarter" idx="12"/>
          </p:nvPr>
        </p:nvSpPr>
        <p:spPr/>
        <p:txBody>
          <a:bodyPr/>
          <a:lstStyle>
            <a:lvl1pPr>
              <a:defRPr/>
            </a:lvl1pPr>
          </a:lstStyle>
          <a:p>
            <a:pPr>
              <a:defRPr/>
            </a:pPr>
            <a:fld id="{6144AC5D-AAA4-4468-9A91-D8A3688F5F16}" type="slidenum">
              <a:rPr lang="en-US"/>
              <a:pPr>
                <a:defRPr/>
              </a:pPr>
              <a:t>‹#›</a:t>
            </a:fld>
            <a:endParaRPr lang="en-US"/>
          </a:p>
        </p:txBody>
      </p:sp>
    </p:spTree>
    <p:extLst>
      <p:ext uri="{BB962C8B-B14F-4D97-AF65-F5344CB8AC3E}">
        <p14:creationId xmlns:p14="http://schemas.microsoft.com/office/powerpoint/2010/main" val="23292175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839200" y="274639"/>
            <a:ext cx="2743200" cy="5851525"/>
          </a:xfrm>
        </p:spPr>
        <p:txBody>
          <a:bodyPr vert="eaVert"/>
          <a:lstStyle/>
          <a:p>
            <a:r>
              <a:rPr lang="tr-TR" smtClean="0"/>
              <a:t>Asıl başlık stili için tıklatın</a:t>
            </a:r>
            <a:endParaRPr lang="en-US"/>
          </a:p>
        </p:txBody>
      </p:sp>
      <p:sp>
        <p:nvSpPr>
          <p:cNvPr id="3" name="Dikey Metin Yer Tutucusu 2"/>
          <p:cNvSpPr>
            <a:spLocks noGrp="1"/>
          </p:cNvSpPr>
          <p:nvPr>
            <p:ph type="body" orient="vert" idx="1"/>
          </p:nvPr>
        </p:nvSpPr>
        <p:spPr>
          <a:xfrm>
            <a:off x="609600" y="274639"/>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a:spLocks noGrp="1"/>
          </p:cNvSpPr>
          <p:nvPr>
            <p:ph type="dt" sz="half" idx="10"/>
          </p:nvPr>
        </p:nvSpPr>
        <p:spPr/>
        <p:txBody>
          <a:bodyPr/>
          <a:lstStyle>
            <a:lvl1pPr>
              <a:defRPr/>
            </a:lvl1pPr>
          </a:lstStyle>
          <a:p>
            <a:pPr>
              <a:defRPr/>
            </a:pPr>
            <a:fld id="{D0F043F8-CCA8-459A-9A6D-CADC8875FE43}" type="datetime1">
              <a:rPr lang="en-US">
                <a:solidFill>
                  <a:prstClr val="black">
                    <a:tint val="75000"/>
                  </a:prstClr>
                </a:solidFill>
              </a:rPr>
              <a:pPr>
                <a:defRPr/>
              </a:pPr>
              <a:t>10/6/2026</a:t>
            </a:fld>
            <a:endParaRPr lang="en-US">
              <a:solidFill>
                <a:prstClr val="black">
                  <a:tint val="75000"/>
                </a:prstClr>
              </a:solidFill>
            </a:endParaRPr>
          </a:p>
        </p:txBody>
      </p:sp>
      <p:sp>
        <p:nvSpPr>
          <p:cNvPr id="5" name="Altbilgi Yer Tutucusu 4"/>
          <p:cNvSpPr>
            <a:spLocks noGrp="1"/>
          </p:cNvSpPr>
          <p:nvPr>
            <p:ph type="ftr" sz="quarter" idx="11"/>
          </p:nvPr>
        </p:nvSpPr>
        <p:spPr/>
        <p:txBody>
          <a:bodyPr/>
          <a:lstStyle>
            <a:lvl1pPr>
              <a:defRPr/>
            </a:lvl1pPr>
          </a:lstStyle>
          <a:p>
            <a:pPr>
              <a:defRPr/>
            </a:pPr>
            <a:endParaRPr lang="tr-TR"/>
          </a:p>
        </p:txBody>
      </p:sp>
      <p:sp>
        <p:nvSpPr>
          <p:cNvPr id="6" name="Slayt Numarası Yer Tutucusu 5"/>
          <p:cNvSpPr>
            <a:spLocks noGrp="1"/>
          </p:cNvSpPr>
          <p:nvPr>
            <p:ph type="sldNum" sz="quarter" idx="12"/>
          </p:nvPr>
        </p:nvSpPr>
        <p:spPr/>
        <p:txBody>
          <a:bodyPr/>
          <a:lstStyle>
            <a:lvl1pPr>
              <a:defRPr/>
            </a:lvl1pPr>
          </a:lstStyle>
          <a:p>
            <a:pPr>
              <a:defRPr/>
            </a:pPr>
            <a:fld id="{5E5A0E82-D431-46A0-AF9E-683EECD519E9}" type="slidenum">
              <a:rPr lang="en-US"/>
              <a:pPr>
                <a:defRPr/>
              </a:pPr>
              <a:t>‹#›</a:t>
            </a:fld>
            <a:endParaRPr lang="en-US"/>
          </a:p>
        </p:txBody>
      </p:sp>
    </p:spTree>
    <p:extLst>
      <p:ext uri="{BB962C8B-B14F-4D97-AF65-F5344CB8AC3E}">
        <p14:creationId xmlns:p14="http://schemas.microsoft.com/office/powerpoint/2010/main" val="31156846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Başlık ve Tablo">
    <p:spTree>
      <p:nvGrpSpPr>
        <p:cNvPr id="1" name=""/>
        <p:cNvGrpSpPr/>
        <p:nvPr/>
      </p:nvGrpSpPr>
      <p:grpSpPr>
        <a:xfrm>
          <a:off x="0" y="0"/>
          <a:ext cx="0" cy="0"/>
          <a:chOff x="0" y="0"/>
          <a:chExt cx="0" cy="0"/>
        </a:xfrm>
      </p:grpSpPr>
      <p:sp>
        <p:nvSpPr>
          <p:cNvPr id="2" name="Unvan 1"/>
          <p:cNvSpPr>
            <a:spLocks noGrp="1"/>
          </p:cNvSpPr>
          <p:nvPr>
            <p:ph type="title"/>
          </p:nvPr>
        </p:nvSpPr>
        <p:spPr>
          <a:xfrm>
            <a:off x="609600" y="274638"/>
            <a:ext cx="10972800" cy="1143000"/>
          </a:xfrm>
        </p:spPr>
        <p:txBody>
          <a:bodyPr/>
          <a:lstStyle/>
          <a:p>
            <a:r>
              <a:rPr lang="tr-TR" smtClean="0"/>
              <a:t>Asıl başlık stili için tıklatın</a:t>
            </a:r>
            <a:endParaRPr lang="tr-TR"/>
          </a:p>
        </p:txBody>
      </p:sp>
      <p:sp>
        <p:nvSpPr>
          <p:cNvPr id="3" name="Tablo Yer Tutucusu 2"/>
          <p:cNvSpPr>
            <a:spLocks noGrp="1"/>
          </p:cNvSpPr>
          <p:nvPr>
            <p:ph type="tbl" idx="1"/>
          </p:nvPr>
        </p:nvSpPr>
        <p:spPr>
          <a:xfrm>
            <a:off x="609600" y="1600201"/>
            <a:ext cx="10972800" cy="4525963"/>
          </a:xfrm>
        </p:spPr>
        <p:txBody>
          <a:bodyPr/>
          <a:lstStyle/>
          <a:p>
            <a:pPr lvl="0"/>
            <a:endParaRPr lang="tr-TR" noProof="0"/>
          </a:p>
        </p:txBody>
      </p:sp>
      <p:sp>
        <p:nvSpPr>
          <p:cNvPr id="4" name="Veri Yer Tutucusu 3"/>
          <p:cNvSpPr>
            <a:spLocks noGrp="1"/>
          </p:cNvSpPr>
          <p:nvPr>
            <p:ph type="dt" sz="half" idx="10"/>
          </p:nvPr>
        </p:nvSpPr>
        <p:spPr/>
        <p:txBody>
          <a:bodyPr/>
          <a:lstStyle>
            <a:lvl1pPr>
              <a:defRPr/>
            </a:lvl1pPr>
          </a:lstStyle>
          <a:p>
            <a:pPr>
              <a:defRPr/>
            </a:pPr>
            <a:fld id="{EA9CCE08-9C8E-4CA5-9622-7F11F09A8EA0}" type="datetime1">
              <a:rPr lang="en-US">
                <a:solidFill>
                  <a:prstClr val="black">
                    <a:tint val="75000"/>
                  </a:prstClr>
                </a:solidFill>
              </a:rPr>
              <a:pPr>
                <a:defRPr/>
              </a:pPr>
              <a:t>10/6/2026</a:t>
            </a:fld>
            <a:endParaRPr lang="en-US">
              <a:solidFill>
                <a:prstClr val="black">
                  <a:tint val="75000"/>
                </a:prstClr>
              </a:solidFill>
            </a:endParaRPr>
          </a:p>
        </p:txBody>
      </p:sp>
      <p:sp>
        <p:nvSpPr>
          <p:cNvPr id="5" name="Altbilgi Yer Tutucusu 4"/>
          <p:cNvSpPr>
            <a:spLocks noGrp="1"/>
          </p:cNvSpPr>
          <p:nvPr>
            <p:ph type="ftr" sz="quarter" idx="11"/>
          </p:nvPr>
        </p:nvSpPr>
        <p:spPr/>
        <p:txBody>
          <a:bodyPr/>
          <a:lstStyle>
            <a:lvl1pPr>
              <a:defRPr/>
            </a:lvl1pPr>
          </a:lstStyle>
          <a:p>
            <a:pPr>
              <a:defRPr/>
            </a:pPr>
            <a:endParaRPr lang="tr-TR"/>
          </a:p>
        </p:txBody>
      </p:sp>
      <p:sp>
        <p:nvSpPr>
          <p:cNvPr id="6" name="Slayt Numarası Yer Tutucusu 5"/>
          <p:cNvSpPr>
            <a:spLocks noGrp="1"/>
          </p:cNvSpPr>
          <p:nvPr>
            <p:ph type="sldNum" sz="quarter" idx="12"/>
          </p:nvPr>
        </p:nvSpPr>
        <p:spPr/>
        <p:txBody>
          <a:bodyPr/>
          <a:lstStyle>
            <a:lvl1pPr>
              <a:defRPr/>
            </a:lvl1pPr>
          </a:lstStyle>
          <a:p>
            <a:pPr>
              <a:defRPr/>
            </a:pPr>
            <a:fld id="{A9E83241-A7F1-4A8F-B540-B765C23AED5F}" type="slidenum">
              <a:rPr lang="en-US"/>
              <a:pPr>
                <a:defRPr/>
              </a:pPr>
              <a:t>‹#›</a:t>
            </a:fld>
            <a:endParaRPr lang="en-US"/>
          </a:p>
        </p:txBody>
      </p:sp>
    </p:spTree>
    <p:extLst>
      <p:ext uri="{BB962C8B-B14F-4D97-AF65-F5344CB8AC3E}">
        <p14:creationId xmlns:p14="http://schemas.microsoft.com/office/powerpoint/2010/main" val="257782244"/>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Başlık Yer Tutucusu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smtClean="0"/>
              <a:t>Asıl başlık stili için tıklatın</a:t>
            </a:r>
            <a:endParaRPr lang="en-US" smtClean="0"/>
          </a:p>
        </p:txBody>
      </p:sp>
      <p:sp>
        <p:nvSpPr>
          <p:cNvPr id="1027" name="Metin Yer Tutucusu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smtClean="0"/>
          </a:p>
        </p:txBody>
      </p:sp>
      <p:sp>
        <p:nvSpPr>
          <p:cNvPr id="4" name="Veri Yer Tutucusu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E634A0B3-6B62-484E-86B5-2E82E12DCB65}" type="datetime1">
              <a:rPr lang="en-US">
                <a:solidFill>
                  <a:prstClr val="black">
                    <a:tint val="75000"/>
                  </a:prstClr>
                </a:solidFill>
              </a:rPr>
              <a:pPr>
                <a:defRPr/>
              </a:pPr>
              <a:t>10/6/2026</a:t>
            </a:fld>
            <a:endParaRPr lang="en-US">
              <a:solidFill>
                <a:prstClr val="black">
                  <a:tint val="75000"/>
                </a:prstClr>
              </a:solidFill>
            </a:endParaRPr>
          </a:p>
        </p:txBody>
      </p:sp>
      <p:sp>
        <p:nvSpPr>
          <p:cNvPr id="5" name="Altbilgi Yer Tutucusu 4"/>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smtClean="0">
                <a:solidFill>
                  <a:srgbClr val="898989"/>
                </a:solidFill>
              </a:defRPr>
            </a:lvl1pPr>
          </a:lstStyle>
          <a:p>
            <a:pPr fontAlgn="base">
              <a:spcBef>
                <a:spcPct val="0"/>
              </a:spcBef>
              <a:spcAft>
                <a:spcPct val="0"/>
              </a:spcAft>
              <a:defRPr/>
            </a:pPr>
            <a:endParaRPr lang="tr-TR">
              <a:cs typeface="Arial" panose="020B0604020202020204" pitchFamily="34" charset="0"/>
            </a:endParaRPr>
          </a:p>
        </p:txBody>
      </p:sp>
      <p:sp>
        <p:nvSpPr>
          <p:cNvPr id="6" name="Slayt Numarası Yer Tutucusu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defRPr>
            </a:lvl1pPr>
          </a:lstStyle>
          <a:p>
            <a:pPr fontAlgn="base">
              <a:spcBef>
                <a:spcPct val="0"/>
              </a:spcBef>
              <a:spcAft>
                <a:spcPct val="0"/>
              </a:spcAft>
              <a:defRPr/>
            </a:pPr>
            <a:fld id="{7E3D95CC-7887-4383-B274-97A4C030878A}"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1352327044"/>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F4A2C"/>
        </a:solidFill>
        <a:effectLst/>
      </p:bgPr>
    </p:bg>
    <p:spTree>
      <p:nvGrpSpPr>
        <p:cNvPr id="1" name=""/>
        <p:cNvGrpSpPr/>
        <p:nvPr/>
      </p:nvGrpSpPr>
      <p:grpSpPr>
        <a:xfrm>
          <a:off x="0" y="0"/>
          <a:ext cx="0" cy="0"/>
          <a:chOff x="0" y="0"/>
          <a:chExt cx="0" cy="0"/>
        </a:xfrm>
      </p:grpSpPr>
      <p:sp>
        <p:nvSpPr>
          <p:cNvPr id="2" name="Shape 0"/>
          <p:cNvSpPr/>
          <p:nvPr/>
        </p:nvSpPr>
        <p:spPr>
          <a:xfrm>
            <a:off x="8412480" y="-1737360"/>
            <a:ext cx="5669280" cy="5669280"/>
          </a:xfrm>
          <a:prstGeom prst="ellipse">
            <a:avLst/>
          </a:prstGeom>
          <a:solidFill>
            <a:srgbClr val="4A7C59">
              <a:alpha val="50000"/>
            </a:srgbClr>
          </a:solidFill>
          <a:ln/>
        </p:spPr>
      </p:sp>
      <p:sp>
        <p:nvSpPr>
          <p:cNvPr id="3" name="Shape 1"/>
          <p:cNvSpPr/>
          <p:nvPr/>
        </p:nvSpPr>
        <p:spPr>
          <a:xfrm>
            <a:off x="9966960" y="3840480"/>
            <a:ext cx="2926080" cy="2926080"/>
          </a:xfrm>
          <a:prstGeom prst="ellipse">
            <a:avLst/>
          </a:prstGeom>
          <a:solidFill>
            <a:srgbClr val="8CB369">
              <a:alpha val="35000"/>
            </a:srgbClr>
          </a:solidFill>
          <a:ln/>
        </p:spPr>
      </p:sp>
      <p:sp>
        <p:nvSpPr>
          <p:cNvPr id="4" name="Text 2"/>
          <p:cNvSpPr txBox="1"/>
          <p:nvPr/>
        </p:nvSpPr>
        <p:spPr>
          <a:xfrm>
            <a:off x="822960" y="1554480"/>
            <a:ext cx="7315200" cy="274320"/>
          </a:xfrm>
          <a:prstGeom prst="rect">
            <a:avLst/>
          </a:prstGeom>
          <a:noFill/>
          <a:ln/>
        </p:spPr>
        <p:txBody>
          <a:bodyPr wrap="square" lIns="0" tIns="0" rIns="0" bIns="0" rtlCol="0" anchor="ctr"/>
          <a:lstStyle/>
          <a:p>
            <a:pPr marL="0" indent="0">
              <a:buNone/>
            </a:pPr>
            <a:r>
              <a:rPr lang="en-US" sz="1300" b="1" kern="0" spc="240" dirty="0">
                <a:solidFill>
                  <a:srgbClr val="8CB369"/>
                </a:solidFill>
                <a:latin typeface="Calibri" pitchFamily="34" charset="0"/>
                <a:ea typeface="Calibri" pitchFamily="34" charset="-122"/>
                <a:cs typeface="Calibri" pitchFamily="34" charset="-120"/>
              </a:rPr>
              <a:t>2. HAFTA · 3 DERS SAATİ (3 × 50 DK)</a:t>
            </a:r>
            <a:endParaRPr lang="en-US" sz="1300" dirty="0"/>
          </a:p>
        </p:txBody>
      </p:sp>
      <p:sp>
        <p:nvSpPr>
          <p:cNvPr id="5" name="Text 3"/>
          <p:cNvSpPr txBox="1"/>
          <p:nvPr/>
        </p:nvSpPr>
        <p:spPr>
          <a:xfrm>
            <a:off x="822960" y="1920240"/>
            <a:ext cx="7955280" cy="1554480"/>
          </a:xfrm>
          <a:prstGeom prst="rect">
            <a:avLst/>
          </a:prstGeom>
          <a:noFill/>
          <a:ln/>
        </p:spPr>
        <p:txBody>
          <a:bodyPr wrap="square" lIns="0" tIns="0" rIns="0" bIns="0" rtlCol="0" anchor="t"/>
          <a:lstStyle/>
          <a:p>
            <a:pPr marL="0" indent="0">
              <a:buNone/>
            </a:pPr>
            <a:r>
              <a:rPr lang="en-US" sz="4000" b="1" dirty="0">
                <a:solidFill>
                  <a:srgbClr val="FFFFFF"/>
                </a:solidFill>
                <a:latin typeface="Cambria" pitchFamily="34" charset="0"/>
                <a:ea typeface="Cambria" pitchFamily="34" charset="-122"/>
                <a:cs typeface="Cambria" pitchFamily="34" charset="-120"/>
              </a:rPr>
              <a:t>Karbonhidratlar</a:t>
            </a:r>
            <a:endParaRPr lang="en-US" sz="4000" dirty="0"/>
          </a:p>
        </p:txBody>
      </p:sp>
      <p:sp>
        <p:nvSpPr>
          <p:cNvPr id="6" name="Text 4"/>
          <p:cNvSpPr txBox="1"/>
          <p:nvPr/>
        </p:nvSpPr>
        <p:spPr>
          <a:xfrm>
            <a:off x="822960" y="3566160"/>
            <a:ext cx="7589520" cy="548640"/>
          </a:xfrm>
          <a:prstGeom prst="rect">
            <a:avLst/>
          </a:prstGeom>
          <a:noFill/>
          <a:ln/>
        </p:spPr>
        <p:txBody>
          <a:bodyPr wrap="square" lIns="0" tIns="0" rIns="0" bIns="0" rtlCol="0" anchor="ctr"/>
          <a:lstStyle/>
          <a:p>
            <a:pPr marL="0" indent="0">
              <a:lnSpc>
                <a:spcPct val="115000"/>
              </a:lnSpc>
              <a:buNone/>
            </a:pPr>
            <a:r>
              <a:rPr lang="en-US" sz="1600" dirty="0">
                <a:solidFill>
                  <a:srgbClr val="DCEAD9"/>
                </a:solidFill>
                <a:latin typeface="Calibri" pitchFamily="34" charset="0"/>
                <a:ea typeface="Calibri" pitchFamily="34" charset="-122"/>
                <a:cs typeface="Calibri" pitchFamily="34" charset="-120"/>
              </a:rPr>
              <a:t>Tanım ve kimyasal yapı, sınıflandırma, bitkisel ve hayvansal kaynaklar, türleri ve beslenme açısından önemi</a:t>
            </a:r>
            <a:endParaRPr lang="en-US" sz="1600" dirty="0"/>
          </a:p>
        </p:txBody>
      </p:sp>
      <p:sp>
        <p:nvSpPr>
          <p:cNvPr id="7" name="Shape 5"/>
          <p:cNvSpPr/>
          <p:nvPr/>
        </p:nvSpPr>
        <p:spPr>
          <a:xfrm>
            <a:off x="822960" y="4343400"/>
            <a:ext cx="7589520" cy="868680"/>
          </a:xfrm>
          <a:prstGeom prst="roundRect">
            <a:avLst>
              <a:gd name="adj" fmla="val 6316"/>
            </a:avLst>
          </a:prstGeom>
          <a:solidFill>
            <a:srgbClr val="102E1A">
              <a:alpha val="80000"/>
            </a:srgbClr>
          </a:solidFill>
          <a:ln/>
        </p:spPr>
      </p:sp>
      <p:sp>
        <p:nvSpPr>
          <p:cNvPr id="8" name="Text 6"/>
          <p:cNvSpPr txBox="1"/>
          <p:nvPr/>
        </p:nvSpPr>
        <p:spPr>
          <a:xfrm>
            <a:off x="1097280" y="4343400"/>
            <a:ext cx="7040880" cy="868680"/>
          </a:xfrm>
          <a:prstGeom prst="rect">
            <a:avLst/>
          </a:prstGeom>
          <a:noFill/>
          <a:ln/>
        </p:spPr>
        <p:txBody>
          <a:bodyPr wrap="square" lIns="0" tIns="0" rIns="0" bIns="0" rtlCol="0" anchor="ctr"/>
          <a:lstStyle/>
          <a:p>
            <a:pPr marL="0" indent="0">
              <a:lnSpc>
                <a:spcPct val="115000"/>
              </a:lnSpc>
              <a:buNone/>
            </a:pPr>
            <a:r>
              <a:rPr lang="en-US" sz="1250" dirty="0">
                <a:solidFill>
                  <a:srgbClr val="C8DDC4"/>
                </a:solidFill>
                <a:latin typeface="Calibri" pitchFamily="34" charset="0"/>
                <a:ea typeface="Calibri" pitchFamily="34" charset="-122"/>
                <a:cs typeface="Calibri" pitchFamily="34" charset="-120"/>
              </a:rPr>
              <a:t>1. Ders saati: karbonhidrat nedir ve sınıflandırması  ·  2. Ders saati: kaynaklar ve türleri  ·  3. Ders saati: metabolizma, işlevler ve sağlık</a:t>
            </a:r>
            <a:endParaRPr lang="en-US" sz="125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365760"/>
            <a:ext cx="10911535" cy="237744"/>
          </a:xfrm>
          <a:prstGeom prst="rect">
            <a:avLst/>
          </a:prstGeom>
          <a:noFill/>
          <a:ln/>
        </p:spPr>
        <p:txBody>
          <a:bodyPr wrap="square" lIns="0" tIns="0" rIns="0" bIns="0" rtlCol="0" anchor="ctr"/>
          <a:lstStyle/>
          <a:p>
            <a:pPr marL="0" indent="0">
              <a:buNone/>
            </a:pPr>
            <a:r>
              <a:rPr lang="en-US" sz="1100" b="1" kern="0" spc="160" dirty="0">
                <a:solidFill>
                  <a:srgbClr val="4A7C59"/>
                </a:solidFill>
                <a:latin typeface="Calibri" pitchFamily="34" charset="0"/>
                <a:ea typeface="Calibri" pitchFamily="34" charset="-122"/>
                <a:cs typeface="Calibri" pitchFamily="34" charset="-120"/>
              </a:rPr>
              <a:t>DERS PLANI</a:t>
            </a:r>
            <a:endParaRPr lang="en-US" sz="1100" dirty="0"/>
          </a:p>
        </p:txBody>
      </p:sp>
      <p:sp>
        <p:nvSpPr>
          <p:cNvPr id="3" name="Text 1"/>
          <p:cNvSpPr txBox="1"/>
          <p:nvPr/>
        </p:nvSpPr>
        <p:spPr>
          <a:xfrm>
            <a:off x="640080" y="621792"/>
            <a:ext cx="10911535" cy="566928"/>
          </a:xfrm>
          <a:prstGeom prst="rect">
            <a:avLst/>
          </a:prstGeom>
          <a:noFill/>
          <a:ln/>
        </p:spPr>
        <p:txBody>
          <a:bodyPr wrap="square" lIns="0" tIns="0" rIns="0" bIns="0" rtlCol="0" anchor="t"/>
          <a:lstStyle/>
          <a:p>
            <a:pPr marL="0" indent="0">
              <a:buNone/>
            </a:pPr>
            <a:r>
              <a:rPr lang="en-US" sz="2800" b="1" dirty="0">
                <a:solidFill>
                  <a:srgbClr val="1F4A2C"/>
                </a:solidFill>
                <a:latin typeface="Cambria" pitchFamily="34" charset="0"/>
                <a:ea typeface="Cambria" pitchFamily="34" charset="-122"/>
                <a:cs typeface="Cambria" pitchFamily="34" charset="-120"/>
              </a:rPr>
              <a:t>Haftanın Akışı</a:t>
            </a:r>
            <a:endParaRPr lang="en-US" sz="2800" dirty="0"/>
          </a:p>
        </p:txBody>
      </p:sp>
      <p:sp>
        <p:nvSpPr>
          <p:cNvPr id="4" name="Shape 2"/>
          <p:cNvSpPr/>
          <p:nvPr/>
        </p:nvSpPr>
        <p:spPr>
          <a:xfrm>
            <a:off x="640080" y="1371600"/>
            <a:ext cx="10911535" cy="1234440"/>
          </a:xfrm>
          <a:prstGeom prst="roundRect">
            <a:avLst>
              <a:gd name="adj" fmla="val 3704"/>
            </a:avLst>
          </a:prstGeom>
          <a:solidFill>
            <a:srgbClr val="EDF3EC"/>
          </a:solidFill>
          <a:ln/>
        </p:spPr>
      </p:sp>
      <p:sp>
        <p:nvSpPr>
          <p:cNvPr id="5" name="Shape 3"/>
          <p:cNvSpPr/>
          <p:nvPr/>
        </p:nvSpPr>
        <p:spPr>
          <a:xfrm>
            <a:off x="841248" y="1796796"/>
            <a:ext cx="384048" cy="384048"/>
          </a:xfrm>
          <a:prstGeom prst="ellipse">
            <a:avLst/>
          </a:prstGeom>
          <a:solidFill>
            <a:srgbClr val="1F4A2C"/>
          </a:solidFill>
          <a:ln/>
        </p:spPr>
      </p:sp>
      <p:sp>
        <p:nvSpPr>
          <p:cNvPr id="6" name="Text 4"/>
          <p:cNvSpPr txBox="1"/>
          <p:nvPr/>
        </p:nvSpPr>
        <p:spPr>
          <a:xfrm>
            <a:off x="841248" y="1796796"/>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7" name="Text 5"/>
          <p:cNvSpPr txBox="1"/>
          <p:nvPr/>
        </p:nvSpPr>
        <p:spPr>
          <a:xfrm>
            <a:off x="1353312" y="1371600"/>
            <a:ext cx="2377440" cy="1234440"/>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1. Ders Saati (50 dk)</a:t>
            </a:r>
            <a:endParaRPr lang="en-US" sz="1350" dirty="0"/>
          </a:p>
        </p:txBody>
      </p:sp>
      <p:sp>
        <p:nvSpPr>
          <p:cNvPr id="8" name="Text 6"/>
          <p:cNvSpPr txBox="1"/>
          <p:nvPr/>
        </p:nvSpPr>
        <p:spPr>
          <a:xfrm>
            <a:off x="3767328" y="1371600"/>
            <a:ext cx="7528255" cy="1234440"/>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Karbonhidrat nedir, kimyasal yapısı ve kökeni (fotosentez) · sınıflandırma şeması · monosakkaritler, disakkaritler, oligosakkaritler · sindirilebilen ve sindirilemeyen polisakkaritler · şeker alkolleri ve tatlandırıcılar</a:t>
            </a:r>
            <a:endParaRPr lang="en-US" sz="1150" dirty="0"/>
          </a:p>
        </p:txBody>
      </p:sp>
      <p:sp>
        <p:nvSpPr>
          <p:cNvPr id="9" name="Shape 7"/>
          <p:cNvSpPr/>
          <p:nvPr/>
        </p:nvSpPr>
        <p:spPr>
          <a:xfrm>
            <a:off x="640080" y="2788920"/>
            <a:ext cx="10911535" cy="1234440"/>
          </a:xfrm>
          <a:prstGeom prst="roundRect">
            <a:avLst>
              <a:gd name="adj" fmla="val 3704"/>
            </a:avLst>
          </a:prstGeom>
          <a:solidFill>
            <a:srgbClr val="EDF3EC"/>
          </a:solidFill>
          <a:ln/>
        </p:spPr>
      </p:sp>
      <p:sp>
        <p:nvSpPr>
          <p:cNvPr id="10" name="Shape 8"/>
          <p:cNvSpPr/>
          <p:nvPr/>
        </p:nvSpPr>
        <p:spPr>
          <a:xfrm>
            <a:off x="841248" y="3214116"/>
            <a:ext cx="384048" cy="384048"/>
          </a:xfrm>
          <a:prstGeom prst="ellipse">
            <a:avLst/>
          </a:prstGeom>
          <a:solidFill>
            <a:srgbClr val="1F4A2C"/>
          </a:solidFill>
          <a:ln/>
        </p:spPr>
      </p:sp>
      <p:sp>
        <p:nvSpPr>
          <p:cNvPr id="11" name="Text 9"/>
          <p:cNvSpPr txBox="1"/>
          <p:nvPr/>
        </p:nvSpPr>
        <p:spPr>
          <a:xfrm>
            <a:off x="841248" y="3214116"/>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12" name="Text 10"/>
          <p:cNvSpPr txBox="1"/>
          <p:nvPr/>
        </p:nvSpPr>
        <p:spPr>
          <a:xfrm>
            <a:off x="1353312" y="2788920"/>
            <a:ext cx="2377440" cy="1234440"/>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2. Ders Saati (50 dk)</a:t>
            </a:r>
            <a:endParaRPr lang="en-US" sz="1350" dirty="0"/>
          </a:p>
        </p:txBody>
      </p:sp>
      <p:sp>
        <p:nvSpPr>
          <p:cNvPr id="13" name="Text 11"/>
          <p:cNvSpPr txBox="1"/>
          <p:nvPr/>
        </p:nvSpPr>
        <p:spPr>
          <a:xfrm>
            <a:off x="3767328" y="2788920"/>
            <a:ext cx="7528255" cy="1234440"/>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Bitkisel kaynaklar: tahıllar, kuru baklagiller, nişastalı sebzeler, sebze-meyveler · hayvansal kaynaklar: laktoz, glikojen, bal · besinlerin karbonhidrat içeriği · basit ve kompleks karbonhidrat · ilave, serbest ve doğal şeker ayrımı</a:t>
            </a:r>
            <a:endParaRPr lang="en-US" sz="1150" dirty="0"/>
          </a:p>
        </p:txBody>
      </p:sp>
      <p:sp>
        <p:nvSpPr>
          <p:cNvPr id="14" name="Shape 12"/>
          <p:cNvSpPr/>
          <p:nvPr/>
        </p:nvSpPr>
        <p:spPr>
          <a:xfrm>
            <a:off x="640080" y="4206240"/>
            <a:ext cx="10911535" cy="1234440"/>
          </a:xfrm>
          <a:prstGeom prst="roundRect">
            <a:avLst>
              <a:gd name="adj" fmla="val 3704"/>
            </a:avLst>
          </a:prstGeom>
          <a:solidFill>
            <a:srgbClr val="EDF3EC"/>
          </a:solidFill>
          <a:ln/>
        </p:spPr>
      </p:sp>
      <p:sp>
        <p:nvSpPr>
          <p:cNvPr id="15" name="Shape 13"/>
          <p:cNvSpPr/>
          <p:nvPr/>
        </p:nvSpPr>
        <p:spPr>
          <a:xfrm>
            <a:off x="841248" y="4631436"/>
            <a:ext cx="384048" cy="384048"/>
          </a:xfrm>
          <a:prstGeom prst="ellipse">
            <a:avLst/>
          </a:prstGeom>
          <a:solidFill>
            <a:srgbClr val="1F4A2C"/>
          </a:solidFill>
          <a:ln/>
        </p:spPr>
      </p:sp>
      <p:sp>
        <p:nvSpPr>
          <p:cNvPr id="16" name="Text 14"/>
          <p:cNvSpPr txBox="1"/>
          <p:nvPr/>
        </p:nvSpPr>
        <p:spPr>
          <a:xfrm>
            <a:off x="841248" y="4631436"/>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7" name="Text 15"/>
          <p:cNvSpPr txBox="1"/>
          <p:nvPr/>
        </p:nvSpPr>
        <p:spPr>
          <a:xfrm>
            <a:off x="1353312" y="4206240"/>
            <a:ext cx="2377440" cy="1234440"/>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3. Ders Saati (50 dk)</a:t>
            </a:r>
            <a:endParaRPr lang="en-US" sz="1350" dirty="0"/>
          </a:p>
        </p:txBody>
      </p:sp>
      <p:sp>
        <p:nvSpPr>
          <p:cNvPr id="18" name="Text 16"/>
          <p:cNvSpPr txBox="1"/>
          <p:nvPr/>
        </p:nvSpPr>
        <p:spPr>
          <a:xfrm>
            <a:off x="3767328" y="4206240"/>
            <a:ext cx="7528255" cy="1234440"/>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Sindirim, emilim ve kan şekerinin düzenlenmesi · karbonhidratların işlevleri ve önemi · glisemik indeks ve glisemik yük · günlük gereksinim ve hesaplama · yetersiz ve aşırı alımın sonuçları · laktoz intoleransı ve özel durumlar</a:t>
            </a:r>
            <a:endParaRPr lang="en-US" sz="1150" dirty="0"/>
          </a:p>
        </p:txBody>
      </p:sp>
      <p:sp>
        <p:nvSpPr>
          <p:cNvPr id="19" name="Shape 17"/>
          <p:cNvSpPr/>
          <p:nvPr/>
        </p:nvSpPr>
        <p:spPr>
          <a:xfrm>
            <a:off x="640080" y="5532120"/>
            <a:ext cx="10911535" cy="822960"/>
          </a:xfrm>
          <a:prstGeom prst="roundRect">
            <a:avLst>
              <a:gd name="adj" fmla="val 5556"/>
            </a:avLst>
          </a:prstGeom>
          <a:solidFill>
            <a:srgbClr val="F4EDE4"/>
          </a:solidFill>
          <a:ln/>
        </p:spPr>
      </p:sp>
      <p:sp>
        <p:nvSpPr>
          <p:cNvPr id="20" name="Text 18"/>
          <p:cNvSpPr txBox="1"/>
          <p:nvPr/>
        </p:nvSpPr>
        <p:spPr>
          <a:xfrm>
            <a:off x="932688" y="5532120"/>
            <a:ext cx="10326319" cy="822960"/>
          </a:xfrm>
          <a:prstGeom prst="rect">
            <a:avLst/>
          </a:prstGeom>
          <a:noFill/>
          <a:ln/>
        </p:spPr>
        <p:txBody>
          <a:bodyPr wrap="square" lIns="0" tIns="0" rIns="0" bIns="0" rtlCol="0" anchor="ctr"/>
          <a:lstStyle/>
          <a:p>
            <a:pPr marL="0" indent="0">
              <a:lnSpc>
                <a:spcPct val="110000"/>
              </a:lnSpc>
              <a:buNone/>
            </a:pPr>
            <a:r>
              <a:rPr lang="en-US" sz="1250" b="1" dirty="0">
                <a:solidFill>
                  <a:srgbClr val="D9762B"/>
                </a:solidFill>
                <a:latin typeface="Calibri" pitchFamily="34" charset="0"/>
                <a:ea typeface="Calibri" pitchFamily="34" charset="-122"/>
                <a:cs typeface="Calibri" pitchFamily="34" charset="-120"/>
              </a:rPr>
              <a:t>Ön hazırlık:  </a:t>
            </a:r>
            <a:r>
              <a:rPr lang="en-US" sz="1250" dirty="0">
                <a:solidFill>
                  <a:srgbClr val="1E2A20"/>
                </a:solidFill>
                <a:latin typeface="Calibri" pitchFamily="34" charset="0"/>
                <a:ea typeface="Calibri" pitchFamily="34" charset="-122"/>
                <a:cs typeface="Calibri" pitchFamily="34" charset="-120"/>
              </a:rPr>
              <a:t>Geçen haftanın terim sözlüğünden "besin öğesi", "esansiyellik", "biyoyararlanım" ve "Atwater faktörleri" kavramlarını tekrar edin; bu hafta hepsi yeniden kullanılacak.</a:t>
            </a:r>
            <a:endParaRPr lang="en-US" sz="125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365760"/>
            <a:ext cx="10911535" cy="237744"/>
          </a:xfrm>
          <a:prstGeom prst="rect">
            <a:avLst/>
          </a:prstGeom>
          <a:noFill/>
          <a:ln/>
        </p:spPr>
        <p:txBody>
          <a:bodyPr wrap="square" lIns="0" tIns="0" rIns="0" bIns="0" rtlCol="0" anchor="ctr"/>
          <a:lstStyle/>
          <a:p>
            <a:pPr marL="0" indent="0">
              <a:buNone/>
            </a:pPr>
            <a:r>
              <a:rPr lang="en-US" sz="1100" b="1" kern="0" spc="160" dirty="0">
                <a:solidFill>
                  <a:srgbClr val="4A7C59"/>
                </a:solidFill>
                <a:latin typeface="Calibri" pitchFamily="34" charset="0"/>
                <a:ea typeface="Calibri" pitchFamily="34" charset="-122"/>
                <a:cs typeface="Calibri" pitchFamily="34" charset="-120"/>
              </a:rPr>
              <a:t>KAZANIMLAR</a:t>
            </a:r>
            <a:endParaRPr lang="en-US" sz="1100" dirty="0"/>
          </a:p>
        </p:txBody>
      </p:sp>
      <p:sp>
        <p:nvSpPr>
          <p:cNvPr id="3" name="Text 1"/>
          <p:cNvSpPr txBox="1"/>
          <p:nvPr/>
        </p:nvSpPr>
        <p:spPr>
          <a:xfrm>
            <a:off x="640080" y="621792"/>
            <a:ext cx="10911535" cy="566928"/>
          </a:xfrm>
          <a:prstGeom prst="rect">
            <a:avLst/>
          </a:prstGeom>
          <a:noFill/>
          <a:ln/>
        </p:spPr>
        <p:txBody>
          <a:bodyPr wrap="square" lIns="0" tIns="0" rIns="0" bIns="0" rtlCol="0" anchor="t"/>
          <a:lstStyle/>
          <a:p>
            <a:pPr marL="0" indent="0">
              <a:buNone/>
            </a:pPr>
            <a:r>
              <a:rPr lang="en-US" sz="2800" b="1" dirty="0">
                <a:solidFill>
                  <a:srgbClr val="1F4A2C"/>
                </a:solidFill>
                <a:latin typeface="Cambria" pitchFamily="34" charset="0"/>
                <a:ea typeface="Cambria" pitchFamily="34" charset="-122"/>
                <a:cs typeface="Cambria" pitchFamily="34" charset="-120"/>
              </a:rPr>
              <a:t>Bu Haftanın Sonunda Öğrenci...</a:t>
            </a:r>
            <a:endParaRPr lang="en-US" sz="2800" dirty="0"/>
          </a:p>
        </p:txBody>
      </p:sp>
      <p:sp>
        <p:nvSpPr>
          <p:cNvPr id="4" name="Shape 2"/>
          <p:cNvSpPr/>
          <p:nvPr/>
        </p:nvSpPr>
        <p:spPr>
          <a:xfrm>
            <a:off x="640080" y="1325880"/>
            <a:ext cx="3466490" cy="1965960"/>
          </a:xfrm>
          <a:prstGeom prst="roundRect">
            <a:avLst>
              <a:gd name="adj" fmla="val 2791"/>
            </a:avLst>
          </a:prstGeom>
          <a:solidFill>
            <a:srgbClr val="EDF3EC"/>
          </a:solidFill>
          <a:ln/>
        </p:spPr>
      </p:sp>
      <p:sp>
        <p:nvSpPr>
          <p:cNvPr id="5" name="Shape 3"/>
          <p:cNvSpPr/>
          <p:nvPr/>
        </p:nvSpPr>
        <p:spPr>
          <a:xfrm>
            <a:off x="877824" y="1527048"/>
            <a:ext cx="402336" cy="402336"/>
          </a:xfrm>
          <a:prstGeom prst="ellipse">
            <a:avLst/>
          </a:prstGeom>
          <a:solidFill>
            <a:srgbClr val="1F4A2C"/>
          </a:solidFill>
          <a:ln/>
        </p:spPr>
      </p:sp>
      <p:sp>
        <p:nvSpPr>
          <p:cNvPr id="6" name="Text 4"/>
          <p:cNvSpPr txBox="1"/>
          <p:nvPr/>
        </p:nvSpPr>
        <p:spPr>
          <a:xfrm>
            <a:off x="877824" y="1527048"/>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7" name="Text 5"/>
          <p:cNvSpPr txBox="1"/>
          <p:nvPr/>
        </p:nvSpPr>
        <p:spPr>
          <a:xfrm>
            <a:off x="1389888" y="1508760"/>
            <a:ext cx="2478938"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Tanımlar</a:t>
            </a:r>
            <a:endParaRPr lang="en-US" sz="1500" dirty="0"/>
          </a:p>
        </p:txBody>
      </p:sp>
      <p:sp>
        <p:nvSpPr>
          <p:cNvPr id="8" name="Text 6"/>
          <p:cNvSpPr txBox="1"/>
          <p:nvPr/>
        </p:nvSpPr>
        <p:spPr>
          <a:xfrm>
            <a:off x="896112" y="2020824"/>
            <a:ext cx="2954426" cy="1051560"/>
          </a:xfrm>
          <a:prstGeom prst="rect">
            <a:avLst/>
          </a:prstGeom>
          <a:noFill/>
          <a:ln/>
        </p:spPr>
        <p:txBody>
          <a:bodyPr wrap="square" lIns="0" tIns="0" rIns="0" bIns="0" rtlCol="0" anchor="ctr"/>
          <a:lstStyle/>
          <a:p>
            <a:pPr marL="0" indent="0">
              <a:lnSpc>
                <a:spcPct val="112000"/>
              </a:lnSpc>
              <a:buNone/>
            </a:pPr>
            <a:r>
              <a:rPr lang="en-US" sz="1150" dirty="0">
                <a:solidFill>
                  <a:srgbClr val="1E2A20"/>
                </a:solidFill>
                <a:latin typeface="Calibri" pitchFamily="34" charset="0"/>
                <a:ea typeface="Calibri" pitchFamily="34" charset="-122"/>
                <a:cs typeface="Calibri" pitchFamily="34" charset="-120"/>
              </a:rPr>
              <a:t>Karbonhidratın kimyasal yapısını ve besin öğesi olarak tanımını açıklar; kökenini fotosentezle ilişkilendirir.</a:t>
            </a:r>
            <a:endParaRPr lang="en-US" sz="1150" dirty="0"/>
          </a:p>
        </p:txBody>
      </p:sp>
      <p:sp>
        <p:nvSpPr>
          <p:cNvPr id="9" name="Shape 7"/>
          <p:cNvSpPr/>
          <p:nvPr/>
        </p:nvSpPr>
        <p:spPr>
          <a:xfrm>
            <a:off x="4362602" y="1325880"/>
            <a:ext cx="3466490" cy="1965960"/>
          </a:xfrm>
          <a:prstGeom prst="roundRect">
            <a:avLst>
              <a:gd name="adj" fmla="val 2791"/>
            </a:avLst>
          </a:prstGeom>
          <a:solidFill>
            <a:srgbClr val="EDF3EC"/>
          </a:solidFill>
          <a:ln/>
        </p:spPr>
      </p:sp>
      <p:sp>
        <p:nvSpPr>
          <p:cNvPr id="10" name="Shape 8"/>
          <p:cNvSpPr/>
          <p:nvPr/>
        </p:nvSpPr>
        <p:spPr>
          <a:xfrm>
            <a:off x="4600346" y="1527048"/>
            <a:ext cx="402336" cy="402336"/>
          </a:xfrm>
          <a:prstGeom prst="ellipse">
            <a:avLst/>
          </a:prstGeom>
          <a:solidFill>
            <a:srgbClr val="1F4A2C"/>
          </a:solidFill>
          <a:ln/>
        </p:spPr>
      </p:sp>
      <p:sp>
        <p:nvSpPr>
          <p:cNvPr id="11" name="Text 9"/>
          <p:cNvSpPr txBox="1"/>
          <p:nvPr/>
        </p:nvSpPr>
        <p:spPr>
          <a:xfrm>
            <a:off x="4600346" y="1527048"/>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2" name="Text 10"/>
          <p:cNvSpPr txBox="1"/>
          <p:nvPr/>
        </p:nvSpPr>
        <p:spPr>
          <a:xfrm>
            <a:off x="5112410" y="1508760"/>
            <a:ext cx="2478938"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Sınıflandırma</a:t>
            </a:r>
            <a:endParaRPr lang="en-US" sz="1500" dirty="0"/>
          </a:p>
        </p:txBody>
      </p:sp>
      <p:sp>
        <p:nvSpPr>
          <p:cNvPr id="13" name="Text 11"/>
          <p:cNvSpPr txBox="1"/>
          <p:nvPr/>
        </p:nvSpPr>
        <p:spPr>
          <a:xfrm>
            <a:off x="4618634" y="2020824"/>
            <a:ext cx="2954426" cy="1051560"/>
          </a:xfrm>
          <a:prstGeom prst="rect">
            <a:avLst/>
          </a:prstGeom>
          <a:noFill/>
          <a:ln/>
        </p:spPr>
        <p:txBody>
          <a:bodyPr wrap="square" lIns="0" tIns="0" rIns="0" bIns="0" rtlCol="0" anchor="ctr"/>
          <a:lstStyle/>
          <a:p>
            <a:pPr marL="0" indent="0">
              <a:lnSpc>
                <a:spcPct val="112000"/>
              </a:lnSpc>
              <a:buNone/>
            </a:pPr>
            <a:r>
              <a:rPr lang="en-US" sz="1150" dirty="0">
                <a:solidFill>
                  <a:srgbClr val="1E2A20"/>
                </a:solidFill>
                <a:latin typeface="Calibri" pitchFamily="34" charset="0"/>
                <a:ea typeface="Calibri" pitchFamily="34" charset="-122"/>
                <a:cs typeface="Calibri" pitchFamily="34" charset="-120"/>
              </a:rPr>
              <a:t>Karbonhidratları mono-, di-, oligo- ve polisakkarit olarak sınıflandırır; her gruba örnek verir.</a:t>
            </a:r>
            <a:endParaRPr lang="en-US" sz="1150" dirty="0"/>
          </a:p>
        </p:txBody>
      </p:sp>
      <p:sp>
        <p:nvSpPr>
          <p:cNvPr id="14" name="Shape 12"/>
          <p:cNvSpPr/>
          <p:nvPr/>
        </p:nvSpPr>
        <p:spPr>
          <a:xfrm>
            <a:off x="8085125" y="1325880"/>
            <a:ext cx="3466490" cy="1965960"/>
          </a:xfrm>
          <a:prstGeom prst="roundRect">
            <a:avLst>
              <a:gd name="adj" fmla="val 2791"/>
            </a:avLst>
          </a:prstGeom>
          <a:solidFill>
            <a:srgbClr val="EDF3EC"/>
          </a:solidFill>
          <a:ln/>
        </p:spPr>
      </p:sp>
      <p:sp>
        <p:nvSpPr>
          <p:cNvPr id="15" name="Shape 13"/>
          <p:cNvSpPr/>
          <p:nvPr/>
        </p:nvSpPr>
        <p:spPr>
          <a:xfrm>
            <a:off x="8322869" y="1527048"/>
            <a:ext cx="402336" cy="402336"/>
          </a:xfrm>
          <a:prstGeom prst="ellipse">
            <a:avLst/>
          </a:prstGeom>
          <a:solidFill>
            <a:srgbClr val="1F4A2C"/>
          </a:solidFill>
          <a:ln/>
        </p:spPr>
      </p:sp>
      <p:sp>
        <p:nvSpPr>
          <p:cNvPr id="16" name="Text 14"/>
          <p:cNvSpPr txBox="1"/>
          <p:nvPr/>
        </p:nvSpPr>
        <p:spPr>
          <a:xfrm>
            <a:off x="8322869" y="1527048"/>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7" name="Text 15"/>
          <p:cNvSpPr txBox="1"/>
          <p:nvPr/>
        </p:nvSpPr>
        <p:spPr>
          <a:xfrm>
            <a:off x="8834933" y="1508760"/>
            <a:ext cx="2478938"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Kaynaklar</a:t>
            </a:r>
            <a:endParaRPr lang="en-US" sz="1500" dirty="0"/>
          </a:p>
        </p:txBody>
      </p:sp>
      <p:sp>
        <p:nvSpPr>
          <p:cNvPr id="18" name="Text 16"/>
          <p:cNvSpPr txBox="1"/>
          <p:nvPr/>
        </p:nvSpPr>
        <p:spPr>
          <a:xfrm>
            <a:off x="8341157" y="2020824"/>
            <a:ext cx="2954426" cy="1051560"/>
          </a:xfrm>
          <a:prstGeom prst="rect">
            <a:avLst/>
          </a:prstGeom>
          <a:noFill/>
          <a:ln/>
        </p:spPr>
        <p:txBody>
          <a:bodyPr wrap="square" lIns="0" tIns="0" rIns="0" bIns="0" rtlCol="0" anchor="ctr"/>
          <a:lstStyle/>
          <a:p>
            <a:pPr marL="0" indent="0">
              <a:lnSpc>
                <a:spcPct val="112000"/>
              </a:lnSpc>
              <a:buNone/>
            </a:pPr>
            <a:r>
              <a:rPr lang="en-US" sz="1150" dirty="0">
                <a:solidFill>
                  <a:srgbClr val="1E2A20"/>
                </a:solidFill>
                <a:latin typeface="Calibri" pitchFamily="34" charset="0"/>
                <a:ea typeface="Calibri" pitchFamily="34" charset="-122"/>
                <a:cs typeface="Calibri" pitchFamily="34" charset="-120"/>
              </a:rPr>
              <a:t>Bitkisel ve hayvansal karbonhidrat kaynaklarını ayırt eder; besinlerin baskın şeker türünü belirtir.</a:t>
            </a:r>
            <a:endParaRPr lang="en-US" sz="1150" dirty="0"/>
          </a:p>
        </p:txBody>
      </p:sp>
      <p:sp>
        <p:nvSpPr>
          <p:cNvPr id="19" name="Shape 17"/>
          <p:cNvSpPr/>
          <p:nvPr/>
        </p:nvSpPr>
        <p:spPr>
          <a:xfrm>
            <a:off x="640080" y="3547872"/>
            <a:ext cx="3466490" cy="1965960"/>
          </a:xfrm>
          <a:prstGeom prst="roundRect">
            <a:avLst>
              <a:gd name="adj" fmla="val 2791"/>
            </a:avLst>
          </a:prstGeom>
          <a:solidFill>
            <a:srgbClr val="EDF3EC"/>
          </a:solidFill>
          <a:ln/>
        </p:spPr>
      </p:sp>
      <p:sp>
        <p:nvSpPr>
          <p:cNvPr id="20" name="Shape 18"/>
          <p:cNvSpPr/>
          <p:nvPr/>
        </p:nvSpPr>
        <p:spPr>
          <a:xfrm>
            <a:off x="877824" y="3749040"/>
            <a:ext cx="402336" cy="402336"/>
          </a:xfrm>
          <a:prstGeom prst="ellipse">
            <a:avLst/>
          </a:prstGeom>
          <a:solidFill>
            <a:srgbClr val="1F4A2C"/>
          </a:solidFill>
          <a:ln/>
        </p:spPr>
      </p:sp>
      <p:sp>
        <p:nvSpPr>
          <p:cNvPr id="21" name="Text 19"/>
          <p:cNvSpPr txBox="1"/>
          <p:nvPr/>
        </p:nvSpPr>
        <p:spPr>
          <a:xfrm>
            <a:off x="877824" y="3749040"/>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2" name="Text 20"/>
          <p:cNvSpPr txBox="1"/>
          <p:nvPr/>
        </p:nvSpPr>
        <p:spPr>
          <a:xfrm>
            <a:off x="1389888" y="3730752"/>
            <a:ext cx="2478938"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Türler</a:t>
            </a:r>
            <a:endParaRPr lang="en-US" sz="1500" dirty="0"/>
          </a:p>
        </p:txBody>
      </p:sp>
      <p:sp>
        <p:nvSpPr>
          <p:cNvPr id="23" name="Text 21"/>
          <p:cNvSpPr txBox="1"/>
          <p:nvPr/>
        </p:nvSpPr>
        <p:spPr>
          <a:xfrm>
            <a:off x="896112" y="4242816"/>
            <a:ext cx="2954426" cy="1051560"/>
          </a:xfrm>
          <a:prstGeom prst="rect">
            <a:avLst/>
          </a:prstGeom>
          <a:noFill/>
          <a:ln/>
        </p:spPr>
        <p:txBody>
          <a:bodyPr wrap="square" lIns="0" tIns="0" rIns="0" bIns="0" rtlCol="0" anchor="ctr"/>
          <a:lstStyle/>
          <a:p>
            <a:pPr marL="0" indent="0">
              <a:lnSpc>
                <a:spcPct val="112000"/>
              </a:lnSpc>
              <a:buNone/>
            </a:pPr>
            <a:r>
              <a:rPr lang="en-US" sz="1150" dirty="0">
                <a:solidFill>
                  <a:srgbClr val="1E2A20"/>
                </a:solidFill>
                <a:latin typeface="Calibri" pitchFamily="34" charset="0"/>
                <a:ea typeface="Calibri" pitchFamily="34" charset="-122"/>
                <a:cs typeface="Calibri" pitchFamily="34" charset="-120"/>
              </a:rPr>
              <a:t>Basit–kompleks, sindirilebilir–sindirilemez, doğal–ilave şeker ayrımlarını örneklerle açıklar.</a:t>
            </a:r>
            <a:endParaRPr lang="en-US" sz="1150" dirty="0"/>
          </a:p>
        </p:txBody>
      </p:sp>
      <p:sp>
        <p:nvSpPr>
          <p:cNvPr id="24" name="Shape 22"/>
          <p:cNvSpPr/>
          <p:nvPr/>
        </p:nvSpPr>
        <p:spPr>
          <a:xfrm>
            <a:off x="4362602" y="3547872"/>
            <a:ext cx="3466490" cy="1965960"/>
          </a:xfrm>
          <a:prstGeom prst="roundRect">
            <a:avLst>
              <a:gd name="adj" fmla="val 2791"/>
            </a:avLst>
          </a:prstGeom>
          <a:solidFill>
            <a:srgbClr val="EDF3EC"/>
          </a:solidFill>
          <a:ln/>
        </p:spPr>
      </p:sp>
      <p:sp>
        <p:nvSpPr>
          <p:cNvPr id="25" name="Shape 23"/>
          <p:cNvSpPr/>
          <p:nvPr/>
        </p:nvSpPr>
        <p:spPr>
          <a:xfrm>
            <a:off x="4600346" y="3749040"/>
            <a:ext cx="402336" cy="402336"/>
          </a:xfrm>
          <a:prstGeom prst="ellipse">
            <a:avLst/>
          </a:prstGeom>
          <a:solidFill>
            <a:srgbClr val="1F4A2C"/>
          </a:solidFill>
          <a:ln/>
        </p:spPr>
      </p:sp>
      <p:sp>
        <p:nvSpPr>
          <p:cNvPr id="26" name="Text 24"/>
          <p:cNvSpPr txBox="1"/>
          <p:nvPr/>
        </p:nvSpPr>
        <p:spPr>
          <a:xfrm>
            <a:off x="4600346" y="3749040"/>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27" name="Text 25"/>
          <p:cNvSpPr txBox="1"/>
          <p:nvPr/>
        </p:nvSpPr>
        <p:spPr>
          <a:xfrm>
            <a:off x="5112410" y="3730752"/>
            <a:ext cx="2478938"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Metabolizma</a:t>
            </a:r>
            <a:endParaRPr lang="en-US" sz="1500" dirty="0"/>
          </a:p>
        </p:txBody>
      </p:sp>
      <p:sp>
        <p:nvSpPr>
          <p:cNvPr id="28" name="Text 26"/>
          <p:cNvSpPr txBox="1"/>
          <p:nvPr/>
        </p:nvSpPr>
        <p:spPr>
          <a:xfrm>
            <a:off x="4618634" y="4242816"/>
            <a:ext cx="2954426" cy="1051560"/>
          </a:xfrm>
          <a:prstGeom prst="rect">
            <a:avLst/>
          </a:prstGeom>
          <a:noFill/>
          <a:ln/>
        </p:spPr>
        <p:txBody>
          <a:bodyPr wrap="square" lIns="0" tIns="0" rIns="0" bIns="0" rtlCol="0" anchor="ctr"/>
          <a:lstStyle/>
          <a:p>
            <a:pPr marL="0" indent="0">
              <a:lnSpc>
                <a:spcPct val="112000"/>
              </a:lnSpc>
              <a:buNone/>
            </a:pPr>
            <a:r>
              <a:rPr lang="en-US" sz="1150" dirty="0">
                <a:solidFill>
                  <a:srgbClr val="1E2A20"/>
                </a:solidFill>
                <a:latin typeface="Calibri" pitchFamily="34" charset="0"/>
                <a:ea typeface="Calibri" pitchFamily="34" charset="-122"/>
                <a:cs typeface="Calibri" pitchFamily="34" charset="-120"/>
              </a:rPr>
              <a:t>Sindirim ve emilim basamaklarını sıralar; kan şekerinin hormonal denetimini özetler.</a:t>
            </a:r>
            <a:endParaRPr lang="en-US" sz="1150" dirty="0"/>
          </a:p>
        </p:txBody>
      </p:sp>
      <p:sp>
        <p:nvSpPr>
          <p:cNvPr id="29" name="Shape 27"/>
          <p:cNvSpPr/>
          <p:nvPr/>
        </p:nvSpPr>
        <p:spPr>
          <a:xfrm>
            <a:off x="8085125" y="3547872"/>
            <a:ext cx="3466490" cy="1965960"/>
          </a:xfrm>
          <a:prstGeom prst="roundRect">
            <a:avLst>
              <a:gd name="adj" fmla="val 2791"/>
            </a:avLst>
          </a:prstGeom>
          <a:solidFill>
            <a:srgbClr val="EDF3EC"/>
          </a:solidFill>
          <a:ln/>
        </p:spPr>
      </p:sp>
      <p:sp>
        <p:nvSpPr>
          <p:cNvPr id="30" name="Shape 28"/>
          <p:cNvSpPr/>
          <p:nvPr/>
        </p:nvSpPr>
        <p:spPr>
          <a:xfrm>
            <a:off x="8322869" y="3749040"/>
            <a:ext cx="402336" cy="402336"/>
          </a:xfrm>
          <a:prstGeom prst="ellipse">
            <a:avLst/>
          </a:prstGeom>
          <a:solidFill>
            <a:srgbClr val="1F4A2C"/>
          </a:solidFill>
          <a:ln/>
        </p:spPr>
      </p:sp>
      <p:sp>
        <p:nvSpPr>
          <p:cNvPr id="31" name="Text 29"/>
          <p:cNvSpPr txBox="1"/>
          <p:nvPr/>
        </p:nvSpPr>
        <p:spPr>
          <a:xfrm>
            <a:off x="8322869" y="3749040"/>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6</a:t>
            </a:r>
            <a:endParaRPr lang="en-US" sz="1300" dirty="0"/>
          </a:p>
        </p:txBody>
      </p:sp>
      <p:sp>
        <p:nvSpPr>
          <p:cNvPr id="32" name="Text 30"/>
          <p:cNvSpPr txBox="1"/>
          <p:nvPr/>
        </p:nvSpPr>
        <p:spPr>
          <a:xfrm>
            <a:off x="8834933" y="3730752"/>
            <a:ext cx="2478938"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Önem ve Sağlık</a:t>
            </a:r>
            <a:endParaRPr lang="en-US" sz="1500" dirty="0"/>
          </a:p>
        </p:txBody>
      </p:sp>
      <p:sp>
        <p:nvSpPr>
          <p:cNvPr id="33" name="Text 31"/>
          <p:cNvSpPr txBox="1"/>
          <p:nvPr/>
        </p:nvSpPr>
        <p:spPr>
          <a:xfrm>
            <a:off x="8341157" y="4242816"/>
            <a:ext cx="2954426" cy="1051560"/>
          </a:xfrm>
          <a:prstGeom prst="rect">
            <a:avLst/>
          </a:prstGeom>
          <a:noFill/>
          <a:ln/>
        </p:spPr>
        <p:txBody>
          <a:bodyPr wrap="square" lIns="0" tIns="0" rIns="0" bIns="0" rtlCol="0" anchor="ctr"/>
          <a:lstStyle/>
          <a:p>
            <a:pPr marL="0" indent="0">
              <a:lnSpc>
                <a:spcPct val="112000"/>
              </a:lnSpc>
              <a:buNone/>
            </a:pPr>
            <a:r>
              <a:rPr lang="en-US" sz="1150" dirty="0">
                <a:solidFill>
                  <a:srgbClr val="1E2A20"/>
                </a:solidFill>
                <a:latin typeface="Calibri" pitchFamily="34" charset="0"/>
                <a:ea typeface="Calibri" pitchFamily="34" charset="-122"/>
                <a:cs typeface="Calibri" pitchFamily="34" charset="-120"/>
              </a:rPr>
              <a:t>Karbonhidratların işlevlerini sayar; glisemik indeksi yorumlar; gereksinimi hesaplar.</a:t>
            </a:r>
            <a:endParaRPr lang="en-US" sz="1150" dirty="0"/>
          </a:p>
        </p:txBody>
      </p:sp>
      <p:sp>
        <p:nvSpPr>
          <p:cNvPr id="34" name="Shape 32"/>
          <p:cNvSpPr/>
          <p:nvPr/>
        </p:nvSpPr>
        <p:spPr>
          <a:xfrm>
            <a:off x="640080" y="5771454"/>
            <a:ext cx="10911535" cy="621792"/>
          </a:xfrm>
          <a:prstGeom prst="roundRect">
            <a:avLst>
              <a:gd name="adj" fmla="val 7353"/>
            </a:avLst>
          </a:prstGeom>
          <a:solidFill>
            <a:srgbClr val="F4EDE4"/>
          </a:solidFill>
          <a:ln/>
        </p:spPr>
      </p:sp>
      <p:sp>
        <p:nvSpPr>
          <p:cNvPr id="35" name="Text 33"/>
          <p:cNvSpPr txBox="1"/>
          <p:nvPr/>
        </p:nvSpPr>
        <p:spPr>
          <a:xfrm>
            <a:off x="1078992" y="5715000"/>
            <a:ext cx="10326319" cy="621792"/>
          </a:xfrm>
          <a:prstGeom prst="rect">
            <a:avLst/>
          </a:prstGeom>
          <a:noFill/>
          <a:ln/>
        </p:spPr>
        <p:txBody>
          <a:bodyPr wrap="square" lIns="0" tIns="0" rIns="0" bIns="0" rtlCol="0" anchor="ctr"/>
          <a:lstStyle/>
          <a:p>
            <a:pPr marL="0" indent="0">
              <a:lnSpc>
                <a:spcPct val="110000"/>
              </a:lnSpc>
              <a:buNone/>
            </a:pPr>
            <a:r>
              <a:rPr lang="en-US" sz="1250" b="1" dirty="0">
                <a:solidFill>
                  <a:srgbClr val="D9762B"/>
                </a:solidFill>
                <a:latin typeface="Calibri" pitchFamily="34" charset="0"/>
                <a:ea typeface="Calibri" pitchFamily="34" charset="-122"/>
                <a:cs typeface="Calibri" pitchFamily="34" charset="-120"/>
              </a:rPr>
              <a:t>Anahtar ayrım:  </a:t>
            </a:r>
            <a:r>
              <a:rPr lang="en-US" sz="1250" dirty="0">
                <a:solidFill>
                  <a:srgbClr val="1E2A20"/>
                </a:solidFill>
                <a:latin typeface="Calibri" pitchFamily="34" charset="0"/>
                <a:ea typeface="Calibri" pitchFamily="34" charset="-122"/>
                <a:cs typeface="Calibri" pitchFamily="34" charset="-120"/>
              </a:rPr>
              <a:t>Bu hafta boyunca tekrar edilecek temel ilke şudur: önemli olan yalnızca karbonhidratın miktarı değil, türü ve geldiği besindir.</a:t>
            </a:r>
            <a:endParaRPr lang="en-US" sz="125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F4A2C"/>
        </a:solidFill>
        <a:effectLst/>
      </p:bgPr>
    </p:bg>
    <p:spTree>
      <p:nvGrpSpPr>
        <p:cNvPr id="1" name=""/>
        <p:cNvGrpSpPr/>
        <p:nvPr/>
      </p:nvGrpSpPr>
      <p:grpSpPr>
        <a:xfrm>
          <a:off x="0" y="0"/>
          <a:ext cx="0" cy="0"/>
          <a:chOff x="0" y="0"/>
          <a:chExt cx="0" cy="0"/>
        </a:xfrm>
      </p:grpSpPr>
      <p:sp>
        <p:nvSpPr>
          <p:cNvPr id="2" name="Shape 0"/>
          <p:cNvSpPr/>
          <p:nvPr/>
        </p:nvSpPr>
        <p:spPr>
          <a:xfrm>
            <a:off x="8686800" y="-1371600"/>
            <a:ext cx="4937760" cy="4937760"/>
          </a:xfrm>
          <a:prstGeom prst="ellipse">
            <a:avLst/>
          </a:prstGeom>
          <a:solidFill>
            <a:srgbClr val="4A7C59">
              <a:alpha val="45000"/>
            </a:srgbClr>
          </a:solidFill>
          <a:ln/>
        </p:spPr>
      </p:sp>
      <p:sp>
        <p:nvSpPr>
          <p:cNvPr id="3" name="Shape 1"/>
          <p:cNvSpPr/>
          <p:nvPr/>
        </p:nvSpPr>
        <p:spPr>
          <a:xfrm>
            <a:off x="10424160" y="4023360"/>
            <a:ext cx="2377440" cy="2377440"/>
          </a:xfrm>
          <a:prstGeom prst="ellipse">
            <a:avLst/>
          </a:prstGeom>
          <a:solidFill>
            <a:srgbClr val="8CB369">
              <a:alpha val="30000"/>
            </a:srgbClr>
          </a:solidFill>
          <a:ln/>
        </p:spPr>
      </p:sp>
      <p:sp>
        <p:nvSpPr>
          <p:cNvPr id="4" name="Shape 2"/>
          <p:cNvSpPr/>
          <p:nvPr/>
        </p:nvSpPr>
        <p:spPr>
          <a:xfrm>
            <a:off x="640080" y="1783080"/>
            <a:ext cx="1143000" cy="1143000"/>
          </a:xfrm>
          <a:prstGeom prst="ellipse">
            <a:avLst/>
          </a:prstGeom>
          <a:solidFill>
            <a:srgbClr val="8CB369"/>
          </a:solidFill>
          <a:ln/>
        </p:spPr>
      </p:sp>
      <p:sp>
        <p:nvSpPr>
          <p:cNvPr id="5" name="Text 3"/>
          <p:cNvSpPr txBox="1"/>
          <p:nvPr/>
        </p:nvSpPr>
        <p:spPr>
          <a:xfrm>
            <a:off x="640080" y="1783080"/>
            <a:ext cx="1143000" cy="1143000"/>
          </a:xfrm>
          <a:prstGeom prst="rect">
            <a:avLst/>
          </a:prstGeom>
          <a:noFill/>
          <a:ln/>
        </p:spPr>
        <p:txBody>
          <a:bodyPr wrap="square" lIns="0" tIns="0" rIns="0" bIns="0" rtlCol="0" anchor="ctr"/>
          <a:lstStyle/>
          <a:p>
            <a:pPr marL="0" indent="0" algn="ctr">
              <a:buNone/>
            </a:pPr>
            <a:r>
              <a:rPr lang="en-US" sz="1500" b="1" dirty="0">
                <a:solidFill>
                  <a:srgbClr val="102E1A"/>
                </a:solidFill>
                <a:latin typeface="Calibri" pitchFamily="34" charset="0"/>
                <a:ea typeface="Calibri" pitchFamily="34" charset="-122"/>
                <a:cs typeface="Calibri" pitchFamily="34" charset="-120"/>
              </a:rPr>
              <a:t>1. DERS</a:t>
            </a:r>
            <a:endParaRPr lang="en-US" sz="1500" dirty="0"/>
          </a:p>
          <a:p>
            <a:pPr marL="0" indent="0" algn="ctr">
              <a:buNone/>
            </a:pPr>
            <a:r>
              <a:rPr lang="en-US" sz="1500" b="1" dirty="0">
                <a:solidFill>
                  <a:srgbClr val="102E1A"/>
                </a:solidFill>
                <a:latin typeface="Calibri" pitchFamily="34" charset="0"/>
                <a:ea typeface="Calibri" pitchFamily="34" charset="-122"/>
                <a:cs typeface="Calibri" pitchFamily="34" charset="-120"/>
              </a:rPr>
              <a:t>SAATİ</a:t>
            </a:r>
            <a:endParaRPr lang="en-US" sz="1500" dirty="0"/>
          </a:p>
        </p:txBody>
      </p:sp>
      <p:sp>
        <p:nvSpPr>
          <p:cNvPr id="6" name="Text 4"/>
          <p:cNvSpPr txBox="1"/>
          <p:nvPr/>
        </p:nvSpPr>
        <p:spPr>
          <a:xfrm>
            <a:off x="640080" y="3154680"/>
            <a:ext cx="7680960" cy="1188720"/>
          </a:xfrm>
          <a:prstGeom prst="rect">
            <a:avLst/>
          </a:prstGeom>
          <a:noFill/>
          <a:ln/>
        </p:spPr>
        <p:txBody>
          <a:bodyPr wrap="square" lIns="0" tIns="0" rIns="0" bIns="0" rtlCol="0" anchor="t"/>
          <a:lstStyle/>
          <a:p>
            <a:pPr marL="0" indent="0">
              <a:buNone/>
            </a:pPr>
            <a:r>
              <a:rPr lang="en-US" sz="3200" b="1" dirty="0">
                <a:solidFill>
                  <a:srgbClr val="FFFFFF"/>
                </a:solidFill>
                <a:latin typeface="Cambria" pitchFamily="34" charset="0"/>
                <a:ea typeface="Cambria" pitchFamily="34" charset="-122"/>
                <a:cs typeface="Cambria" pitchFamily="34" charset="-120"/>
              </a:rPr>
              <a:t>Karbonhidrat Nedir ve Nasıl Sınıflandırılır?</a:t>
            </a:r>
            <a:endParaRPr lang="en-US" sz="3200" dirty="0"/>
          </a:p>
        </p:txBody>
      </p:sp>
      <p:sp>
        <p:nvSpPr>
          <p:cNvPr id="7" name="Text 5"/>
          <p:cNvSpPr txBox="1"/>
          <p:nvPr/>
        </p:nvSpPr>
        <p:spPr>
          <a:xfrm>
            <a:off x="694944" y="4480560"/>
            <a:ext cx="7498080" cy="1463040"/>
          </a:xfrm>
          <a:prstGeom prst="rect">
            <a:avLst/>
          </a:prstGeom>
          <a:noFill/>
          <a:ln/>
        </p:spPr>
        <p:txBody>
          <a:bodyPr wrap="square" lIns="0" tIns="0" rIns="0" bIns="0" rtlCol="0" anchor="ctr"/>
          <a:lstStyle/>
          <a:p>
            <a:pPr marL="342900" indent="-342900">
              <a:spcAft>
                <a:spcPts val="600"/>
              </a:spcAft>
              <a:buSzPct val="100000"/>
              <a:buChar char="•"/>
            </a:pPr>
            <a:r>
              <a:rPr lang="en-US" sz="1350" dirty="0">
                <a:solidFill>
                  <a:srgbClr val="DCEAD9"/>
                </a:solidFill>
                <a:latin typeface="Calibri" pitchFamily="34" charset="0"/>
                <a:ea typeface="Calibri" pitchFamily="34" charset="-122"/>
                <a:cs typeface="Calibri" pitchFamily="34" charset="-120"/>
              </a:rPr>
              <a:t>Kimyasal yapı, adlandırma ve kökeni</a:t>
            </a:r>
            <a:endParaRPr lang="en-US" sz="1350" dirty="0"/>
          </a:p>
          <a:p>
            <a:pPr marL="342900" indent="-342900">
              <a:spcAft>
                <a:spcPts val="600"/>
              </a:spcAft>
              <a:buSzPct val="100000"/>
              <a:buChar char="•"/>
            </a:pPr>
            <a:r>
              <a:rPr lang="en-US" sz="1350" dirty="0">
                <a:solidFill>
                  <a:srgbClr val="DCEAD9"/>
                </a:solidFill>
                <a:latin typeface="Calibri" pitchFamily="34" charset="0"/>
                <a:ea typeface="Calibri" pitchFamily="34" charset="-122"/>
                <a:cs typeface="Calibri" pitchFamily="34" charset="-120"/>
              </a:rPr>
              <a:t>Monosakkaritler, disakkaritler, oligosakkaritler</a:t>
            </a:r>
            <a:endParaRPr lang="en-US" sz="1350" dirty="0"/>
          </a:p>
          <a:p>
            <a:pPr marL="342900" indent="-342900">
              <a:spcAft>
                <a:spcPts val="600"/>
              </a:spcAft>
              <a:buSzPct val="100000"/>
              <a:buChar char="•"/>
            </a:pPr>
            <a:r>
              <a:rPr lang="en-US" sz="1350" dirty="0">
                <a:solidFill>
                  <a:srgbClr val="DCEAD9"/>
                </a:solidFill>
                <a:latin typeface="Calibri" pitchFamily="34" charset="0"/>
                <a:ea typeface="Calibri" pitchFamily="34" charset="-122"/>
                <a:cs typeface="Calibri" pitchFamily="34" charset="-120"/>
              </a:rPr>
              <a:t>Sindirilebilen ve sindirilemeyen polisakkaritler</a:t>
            </a:r>
            <a:endParaRPr lang="en-US" sz="1350" dirty="0"/>
          </a:p>
          <a:p>
            <a:pPr marL="342900" indent="-342900">
              <a:spcAft>
                <a:spcPts val="600"/>
              </a:spcAft>
              <a:buSzPct val="100000"/>
              <a:buChar char="•"/>
            </a:pPr>
            <a:r>
              <a:rPr lang="en-US" sz="1350" dirty="0">
                <a:solidFill>
                  <a:srgbClr val="DCEAD9"/>
                </a:solidFill>
                <a:latin typeface="Calibri" pitchFamily="34" charset="0"/>
                <a:ea typeface="Calibri" pitchFamily="34" charset="-122"/>
                <a:cs typeface="Calibri" pitchFamily="34" charset="-120"/>
              </a:rPr>
              <a:t>Şeker alkolleri ve tatlandırıcılar</a:t>
            </a:r>
            <a:endParaRPr lang="en-US" sz="135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365760"/>
            <a:ext cx="10911535" cy="237744"/>
          </a:xfrm>
          <a:prstGeom prst="rect">
            <a:avLst/>
          </a:prstGeom>
          <a:noFill/>
          <a:ln/>
        </p:spPr>
        <p:txBody>
          <a:bodyPr wrap="square" lIns="0" tIns="0" rIns="0" bIns="0" rtlCol="0" anchor="ctr"/>
          <a:lstStyle/>
          <a:p>
            <a:pPr marL="0" indent="0">
              <a:buNone/>
            </a:pPr>
            <a:r>
              <a:rPr lang="en-US" sz="1100" b="1" kern="0" spc="160" dirty="0">
                <a:solidFill>
                  <a:srgbClr val="4A7C59"/>
                </a:solidFill>
                <a:latin typeface="Calibri" pitchFamily="34" charset="0"/>
                <a:ea typeface="Calibri" pitchFamily="34" charset="-122"/>
                <a:cs typeface="Calibri" pitchFamily="34" charset="-120"/>
              </a:rPr>
              <a:t>1. DERS SAATİ · TANIM</a:t>
            </a:r>
            <a:endParaRPr lang="en-US" sz="1100" dirty="0"/>
          </a:p>
        </p:txBody>
      </p:sp>
      <p:sp>
        <p:nvSpPr>
          <p:cNvPr id="3" name="Text 1"/>
          <p:cNvSpPr txBox="1"/>
          <p:nvPr/>
        </p:nvSpPr>
        <p:spPr>
          <a:xfrm>
            <a:off x="640080" y="621792"/>
            <a:ext cx="10911535" cy="566928"/>
          </a:xfrm>
          <a:prstGeom prst="rect">
            <a:avLst/>
          </a:prstGeom>
          <a:noFill/>
          <a:ln/>
        </p:spPr>
        <p:txBody>
          <a:bodyPr wrap="square" lIns="0" tIns="0" rIns="0" bIns="0" rtlCol="0" anchor="t"/>
          <a:lstStyle/>
          <a:p>
            <a:pPr marL="0" indent="0">
              <a:buNone/>
            </a:pPr>
            <a:r>
              <a:rPr lang="en-US" sz="2800" b="1" dirty="0">
                <a:solidFill>
                  <a:srgbClr val="1F4A2C"/>
                </a:solidFill>
                <a:latin typeface="Cambria" pitchFamily="34" charset="0"/>
                <a:ea typeface="Cambria" pitchFamily="34" charset="-122"/>
                <a:cs typeface="Cambria" pitchFamily="34" charset="-120"/>
              </a:rPr>
              <a:t>Karbonhidrat Nedir?</a:t>
            </a:r>
            <a:endParaRPr lang="en-US" sz="2800" dirty="0"/>
          </a:p>
        </p:txBody>
      </p:sp>
      <p:sp>
        <p:nvSpPr>
          <p:cNvPr id="4" name="Text 2"/>
          <p:cNvSpPr txBox="1"/>
          <p:nvPr/>
        </p:nvSpPr>
        <p:spPr>
          <a:xfrm>
            <a:off x="640080" y="1298448"/>
            <a:ext cx="10911535" cy="566928"/>
          </a:xfrm>
          <a:prstGeom prst="rect">
            <a:avLst/>
          </a:prstGeom>
          <a:noFill/>
          <a:ln/>
        </p:spPr>
        <p:txBody>
          <a:bodyPr wrap="square" lIns="0" tIns="0" rIns="0" bIns="0" rtlCol="0" anchor="ctr"/>
          <a:lstStyle/>
          <a:p>
            <a:pPr marL="0" indent="0">
              <a:lnSpc>
                <a:spcPct val="115000"/>
              </a:lnSpc>
              <a:buNone/>
            </a:pPr>
            <a:r>
              <a:rPr lang="en-US" sz="1350" dirty="0">
                <a:solidFill>
                  <a:srgbClr val="1E2A20"/>
                </a:solidFill>
                <a:latin typeface="Calibri" pitchFamily="34" charset="0"/>
                <a:ea typeface="Calibri" pitchFamily="34" charset="-122"/>
                <a:cs typeface="Calibri" pitchFamily="34" charset="-120"/>
              </a:rPr>
              <a:t>Karbonhidratlar karbon (C), hidrojen (H) ve oksijen (O) atomlarından oluşan, genel formülü Cn(H2O)n biçiminde yazılan organik bileşiklerdir. Adı "karbonun hidratı" anlamına gelir: her karbon atomuna bir su molekülü düşer.</a:t>
            </a:r>
            <a:endParaRPr lang="en-US" sz="1350" dirty="0"/>
          </a:p>
        </p:txBody>
      </p:sp>
      <p:sp>
        <p:nvSpPr>
          <p:cNvPr id="5" name="Shape 3"/>
          <p:cNvSpPr/>
          <p:nvPr/>
        </p:nvSpPr>
        <p:spPr>
          <a:xfrm>
            <a:off x="640080" y="2011680"/>
            <a:ext cx="5327752" cy="1828800"/>
          </a:xfrm>
          <a:prstGeom prst="roundRect">
            <a:avLst>
              <a:gd name="adj" fmla="val 3000"/>
            </a:avLst>
          </a:prstGeom>
          <a:solidFill>
            <a:srgbClr val="EDF3EC"/>
          </a:solidFill>
          <a:ln/>
        </p:spPr>
      </p:sp>
      <p:sp>
        <p:nvSpPr>
          <p:cNvPr id="6" name="Shape 4"/>
          <p:cNvSpPr/>
          <p:nvPr/>
        </p:nvSpPr>
        <p:spPr>
          <a:xfrm>
            <a:off x="877824" y="2212848"/>
            <a:ext cx="402336" cy="402336"/>
          </a:xfrm>
          <a:prstGeom prst="ellipse">
            <a:avLst/>
          </a:prstGeom>
          <a:solidFill>
            <a:srgbClr val="1F4A2C"/>
          </a:solidFill>
          <a:ln/>
        </p:spPr>
      </p:sp>
      <p:sp>
        <p:nvSpPr>
          <p:cNvPr id="7" name="Text 5"/>
          <p:cNvSpPr txBox="1"/>
          <p:nvPr/>
        </p:nvSpPr>
        <p:spPr>
          <a:xfrm>
            <a:off x="877824" y="2212848"/>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8" name="Text 6"/>
          <p:cNvSpPr txBox="1"/>
          <p:nvPr/>
        </p:nvSpPr>
        <p:spPr>
          <a:xfrm>
            <a:off x="1389888" y="2194560"/>
            <a:ext cx="4340200"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Yapı Taşı</a:t>
            </a:r>
            <a:endParaRPr lang="en-US" sz="1500" dirty="0"/>
          </a:p>
        </p:txBody>
      </p:sp>
      <p:sp>
        <p:nvSpPr>
          <p:cNvPr id="9" name="Text 7"/>
          <p:cNvSpPr txBox="1"/>
          <p:nvPr/>
        </p:nvSpPr>
        <p:spPr>
          <a:xfrm>
            <a:off x="896112" y="2706624"/>
            <a:ext cx="4815688" cy="914400"/>
          </a:xfrm>
          <a:prstGeom prst="rect">
            <a:avLst/>
          </a:prstGeom>
          <a:noFill/>
          <a:ln/>
        </p:spPr>
        <p:txBody>
          <a:bodyPr wrap="square" lIns="0" tIns="0" rIns="0" bIns="0" rtlCol="0" anchor="ctr"/>
          <a:lstStyle/>
          <a:p>
            <a:pPr marL="0" indent="0">
              <a:lnSpc>
                <a:spcPct val="112000"/>
              </a:lnSpc>
              <a:buNone/>
            </a:pPr>
            <a:r>
              <a:rPr lang="en-US" sz="1250" dirty="0">
                <a:solidFill>
                  <a:srgbClr val="1E2A20"/>
                </a:solidFill>
                <a:latin typeface="Calibri" pitchFamily="34" charset="0"/>
                <a:ea typeface="Calibri" pitchFamily="34" charset="-122"/>
                <a:cs typeface="Calibri" pitchFamily="34" charset="-120"/>
              </a:rPr>
              <a:t>Temel birim monosakkarittir. Glukozun formülü C6H12O6'dır. Monosakkaritler glikozit bağı ile birleşerek daha büyük karbonhidratları oluşturur.</a:t>
            </a:r>
            <a:endParaRPr lang="en-US" sz="1250" dirty="0"/>
          </a:p>
        </p:txBody>
      </p:sp>
      <p:sp>
        <p:nvSpPr>
          <p:cNvPr id="10" name="Shape 8"/>
          <p:cNvSpPr/>
          <p:nvPr/>
        </p:nvSpPr>
        <p:spPr>
          <a:xfrm>
            <a:off x="6223864" y="2011680"/>
            <a:ext cx="5327752" cy="1828800"/>
          </a:xfrm>
          <a:prstGeom prst="roundRect">
            <a:avLst>
              <a:gd name="adj" fmla="val 3000"/>
            </a:avLst>
          </a:prstGeom>
          <a:solidFill>
            <a:srgbClr val="EDF3EC"/>
          </a:solidFill>
          <a:ln/>
        </p:spPr>
      </p:sp>
      <p:sp>
        <p:nvSpPr>
          <p:cNvPr id="11" name="Shape 9"/>
          <p:cNvSpPr/>
          <p:nvPr/>
        </p:nvSpPr>
        <p:spPr>
          <a:xfrm>
            <a:off x="6461608" y="2212848"/>
            <a:ext cx="402336" cy="402336"/>
          </a:xfrm>
          <a:prstGeom prst="ellipse">
            <a:avLst/>
          </a:prstGeom>
          <a:solidFill>
            <a:srgbClr val="1F4A2C"/>
          </a:solidFill>
          <a:ln/>
        </p:spPr>
      </p:sp>
      <p:sp>
        <p:nvSpPr>
          <p:cNvPr id="12" name="Text 10"/>
          <p:cNvSpPr txBox="1"/>
          <p:nvPr/>
        </p:nvSpPr>
        <p:spPr>
          <a:xfrm>
            <a:off x="6461608" y="2212848"/>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3" name="Text 11"/>
          <p:cNvSpPr txBox="1"/>
          <p:nvPr/>
        </p:nvSpPr>
        <p:spPr>
          <a:xfrm>
            <a:off x="6973672" y="2194560"/>
            <a:ext cx="4340200"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Adlandırma</a:t>
            </a:r>
            <a:endParaRPr lang="en-US" sz="1500" dirty="0"/>
          </a:p>
        </p:txBody>
      </p:sp>
      <p:sp>
        <p:nvSpPr>
          <p:cNvPr id="14" name="Text 12"/>
          <p:cNvSpPr txBox="1"/>
          <p:nvPr/>
        </p:nvSpPr>
        <p:spPr>
          <a:xfrm>
            <a:off x="6479896" y="2706624"/>
            <a:ext cx="4815688" cy="914400"/>
          </a:xfrm>
          <a:prstGeom prst="rect">
            <a:avLst/>
          </a:prstGeom>
          <a:noFill/>
          <a:ln/>
        </p:spPr>
        <p:txBody>
          <a:bodyPr wrap="square" lIns="0" tIns="0" rIns="0" bIns="0" rtlCol="0" anchor="ctr"/>
          <a:lstStyle/>
          <a:p>
            <a:pPr marL="0" indent="0">
              <a:lnSpc>
                <a:spcPct val="112000"/>
              </a:lnSpc>
              <a:buNone/>
            </a:pPr>
            <a:r>
              <a:rPr lang="en-US" sz="1250" dirty="0">
                <a:solidFill>
                  <a:srgbClr val="1E2A20"/>
                </a:solidFill>
                <a:latin typeface="Calibri" pitchFamily="34" charset="0"/>
                <a:ea typeface="Calibri" pitchFamily="34" charset="-122"/>
                <a:cs typeface="Calibri" pitchFamily="34" charset="-120"/>
              </a:rPr>
              <a:t>Çoğu karbonhidratın adı "-oz" ekiyle biter: glukoz, fruktoz, laktoz, sükroz, maltoz. Sindirim enzimleri ise "-az" ekiyle adlandırılır: amilaz, laktaz, sükraz.</a:t>
            </a:r>
            <a:endParaRPr lang="en-US" sz="1250" dirty="0"/>
          </a:p>
        </p:txBody>
      </p:sp>
      <p:sp>
        <p:nvSpPr>
          <p:cNvPr id="15" name="Shape 13"/>
          <p:cNvSpPr/>
          <p:nvPr/>
        </p:nvSpPr>
        <p:spPr>
          <a:xfrm>
            <a:off x="640080" y="4096512"/>
            <a:ext cx="5327752" cy="1828800"/>
          </a:xfrm>
          <a:prstGeom prst="roundRect">
            <a:avLst>
              <a:gd name="adj" fmla="val 3000"/>
            </a:avLst>
          </a:prstGeom>
          <a:solidFill>
            <a:srgbClr val="EDF3EC"/>
          </a:solidFill>
          <a:ln/>
        </p:spPr>
      </p:sp>
      <p:sp>
        <p:nvSpPr>
          <p:cNvPr id="16" name="Shape 14"/>
          <p:cNvSpPr/>
          <p:nvPr/>
        </p:nvSpPr>
        <p:spPr>
          <a:xfrm>
            <a:off x="877824" y="4297680"/>
            <a:ext cx="402336" cy="402336"/>
          </a:xfrm>
          <a:prstGeom prst="ellipse">
            <a:avLst/>
          </a:prstGeom>
          <a:solidFill>
            <a:srgbClr val="1F4A2C"/>
          </a:solidFill>
          <a:ln/>
        </p:spPr>
      </p:sp>
      <p:sp>
        <p:nvSpPr>
          <p:cNvPr id="17" name="Text 15"/>
          <p:cNvSpPr txBox="1"/>
          <p:nvPr/>
        </p:nvSpPr>
        <p:spPr>
          <a:xfrm>
            <a:off x="877824" y="4297680"/>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8" name="Text 16"/>
          <p:cNvSpPr txBox="1"/>
          <p:nvPr/>
        </p:nvSpPr>
        <p:spPr>
          <a:xfrm>
            <a:off x="1389888" y="4279392"/>
            <a:ext cx="4340200"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Beslenmedeki Yeri</a:t>
            </a:r>
            <a:endParaRPr lang="en-US" sz="1500" dirty="0"/>
          </a:p>
        </p:txBody>
      </p:sp>
      <p:sp>
        <p:nvSpPr>
          <p:cNvPr id="19" name="Text 17"/>
          <p:cNvSpPr txBox="1"/>
          <p:nvPr/>
        </p:nvSpPr>
        <p:spPr>
          <a:xfrm>
            <a:off x="896112" y="4791456"/>
            <a:ext cx="4815688" cy="914400"/>
          </a:xfrm>
          <a:prstGeom prst="rect">
            <a:avLst/>
          </a:prstGeom>
          <a:noFill/>
          <a:ln/>
        </p:spPr>
        <p:txBody>
          <a:bodyPr wrap="square" lIns="0" tIns="0" rIns="0" bIns="0" rtlCol="0" anchor="ctr"/>
          <a:lstStyle/>
          <a:p>
            <a:pPr marL="0" indent="0">
              <a:lnSpc>
                <a:spcPct val="112000"/>
              </a:lnSpc>
              <a:buNone/>
            </a:pPr>
            <a:r>
              <a:rPr lang="en-US" sz="1250" dirty="0">
                <a:solidFill>
                  <a:srgbClr val="1E2A20"/>
                </a:solidFill>
                <a:latin typeface="Calibri" pitchFamily="34" charset="0"/>
                <a:ea typeface="Calibri" pitchFamily="34" charset="-122"/>
                <a:cs typeface="Calibri" pitchFamily="34" charset="-120"/>
              </a:rPr>
              <a:t>Dünya nüfusunun enerjisinin yarıdan fazlasını karbonhidratlar sağlar. En ekonomik, en kolay bulunabilen ve en hızlı kullanılan enerji kaynağıdır.</a:t>
            </a:r>
            <a:endParaRPr lang="en-US" sz="1250" dirty="0"/>
          </a:p>
        </p:txBody>
      </p:sp>
      <p:sp>
        <p:nvSpPr>
          <p:cNvPr id="20" name="Shape 18"/>
          <p:cNvSpPr/>
          <p:nvPr/>
        </p:nvSpPr>
        <p:spPr>
          <a:xfrm>
            <a:off x="6223864" y="4096512"/>
            <a:ext cx="5327752" cy="1828800"/>
          </a:xfrm>
          <a:prstGeom prst="roundRect">
            <a:avLst>
              <a:gd name="adj" fmla="val 3000"/>
            </a:avLst>
          </a:prstGeom>
          <a:solidFill>
            <a:srgbClr val="EDF3EC"/>
          </a:solidFill>
          <a:ln/>
        </p:spPr>
      </p:sp>
      <p:sp>
        <p:nvSpPr>
          <p:cNvPr id="21" name="Shape 19"/>
          <p:cNvSpPr/>
          <p:nvPr/>
        </p:nvSpPr>
        <p:spPr>
          <a:xfrm>
            <a:off x="6461608" y="4297680"/>
            <a:ext cx="402336" cy="402336"/>
          </a:xfrm>
          <a:prstGeom prst="ellipse">
            <a:avLst/>
          </a:prstGeom>
          <a:solidFill>
            <a:srgbClr val="1F4A2C"/>
          </a:solidFill>
          <a:ln/>
        </p:spPr>
      </p:sp>
      <p:sp>
        <p:nvSpPr>
          <p:cNvPr id="22" name="Text 20"/>
          <p:cNvSpPr txBox="1"/>
          <p:nvPr/>
        </p:nvSpPr>
        <p:spPr>
          <a:xfrm>
            <a:off x="6461608" y="4297680"/>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3" name="Text 21"/>
          <p:cNvSpPr txBox="1"/>
          <p:nvPr/>
        </p:nvSpPr>
        <p:spPr>
          <a:xfrm>
            <a:off x="6973672" y="4279392"/>
            <a:ext cx="4340200"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Esansiyel mi?</a:t>
            </a:r>
            <a:endParaRPr lang="en-US" sz="1500" dirty="0"/>
          </a:p>
        </p:txBody>
      </p:sp>
      <p:sp>
        <p:nvSpPr>
          <p:cNvPr id="24" name="Text 22"/>
          <p:cNvSpPr txBox="1"/>
          <p:nvPr/>
        </p:nvSpPr>
        <p:spPr>
          <a:xfrm>
            <a:off x="6479896" y="4791456"/>
            <a:ext cx="4815688" cy="914400"/>
          </a:xfrm>
          <a:prstGeom prst="rect">
            <a:avLst/>
          </a:prstGeom>
          <a:noFill/>
          <a:ln/>
        </p:spPr>
        <p:txBody>
          <a:bodyPr wrap="square" lIns="0" tIns="0" rIns="0" bIns="0" rtlCol="0" anchor="ctr"/>
          <a:lstStyle/>
          <a:p>
            <a:pPr marL="0" indent="0">
              <a:lnSpc>
                <a:spcPct val="112000"/>
              </a:lnSpc>
              <a:buNone/>
            </a:pPr>
            <a:r>
              <a:rPr lang="en-US" sz="1250" dirty="0">
                <a:solidFill>
                  <a:srgbClr val="1E2A20"/>
                </a:solidFill>
                <a:latin typeface="Calibri" pitchFamily="34" charset="0"/>
                <a:ea typeface="Calibri" pitchFamily="34" charset="-122"/>
                <a:cs typeface="Calibri" pitchFamily="34" charset="-120"/>
              </a:rPr>
              <a:t>Tek tek karbonhidratlar esansiyel değildir; glukoz protein ve yağdan üretilebilir. Ancak yeterli alınmadığında protein yıkımı ve ketozis kaçınılmazdır.</a:t>
            </a:r>
            <a:endParaRPr lang="en-US" sz="1250" dirty="0"/>
          </a:p>
        </p:txBody>
      </p:sp>
      <p:sp>
        <p:nvSpPr>
          <p:cNvPr id="25" name="Shape 23"/>
          <p:cNvSpPr/>
          <p:nvPr/>
        </p:nvSpPr>
        <p:spPr>
          <a:xfrm>
            <a:off x="640080" y="5852160"/>
            <a:ext cx="10911535" cy="502920"/>
          </a:xfrm>
          <a:prstGeom prst="roundRect">
            <a:avLst>
              <a:gd name="adj" fmla="val 9091"/>
            </a:avLst>
          </a:prstGeom>
          <a:solidFill>
            <a:srgbClr val="F4EDE4"/>
          </a:solidFill>
          <a:ln/>
        </p:spPr>
      </p:sp>
      <p:sp>
        <p:nvSpPr>
          <p:cNvPr id="26" name="Text 24"/>
          <p:cNvSpPr txBox="1"/>
          <p:nvPr/>
        </p:nvSpPr>
        <p:spPr>
          <a:xfrm>
            <a:off x="932688" y="5852160"/>
            <a:ext cx="10326319" cy="502920"/>
          </a:xfrm>
          <a:prstGeom prst="rect">
            <a:avLst/>
          </a:prstGeom>
          <a:noFill/>
          <a:ln/>
        </p:spPr>
        <p:txBody>
          <a:bodyPr wrap="square" lIns="0" tIns="0" rIns="0" bIns="0" rtlCol="0" anchor="ctr"/>
          <a:lstStyle/>
          <a:p>
            <a:pPr marL="0" indent="0">
              <a:lnSpc>
                <a:spcPct val="110000"/>
              </a:lnSpc>
              <a:buNone/>
            </a:pPr>
            <a:r>
              <a:rPr lang="en-US" sz="1250" b="1" dirty="0">
                <a:solidFill>
                  <a:srgbClr val="D9762B"/>
                </a:solidFill>
                <a:latin typeface="Calibri" pitchFamily="34" charset="0"/>
                <a:ea typeface="Calibri" pitchFamily="34" charset="-122"/>
                <a:cs typeface="Calibri" pitchFamily="34" charset="-120"/>
              </a:rPr>
              <a:t>Enerji değeri:  </a:t>
            </a:r>
            <a:r>
              <a:rPr lang="en-US" sz="1250" dirty="0">
                <a:solidFill>
                  <a:srgbClr val="1E2A20"/>
                </a:solidFill>
                <a:latin typeface="Calibri" pitchFamily="34" charset="0"/>
                <a:ea typeface="Calibri" pitchFamily="34" charset="-122"/>
                <a:cs typeface="Calibri" pitchFamily="34" charset="-120"/>
              </a:rPr>
              <a:t>1 g sindirilebilir karbonhidrat 4 kcal enerji verir; sindirilemeyen posa ise bağırsakta fermente olduğu ölçüde yaklaşık 2 kcal/g katkı sağlar.</a:t>
            </a:r>
            <a:endParaRPr lang="en-US" sz="1250" dirty="0"/>
          </a:p>
        </p:txBody>
      </p:sp>
      <p:pic>
        <p:nvPicPr>
          <p:cNvPr id="27" name="Resim 26"/>
          <p:cNvPicPr>
            <a:picLocks noChangeAspect="1"/>
          </p:cNvPicPr>
          <p:nvPr/>
        </p:nvPicPr>
        <p:blipFill>
          <a:blip r:embed="rId3"/>
          <a:stretch>
            <a:fillRect/>
          </a:stretch>
        </p:blipFill>
        <p:spPr>
          <a:xfrm>
            <a:off x="6569766" y="667428"/>
            <a:ext cx="1823920" cy="963224"/>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365760"/>
            <a:ext cx="10911535" cy="237744"/>
          </a:xfrm>
          <a:prstGeom prst="rect">
            <a:avLst/>
          </a:prstGeom>
          <a:noFill/>
          <a:ln/>
        </p:spPr>
        <p:txBody>
          <a:bodyPr wrap="square" lIns="0" tIns="0" rIns="0" bIns="0" rtlCol="0" anchor="ctr"/>
          <a:lstStyle/>
          <a:p>
            <a:pPr marL="0" indent="0">
              <a:buNone/>
            </a:pPr>
            <a:r>
              <a:rPr lang="en-US" sz="1100" b="1" kern="0" spc="160" dirty="0">
                <a:solidFill>
                  <a:srgbClr val="4A7C59"/>
                </a:solidFill>
                <a:latin typeface="Calibri" pitchFamily="34" charset="0"/>
                <a:ea typeface="Calibri" pitchFamily="34" charset="-122"/>
                <a:cs typeface="Calibri" pitchFamily="34" charset="-120"/>
              </a:rPr>
              <a:t>1. DERS SAATİ · KÖKEN</a:t>
            </a:r>
            <a:endParaRPr lang="en-US" sz="1100" dirty="0"/>
          </a:p>
        </p:txBody>
      </p:sp>
      <p:sp>
        <p:nvSpPr>
          <p:cNvPr id="3" name="Text 1"/>
          <p:cNvSpPr txBox="1"/>
          <p:nvPr/>
        </p:nvSpPr>
        <p:spPr>
          <a:xfrm>
            <a:off x="640080" y="621792"/>
            <a:ext cx="10911535" cy="566928"/>
          </a:xfrm>
          <a:prstGeom prst="rect">
            <a:avLst/>
          </a:prstGeom>
          <a:noFill/>
          <a:ln/>
        </p:spPr>
        <p:txBody>
          <a:bodyPr wrap="square" lIns="0" tIns="0" rIns="0" bIns="0" rtlCol="0" anchor="t"/>
          <a:lstStyle/>
          <a:p>
            <a:pPr marL="0" indent="0">
              <a:buNone/>
            </a:pPr>
            <a:r>
              <a:rPr lang="en-US" sz="2800" b="1" dirty="0">
                <a:solidFill>
                  <a:srgbClr val="1F4A2C"/>
                </a:solidFill>
                <a:latin typeface="Cambria" pitchFamily="34" charset="0"/>
                <a:ea typeface="Cambria" pitchFamily="34" charset="-122"/>
                <a:cs typeface="Cambria" pitchFamily="34" charset="-120"/>
              </a:rPr>
              <a:t>Karbonhidratların Kökeni: Fotosentez</a:t>
            </a:r>
            <a:endParaRPr lang="en-US" sz="2800" dirty="0"/>
          </a:p>
        </p:txBody>
      </p:sp>
      <p:sp>
        <p:nvSpPr>
          <p:cNvPr id="16" name="Shape 14"/>
          <p:cNvSpPr/>
          <p:nvPr/>
        </p:nvSpPr>
        <p:spPr>
          <a:xfrm>
            <a:off x="5059558" y="1453896"/>
            <a:ext cx="1962851" cy="1965960"/>
          </a:xfrm>
          <a:prstGeom prst="roundRect">
            <a:avLst>
              <a:gd name="adj" fmla="val 3261"/>
            </a:avLst>
          </a:prstGeom>
          <a:solidFill>
            <a:srgbClr val="EDF3EC"/>
          </a:solidFill>
          <a:ln/>
        </p:spPr>
      </p:sp>
      <p:sp>
        <p:nvSpPr>
          <p:cNvPr id="17" name="Shape 15"/>
          <p:cNvSpPr/>
          <p:nvPr/>
        </p:nvSpPr>
        <p:spPr>
          <a:xfrm>
            <a:off x="5894680" y="1536192"/>
            <a:ext cx="402336" cy="402336"/>
          </a:xfrm>
          <a:prstGeom prst="ellipse">
            <a:avLst/>
          </a:prstGeom>
          <a:solidFill>
            <a:srgbClr val="1F4A2C"/>
          </a:solidFill>
          <a:ln/>
        </p:spPr>
      </p:sp>
      <p:sp>
        <p:nvSpPr>
          <p:cNvPr id="19" name="Text 17"/>
          <p:cNvSpPr txBox="1"/>
          <p:nvPr/>
        </p:nvSpPr>
        <p:spPr>
          <a:xfrm>
            <a:off x="5242438" y="2099343"/>
            <a:ext cx="1779971" cy="457200"/>
          </a:xfrm>
          <a:prstGeom prst="rect">
            <a:avLst/>
          </a:prstGeom>
          <a:noFill/>
          <a:ln/>
        </p:spPr>
        <p:txBody>
          <a:bodyPr wrap="square" lIns="0" tIns="0" rIns="0" bIns="0" rtlCol="0" anchor="t"/>
          <a:lstStyle/>
          <a:p>
            <a:pPr marL="0" indent="0" algn="ctr">
              <a:buNone/>
            </a:pPr>
            <a:r>
              <a:rPr lang="en-US" sz="1300" b="1" dirty="0">
                <a:solidFill>
                  <a:srgbClr val="1F4A2C"/>
                </a:solidFill>
                <a:latin typeface="Cambria" pitchFamily="34" charset="0"/>
                <a:ea typeface="Cambria" pitchFamily="34" charset="-122"/>
                <a:cs typeface="Cambria" pitchFamily="34" charset="-120"/>
              </a:rPr>
              <a:t>Glukoz</a:t>
            </a:r>
            <a:endParaRPr lang="en-US" sz="1300" dirty="0"/>
          </a:p>
        </p:txBody>
      </p:sp>
      <p:sp>
        <p:nvSpPr>
          <p:cNvPr id="20" name="Text 18"/>
          <p:cNvSpPr txBox="1"/>
          <p:nvPr/>
        </p:nvSpPr>
        <p:spPr>
          <a:xfrm>
            <a:off x="5224150" y="2468880"/>
            <a:ext cx="1743395" cy="777240"/>
          </a:xfrm>
          <a:prstGeom prst="rect">
            <a:avLst/>
          </a:prstGeom>
          <a:noFill/>
          <a:ln/>
        </p:spPr>
        <p:txBody>
          <a:bodyPr wrap="square" lIns="0" tIns="0" rIns="0" bIns="0" rtlCol="0" anchor="t"/>
          <a:lstStyle/>
          <a:p>
            <a:pPr marL="0" indent="0" algn="ctr">
              <a:lnSpc>
                <a:spcPct val="105000"/>
              </a:lnSpc>
              <a:buNone/>
            </a:pPr>
            <a:r>
              <a:rPr lang="en-US" sz="1050" dirty="0">
                <a:solidFill>
                  <a:srgbClr val="1E2A20"/>
                </a:solidFill>
                <a:latin typeface="Calibri" pitchFamily="34" charset="0"/>
                <a:ea typeface="Calibri" pitchFamily="34" charset="-122"/>
                <a:cs typeface="Calibri" pitchFamily="34" charset="-120"/>
              </a:rPr>
              <a:t>6CO2 + 6H2O → C6H12O6 + 6O2; şeker oluşur, oksijen açığa çıkar</a:t>
            </a:r>
            <a:endParaRPr lang="en-US" sz="1050" dirty="0"/>
          </a:p>
        </p:txBody>
      </p:sp>
      <p:sp>
        <p:nvSpPr>
          <p:cNvPr id="21" name="Shape 19"/>
          <p:cNvSpPr/>
          <p:nvPr/>
        </p:nvSpPr>
        <p:spPr>
          <a:xfrm rot="5400000">
            <a:off x="7132137" y="2253996"/>
            <a:ext cx="164592" cy="201168"/>
          </a:xfrm>
          <a:prstGeom prst="triangle">
            <a:avLst/>
          </a:prstGeom>
          <a:solidFill>
            <a:srgbClr val="D9762B"/>
          </a:solidFill>
          <a:ln/>
        </p:spPr>
      </p:sp>
      <p:sp>
        <p:nvSpPr>
          <p:cNvPr id="22" name="Shape 20"/>
          <p:cNvSpPr/>
          <p:nvPr/>
        </p:nvSpPr>
        <p:spPr>
          <a:xfrm>
            <a:off x="7351593" y="1371600"/>
            <a:ext cx="1962851" cy="1965960"/>
          </a:xfrm>
          <a:prstGeom prst="roundRect">
            <a:avLst>
              <a:gd name="adj" fmla="val 3261"/>
            </a:avLst>
          </a:prstGeom>
          <a:solidFill>
            <a:srgbClr val="EDF3EC"/>
          </a:solidFill>
          <a:ln/>
        </p:spPr>
      </p:sp>
      <p:sp>
        <p:nvSpPr>
          <p:cNvPr id="23" name="Shape 21"/>
          <p:cNvSpPr/>
          <p:nvPr/>
        </p:nvSpPr>
        <p:spPr>
          <a:xfrm>
            <a:off x="8131851" y="1536192"/>
            <a:ext cx="402336" cy="402336"/>
          </a:xfrm>
          <a:prstGeom prst="ellipse">
            <a:avLst/>
          </a:prstGeom>
          <a:solidFill>
            <a:srgbClr val="1F4A2C"/>
          </a:solidFill>
          <a:ln/>
        </p:spPr>
      </p:sp>
      <p:sp>
        <p:nvSpPr>
          <p:cNvPr id="25" name="Text 23"/>
          <p:cNvSpPr txBox="1"/>
          <p:nvPr/>
        </p:nvSpPr>
        <p:spPr>
          <a:xfrm>
            <a:off x="7443033" y="2011680"/>
            <a:ext cx="1779971" cy="457200"/>
          </a:xfrm>
          <a:prstGeom prst="rect">
            <a:avLst/>
          </a:prstGeom>
          <a:noFill/>
          <a:ln/>
        </p:spPr>
        <p:txBody>
          <a:bodyPr wrap="square" lIns="0" tIns="0" rIns="0" bIns="0" rtlCol="0" anchor="t"/>
          <a:lstStyle/>
          <a:p>
            <a:pPr marL="0" indent="0" algn="ctr">
              <a:buNone/>
            </a:pPr>
            <a:r>
              <a:rPr lang="en-US" sz="1300" b="1" dirty="0">
                <a:solidFill>
                  <a:srgbClr val="1F4A2C"/>
                </a:solidFill>
                <a:latin typeface="Cambria" pitchFamily="34" charset="0"/>
                <a:ea typeface="Cambria" pitchFamily="34" charset="-122"/>
                <a:cs typeface="Cambria" pitchFamily="34" charset="-120"/>
              </a:rPr>
              <a:t>Depolanma</a:t>
            </a:r>
            <a:endParaRPr lang="en-US" sz="1300" dirty="0"/>
          </a:p>
        </p:txBody>
      </p:sp>
      <p:sp>
        <p:nvSpPr>
          <p:cNvPr id="26" name="Text 24"/>
          <p:cNvSpPr txBox="1"/>
          <p:nvPr/>
        </p:nvSpPr>
        <p:spPr>
          <a:xfrm>
            <a:off x="7461321" y="2468880"/>
            <a:ext cx="1743395" cy="777240"/>
          </a:xfrm>
          <a:prstGeom prst="rect">
            <a:avLst/>
          </a:prstGeom>
          <a:noFill/>
          <a:ln/>
        </p:spPr>
        <p:txBody>
          <a:bodyPr wrap="square" lIns="0" tIns="0" rIns="0" bIns="0" rtlCol="0" anchor="t"/>
          <a:lstStyle/>
          <a:p>
            <a:pPr marL="0" indent="0" algn="ctr">
              <a:lnSpc>
                <a:spcPct val="105000"/>
              </a:lnSpc>
              <a:buNone/>
            </a:pPr>
            <a:r>
              <a:rPr lang="en-US" sz="1050" dirty="0">
                <a:solidFill>
                  <a:srgbClr val="1E2A20"/>
                </a:solidFill>
                <a:latin typeface="Calibri" pitchFamily="34" charset="0"/>
                <a:ea typeface="Calibri" pitchFamily="34" charset="-122"/>
                <a:cs typeface="Calibri" pitchFamily="34" charset="-120"/>
              </a:rPr>
              <a:t>Glukoz nişasta olarak depolanır, selüloz olarak yapıya katılır</a:t>
            </a:r>
            <a:endParaRPr lang="en-US" sz="1050" dirty="0"/>
          </a:p>
        </p:txBody>
      </p:sp>
      <p:sp>
        <p:nvSpPr>
          <p:cNvPr id="27" name="Shape 25"/>
          <p:cNvSpPr/>
          <p:nvPr/>
        </p:nvSpPr>
        <p:spPr>
          <a:xfrm rot="5400000">
            <a:off x="9369308" y="2253996"/>
            <a:ext cx="164592" cy="201168"/>
          </a:xfrm>
          <a:prstGeom prst="triangle">
            <a:avLst/>
          </a:prstGeom>
          <a:solidFill>
            <a:srgbClr val="D9762B"/>
          </a:solidFill>
          <a:ln/>
        </p:spPr>
      </p:sp>
      <p:sp>
        <p:nvSpPr>
          <p:cNvPr id="28" name="Shape 26"/>
          <p:cNvSpPr/>
          <p:nvPr/>
        </p:nvSpPr>
        <p:spPr>
          <a:xfrm>
            <a:off x="9588764" y="1371600"/>
            <a:ext cx="1962851" cy="1965960"/>
          </a:xfrm>
          <a:prstGeom prst="roundRect">
            <a:avLst>
              <a:gd name="adj" fmla="val 3261"/>
            </a:avLst>
          </a:prstGeom>
          <a:solidFill>
            <a:srgbClr val="EDF3EC"/>
          </a:solidFill>
          <a:ln/>
        </p:spPr>
      </p:sp>
      <p:sp>
        <p:nvSpPr>
          <p:cNvPr id="29" name="Shape 27"/>
          <p:cNvSpPr/>
          <p:nvPr/>
        </p:nvSpPr>
        <p:spPr>
          <a:xfrm>
            <a:off x="10369022" y="1536192"/>
            <a:ext cx="402336" cy="402336"/>
          </a:xfrm>
          <a:prstGeom prst="ellipse">
            <a:avLst/>
          </a:prstGeom>
          <a:solidFill>
            <a:srgbClr val="1F4A2C"/>
          </a:solidFill>
          <a:ln/>
        </p:spPr>
      </p:sp>
      <p:sp>
        <p:nvSpPr>
          <p:cNvPr id="31" name="Text 29"/>
          <p:cNvSpPr txBox="1"/>
          <p:nvPr/>
        </p:nvSpPr>
        <p:spPr>
          <a:xfrm>
            <a:off x="9680204" y="2011680"/>
            <a:ext cx="1779971" cy="457200"/>
          </a:xfrm>
          <a:prstGeom prst="rect">
            <a:avLst/>
          </a:prstGeom>
          <a:noFill/>
          <a:ln/>
        </p:spPr>
        <p:txBody>
          <a:bodyPr wrap="square" lIns="0" tIns="0" rIns="0" bIns="0" rtlCol="0" anchor="t"/>
          <a:lstStyle/>
          <a:p>
            <a:pPr marL="0" indent="0" algn="ctr">
              <a:buNone/>
            </a:pPr>
            <a:r>
              <a:rPr lang="en-US" sz="1300" b="1" dirty="0">
                <a:solidFill>
                  <a:srgbClr val="1F4A2C"/>
                </a:solidFill>
                <a:latin typeface="Cambria" pitchFamily="34" charset="0"/>
                <a:ea typeface="Cambria" pitchFamily="34" charset="-122"/>
                <a:cs typeface="Cambria" pitchFamily="34" charset="-120"/>
              </a:rPr>
              <a:t>İnsan</a:t>
            </a:r>
            <a:endParaRPr lang="en-US" sz="1300" dirty="0"/>
          </a:p>
        </p:txBody>
      </p:sp>
      <p:sp>
        <p:nvSpPr>
          <p:cNvPr id="32" name="Text 30"/>
          <p:cNvSpPr txBox="1"/>
          <p:nvPr/>
        </p:nvSpPr>
        <p:spPr>
          <a:xfrm>
            <a:off x="9698492" y="2468880"/>
            <a:ext cx="1743395" cy="777240"/>
          </a:xfrm>
          <a:prstGeom prst="rect">
            <a:avLst/>
          </a:prstGeom>
          <a:noFill/>
          <a:ln/>
        </p:spPr>
        <p:txBody>
          <a:bodyPr wrap="square" lIns="0" tIns="0" rIns="0" bIns="0" rtlCol="0" anchor="t"/>
          <a:lstStyle/>
          <a:p>
            <a:pPr marL="0" indent="0" algn="ctr">
              <a:lnSpc>
                <a:spcPct val="105000"/>
              </a:lnSpc>
              <a:buNone/>
            </a:pPr>
            <a:r>
              <a:rPr lang="en-US" sz="1050" dirty="0">
                <a:solidFill>
                  <a:srgbClr val="1E2A20"/>
                </a:solidFill>
                <a:latin typeface="Calibri" pitchFamily="34" charset="0"/>
                <a:ea typeface="Calibri" pitchFamily="34" charset="-122"/>
                <a:cs typeface="Calibri" pitchFamily="34" charset="-120"/>
              </a:rPr>
              <a:t>Besinle alınan nişasta yeniden glukoza parçalanıp enerjiye çevrilir</a:t>
            </a:r>
            <a:endParaRPr lang="en-US" sz="1050" dirty="0"/>
          </a:p>
        </p:txBody>
      </p:sp>
      <p:pic>
        <p:nvPicPr>
          <p:cNvPr id="45" name="Resim 44"/>
          <p:cNvPicPr>
            <a:picLocks noChangeAspect="1"/>
          </p:cNvPicPr>
          <p:nvPr/>
        </p:nvPicPr>
        <p:blipFill>
          <a:blip r:embed="rId3"/>
          <a:stretch>
            <a:fillRect/>
          </a:stretch>
        </p:blipFill>
        <p:spPr>
          <a:xfrm>
            <a:off x="377192" y="1371600"/>
            <a:ext cx="4572638" cy="3429479"/>
          </a:xfrm>
          <a:prstGeom prst="rect">
            <a:avLst/>
          </a:prstGeom>
          <a:solidFill>
            <a:schemeClr val="tx2">
              <a:lumMod val="50000"/>
            </a:schemeClr>
          </a:solid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2358567" y="114059"/>
            <a:ext cx="8117276" cy="6087958"/>
          </a:xfrm>
          <a:prstGeom prst="rect">
            <a:avLst/>
          </a:prstGeom>
        </p:spPr>
      </p:pic>
    </p:spTree>
    <p:extLst>
      <p:ext uri="{BB962C8B-B14F-4D97-AF65-F5344CB8AC3E}">
        <p14:creationId xmlns:p14="http://schemas.microsoft.com/office/powerpoint/2010/main" val="30396080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ext 1"/>
          <p:cNvSpPr txBox="1"/>
          <p:nvPr/>
        </p:nvSpPr>
        <p:spPr>
          <a:xfrm>
            <a:off x="640080" y="621792"/>
            <a:ext cx="10911535" cy="566928"/>
          </a:xfrm>
          <a:prstGeom prst="rect">
            <a:avLst/>
          </a:prstGeom>
          <a:noFill/>
          <a:ln/>
        </p:spPr>
        <p:txBody>
          <a:bodyPr wrap="square" lIns="0" tIns="0" rIns="0" bIns="0" rtlCol="0" anchor="t"/>
          <a:lstStyle/>
          <a:p>
            <a:r>
              <a:rPr lang="en-US" sz="2800" b="1" dirty="0">
                <a:solidFill>
                  <a:srgbClr val="1F4A2C"/>
                </a:solidFill>
                <a:latin typeface="Cambria" pitchFamily="34" charset="0"/>
                <a:ea typeface="Cambria" pitchFamily="34" charset="-122"/>
                <a:cs typeface="Cambria" pitchFamily="34" charset="-120"/>
              </a:rPr>
              <a:t>Monosakkaritler: Tek Şekerler</a:t>
            </a:r>
            <a:endParaRPr lang="en-US" sz="2800" dirty="0">
              <a:solidFill>
                <a:prstClr val="black"/>
              </a:solidFill>
            </a:endParaRPr>
          </a:p>
        </p:txBody>
      </p:sp>
      <p:sp>
        <p:nvSpPr>
          <p:cNvPr id="4" name="Shape 2"/>
          <p:cNvSpPr/>
          <p:nvPr/>
        </p:nvSpPr>
        <p:spPr>
          <a:xfrm>
            <a:off x="640080" y="1325880"/>
            <a:ext cx="3466490" cy="2331720"/>
          </a:xfrm>
          <a:prstGeom prst="roundRect">
            <a:avLst>
              <a:gd name="adj" fmla="val 2353"/>
            </a:avLst>
          </a:prstGeom>
          <a:solidFill>
            <a:srgbClr val="EDF3EC"/>
          </a:solidFill>
          <a:ln/>
        </p:spPr>
      </p:sp>
      <p:sp>
        <p:nvSpPr>
          <p:cNvPr id="5" name="Shape 3"/>
          <p:cNvSpPr/>
          <p:nvPr/>
        </p:nvSpPr>
        <p:spPr>
          <a:xfrm>
            <a:off x="877824" y="1527048"/>
            <a:ext cx="402336" cy="402336"/>
          </a:xfrm>
          <a:prstGeom prst="ellipse">
            <a:avLst/>
          </a:prstGeom>
          <a:solidFill>
            <a:srgbClr val="1F4A2C"/>
          </a:solidFill>
          <a:ln/>
        </p:spPr>
      </p:sp>
      <p:sp>
        <p:nvSpPr>
          <p:cNvPr id="6" name="Text 4"/>
          <p:cNvSpPr txBox="1"/>
          <p:nvPr/>
        </p:nvSpPr>
        <p:spPr>
          <a:xfrm>
            <a:off x="877824" y="1527048"/>
            <a:ext cx="402336" cy="402336"/>
          </a:xfrm>
          <a:prstGeom prst="rect">
            <a:avLst/>
          </a:prstGeom>
          <a:noFill/>
          <a:ln/>
        </p:spPr>
        <p:txBody>
          <a:bodyPr wrap="square" lIns="0" tIns="0" rIns="0" bIns="0" rtlCol="0" anchor="ctr"/>
          <a:lstStyle/>
          <a:p>
            <a:pPr algn="ctr"/>
            <a:r>
              <a:rPr lang="en-US" sz="1300" b="1" dirty="0">
                <a:solidFill>
                  <a:srgbClr val="FFFFFF"/>
                </a:solidFill>
                <a:ea typeface="Calibri" pitchFamily="34" charset="-122"/>
                <a:cs typeface="Calibri" pitchFamily="34" charset="-120"/>
              </a:rPr>
              <a:t>1</a:t>
            </a:r>
            <a:endParaRPr lang="en-US" sz="1300" dirty="0">
              <a:solidFill>
                <a:prstClr val="black"/>
              </a:solidFill>
            </a:endParaRPr>
          </a:p>
        </p:txBody>
      </p:sp>
      <p:sp>
        <p:nvSpPr>
          <p:cNvPr id="7" name="Text 5"/>
          <p:cNvSpPr txBox="1"/>
          <p:nvPr/>
        </p:nvSpPr>
        <p:spPr>
          <a:xfrm>
            <a:off x="1389888" y="1508760"/>
            <a:ext cx="2478938" cy="438912"/>
          </a:xfrm>
          <a:prstGeom prst="rect">
            <a:avLst/>
          </a:prstGeom>
          <a:noFill/>
          <a:ln/>
        </p:spPr>
        <p:txBody>
          <a:bodyPr wrap="square" lIns="0" tIns="0" rIns="0" bIns="0" rtlCol="0" anchor="ctr"/>
          <a:lstStyle/>
          <a:p>
            <a:r>
              <a:rPr lang="en-US" sz="1500" b="1" dirty="0">
                <a:solidFill>
                  <a:srgbClr val="1F4A2C"/>
                </a:solidFill>
                <a:latin typeface="Cambria" pitchFamily="34" charset="0"/>
                <a:ea typeface="Cambria" pitchFamily="34" charset="-122"/>
                <a:cs typeface="Cambria" pitchFamily="34" charset="-120"/>
              </a:rPr>
              <a:t>Glukoz</a:t>
            </a:r>
            <a:endParaRPr lang="en-US" sz="1500" dirty="0">
              <a:solidFill>
                <a:prstClr val="black"/>
              </a:solidFill>
            </a:endParaRPr>
          </a:p>
        </p:txBody>
      </p:sp>
      <p:sp>
        <p:nvSpPr>
          <p:cNvPr id="8" name="Text 6"/>
          <p:cNvSpPr txBox="1"/>
          <p:nvPr/>
        </p:nvSpPr>
        <p:spPr>
          <a:xfrm>
            <a:off x="914400" y="2020824"/>
            <a:ext cx="2917850" cy="1417320"/>
          </a:xfrm>
          <a:prstGeom prst="rect">
            <a:avLst/>
          </a:prstGeom>
          <a:noFill/>
          <a:ln/>
        </p:spPr>
        <p:txBody>
          <a:bodyPr wrap="square" lIns="0" tIns="0" rIns="0" bIns="0" rtlCol="0" anchor="ctr"/>
          <a:lstStyle/>
          <a:p>
            <a:pPr marL="342900" indent="-342900">
              <a:spcAft>
                <a:spcPts val="400"/>
              </a:spcAft>
              <a:buSzPct val="100000"/>
              <a:buFontTx/>
              <a:buChar char="•"/>
            </a:pPr>
            <a:r>
              <a:rPr lang="en-US" sz="1150" dirty="0">
                <a:solidFill>
                  <a:srgbClr val="1E2A20"/>
                </a:solidFill>
                <a:ea typeface="Calibri" pitchFamily="34" charset="-122"/>
                <a:cs typeface="Calibri" pitchFamily="34" charset="-120"/>
              </a:rPr>
              <a:t>Üzüm şekeri, dekstroz</a:t>
            </a:r>
            <a:endParaRPr lang="en-US" sz="1150" dirty="0">
              <a:solidFill>
                <a:prstClr val="black"/>
              </a:solidFill>
            </a:endParaRPr>
          </a:p>
          <a:p>
            <a:pPr marL="342900" indent="-342900">
              <a:spcAft>
                <a:spcPts val="400"/>
              </a:spcAft>
              <a:buSzPct val="100000"/>
              <a:buFontTx/>
              <a:buChar char="•"/>
            </a:pPr>
            <a:r>
              <a:rPr lang="en-US" sz="1150" dirty="0">
                <a:solidFill>
                  <a:srgbClr val="1E2A20"/>
                </a:solidFill>
                <a:ea typeface="Calibri" pitchFamily="34" charset="-122"/>
                <a:cs typeface="Calibri" pitchFamily="34" charset="-120"/>
              </a:rPr>
              <a:t>Kanda taşınan tek şekerdir</a:t>
            </a:r>
            <a:endParaRPr lang="en-US" sz="1150" dirty="0">
              <a:solidFill>
                <a:prstClr val="black"/>
              </a:solidFill>
            </a:endParaRPr>
          </a:p>
          <a:p>
            <a:pPr marL="342900" indent="-342900">
              <a:spcAft>
                <a:spcPts val="400"/>
              </a:spcAft>
              <a:buSzPct val="100000"/>
              <a:buFontTx/>
              <a:buChar char="•"/>
            </a:pPr>
            <a:r>
              <a:rPr lang="en-US" sz="1150" dirty="0">
                <a:solidFill>
                  <a:srgbClr val="1E2A20"/>
                </a:solidFill>
                <a:ea typeface="Calibri" pitchFamily="34" charset="-122"/>
                <a:cs typeface="Calibri" pitchFamily="34" charset="-120"/>
              </a:rPr>
              <a:t>Beyin ve alyuvarın tek yakıtı</a:t>
            </a:r>
            <a:endParaRPr lang="en-US" sz="1150" dirty="0">
              <a:solidFill>
                <a:prstClr val="black"/>
              </a:solidFill>
            </a:endParaRPr>
          </a:p>
          <a:p>
            <a:pPr marL="342900" indent="-342900">
              <a:spcAft>
                <a:spcPts val="400"/>
              </a:spcAft>
              <a:buSzPct val="100000"/>
              <a:buFontTx/>
              <a:buChar char="•"/>
            </a:pPr>
            <a:r>
              <a:rPr lang="en-US" sz="1150" dirty="0">
                <a:solidFill>
                  <a:srgbClr val="1E2A20"/>
                </a:solidFill>
                <a:ea typeface="Calibri" pitchFamily="34" charset="-122"/>
                <a:cs typeface="Calibri" pitchFamily="34" charset="-120"/>
              </a:rPr>
              <a:t>Nişasta ve selülozun yapı taşı</a:t>
            </a:r>
            <a:endParaRPr lang="en-US" sz="1150" dirty="0">
              <a:solidFill>
                <a:prstClr val="black"/>
              </a:solidFill>
            </a:endParaRPr>
          </a:p>
          <a:p>
            <a:pPr marL="342900" indent="-342900">
              <a:spcAft>
                <a:spcPts val="400"/>
              </a:spcAft>
              <a:buSzPct val="100000"/>
              <a:buFontTx/>
              <a:buChar char="•"/>
            </a:pPr>
            <a:r>
              <a:rPr lang="en-US" sz="1150" dirty="0">
                <a:solidFill>
                  <a:srgbClr val="1E2A20"/>
                </a:solidFill>
                <a:ea typeface="Calibri" pitchFamily="34" charset="-122"/>
                <a:cs typeface="Calibri" pitchFamily="34" charset="-120"/>
              </a:rPr>
              <a:t>Kaynak: üzüm, incir, bal, mısır şurubu</a:t>
            </a:r>
            <a:endParaRPr lang="en-US" sz="1150" dirty="0">
              <a:solidFill>
                <a:prstClr val="black"/>
              </a:solidFill>
            </a:endParaRPr>
          </a:p>
        </p:txBody>
      </p:sp>
      <p:sp>
        <p:nvSpPr>
          <p:cNvPr id="9" name="Shape 7"/>
          <p:cNvSpPr/>
          <p:nvPr/>
        </p:nvSpPr>
        <p:spPr>
          <a:xfrm>
            <a:off x="4362602" y="1325880"/>
            <a:ext cx="3466490" cy="2331720"/>
          </a:xfrm>
          <a:prstGeom prst="roundRect">
            <a:avLst>
              <a:gd name="adj" fmla="val 2353"/>
            </a:avLst>
          </a:prstGeom>
          <a:solidFill>
            <a:srgbClr val="EDF3EC"/>
          </a:solidFill>
          <a:ln/>
        </p:spPr>
      </p:sp>
      <p:sp>
        <p:nvSpPr>
          <p:cNvPr id="10" name="Shape 8"/>
          <p:cNvSpPr/>
          <p:nvPr/>
        </p:nvSpPr>
        <p:spPr>
          <a:xfrm>
            <a:off x="4600346" y="1527048"/>
            <a:ext cx="402336" cy="402336"/>
          </a:xfrm>
          <a:prstGeom prst="ellipse">
            <a:avLst/>
          </a:prstGeom>
          <a:solidFill>
            <a:srgbClr val="1F4A2C"/>
          </a:solidFill>
          <a:ln/>
        </p:spPr>
      </p:sp>
      <p:sp>
        <p:nvSpPr>
          <p:cNvPr id="11" name="Text 9"/>
          <p:cNvSpPr txBox="1"/>
          <p:nvPr/>
        </p:nvSpPr>
        <p:spPr>
          <a:xfrm>
            <a:off x="4600346" y="1527048"/>
            <a:ext cx="402336" cy="402336"/>
          </a:xfrm>
          <a:prstGeom prst="rect">
            <a:avLst/>
          </a:prstGeom>
          <a:noFill/>
          <a:ln/>
        </p:spPr>
        <p:txBody>
          <a:bodyPr wrap="square" lIns="0" tIns="0" rIns="0" bIns="0" rtlCol="0" anchor="ctr"/>
          <a:lstStyle/>
          <a:p>
            <a:pPr algn="ctr"/>
            <a:r>
              <a:rPr lang="en-US" sz="1300" b="1" dirty="0">
                <a:solidFill>
                  <a:srgbClr val="FFFFFF"/>
                </a:solidFill>
                <a:ea typeface="Calibri" pitchFamily="34" charset="-122"/>
                <a:cs typeface="Calibri" pitchFamily="34" charset="-120"/>
              </a:rPr>
              <a:t>2</a:t>
            </a:r>
            <a:endParaRPr lang="en-US" sz="1300" dirty="0">
              <a:solidFill>
                <a:prstClr val="black"/>
              </a:solidFill>
            </a:endParaRPr>
          </a:p>
        </p:txBody>
      </p:sp>
      <p:sp>
        <p:nvSpPr>
          <p:cNvPr id="12" name="Text 10"/>
          <p:cNvSpPr txBox="1"/>
          <p:nvPr/>
        </p:nvSpPr>
        <p:spPr>
          <a:xfrm>
            <a:off x="5112410" y="1508760"/>
            <a:ext cx="2478938" cy="438912"/>
          </a:xfrm>
          <a:prstGeom prst="rect">
            <a:avLst/>
          </a:prstGeom>
          <a:noFill/>
          <a:ln/>
        </p:spPr>
        <p:txBody>
          <a:bodyPr wrap="square" lIns="0" tIns="0" rIns="0" bIns="0" rtlCol="0" anchor="ctr"/>
          <a:lstStyle/>
          <a:p>
            <a:r>
              <a:rPr lang="en-US" sz="1500" b="1" dirty="0">
                <a:solidFill>
                  <a:srgbClr val="1F4A2C"/>
                </a:solidFill>
                <a:latin typeface="Cambria" pitchFamily="34" charset="0"/>
                <a:ea typeface="Cambria" pitchFamily="34" charset="-122"/>
                <a:cs typeface="Cambria" pitchFamily="34" charset="-120"/>
              </a:rPr>
              <a:t>Fruktoz</a:t>
            </a:r>
            <a:endParaRPr lang="en-US" sz="1500" dirty="0">
              <a:solidFill>
                <a:prstClr val="black"/>
              </a:solidFill>
            </a:endParaRPr>
          </a:p>
        </p:txBody>
      </p:sp>
      <p:sp>
        <p:nvSpPr>
          <p:cNvPr id="13" name="Text 11"/>
          <p:cNvSpPr txBox="1"/>
          <p:nvPr/>
        </p:nvSpPr>
        <p:spPr>
          <a:xfrm>
            <a:off x="4636922" y="2020824"/>
            <a:ext cx="2917850" cy="1417320"/>
          </a:xfrm>
          <a:prstGeom prst="rect">
            <a:avLst/>
          </a:prstGeom>
          <a:noFill/>
          <a:ln/>
        </p:spPr>
        <p:txBody>
          <a:bodyPr wrap="square" lIns="0" tIns="0" rIns="0" bIns="0" rtlCol="0" anchor="ctr"/>
          <a:lstStyle/>
          <a:p>
            <a:pPr marL="342900" indent="-342900">
              <a:spcAft>
                <a:spcPts val="400"/>
              </a:spcAft>
              <a:buSzPct val="100000"/>
              <a:buFontTx/>
              <a:buChar char="•"/>
            </a:pPr>
            <a:r>
              <a:rPr lang="en-US" sz="1150" dirty="0">
                <a:solidFill>
                  <a:srgbClr val="1E2A20"/>
                </a:solidFill>
                <a:ea typeface="Calibri" pitchFamily="34" charset="-122"/>
                <a:cs typeface="Calibri" pitchFamily="34" charset="-120"/>
              </a:rPr>
              <a:t>Meyve şekeri, levüloz</a:t>
            </a:r>
            <a:endParaRPr lang="en-US" sz="1150" dirty="0">
              <a:solidFill>
                <a:prstClr val="black"/>
              </a:solidFill>
            </a:endParaRPr>
          </a:p>
          <a:p>
            <a:pPr marL="342900" indent="-342900">
              <a:spcAft>
                <a:spcPts val="400"/>
              </a:spcAft>
              <a:buSzPct val="100000"/>
              <a:buFontTx/>
              <a:buChar char="•"/>
            </a:pPr>
            <a:r>
              <a:rPr lang="en-US" sz="1150" dirty="0">
                <a:solidFill>
                  <a:srgbClr val="1E2A20"/>
                </a:solidFill>
                <a:ea typeface="Calibri" pitchFamily="34" charset="-122"/>
                <a:cs typeface="Calibri" pitchFamily="34" charset="-120"/>
              </a:rPr>
              <a:t>En tatlı doğal şekerdir</a:t>
            </a:r>
            <a:endParaRPr lang="en-US" sz="1150" dirty="0">
              <a:solidFill>
                <a:prstClr val="black"/>
              </a:solidFill>
            </a:endParaRPr>
          </a:p>
          <a:p>
            <a:pPr marL="342900" indent="-342900">
              <a:spcAft>
                <a:spcPts val="400"/>
              </a:spcAft>
              <a:buSzPct val="100000"/>
              <a:buFontTx/>
              <a:buChar char="•"/>
            </a:pPr>
            <a:r>
              <a:rPr lang="en-US" sz="1150" dirty="0">
                <a:solidFill>
                  <a:srgbClr val="1E2A20"/>
                </a:solidFill>
                <a:ea typeface="Calibri" pitchFamily="34" charset="-122"/>
                <a:cs typeface="Calibri" pitchFamily="34" charset="-120"/>
              </a:rPr>
              <a:t>Karaciğerde metabolize edilir</a:t>
            </a:r>
            <a:endParaRPr lang="en-US" sz="1150" dirty="0">
              <a:solidFill>
                <a:prstClr val="black"/>
              </a:solidFill>
            </a:endParaRPr>
          </a:p>
          <a:p>
            <a:pPr marL="342900" indent="-342900">
              <a:spcAft>
                <a:spcPts val="400"/>
              </a:spcAft>
              <a:buSzPct val="100000"/>
              <a:buFontTx/>
              <a:buChar char="•"/>
            </a:pPr>
            <a:r>
              <a:rPr lang="en-US" sz="1150" dirty="0">
                <a:solidFill>
                  <a:srgbClr val="1E2A20"/>
                </a:solidFill>
                <a:ea typeface="Calibri" pitchFamily="34" charset="-122"/>
                <a:cs typeface="Calibri" pitchFamily="34" charset="-120"/>
              </a:rPr>
              <a:t>Fazlası trigliserit yapımını artırır</a:t>
            </a:r>
            <a:endParaRPr lang="en-US" sz="1150" dirty="0">
              <a:solidFill>
                <a:prstClr val="black"/>
              </a:solidFill>
            </a:endParaRPr>
          </a:p>
          <a:p>
            <a:pPr marL="342900" indent="-342900">
              <a:spcAft>
                <a:spcPts val="400"/>
              </a:spcAft>
              <a:buSzPct val="100000"/>
              <a:buFontTx/>
              <a:buChar char="•"/>
            </a:pPr>
            <a:r>
              <a:rPr lang="en-US" sz="1150" dirty="0">
                <a:solidFill>
                  <a:srgbClr val="1E2A20"/>
                </a:solidFill>
                <a:ea typeface="Calibri" pitchFamily="34" charset="-122"/>
                <a:cs typeface="Calibri" pitchFamily="34" charset="-120"/>
              </a:rPr>
              <a:t>Kaynak: meyve, bal, mısır şurubu</a:t>
            </a:r>
            <a:endParaRPr lang="en-US" sz="1150" dirty="0">
              <a:solidFill>
                <a:prstClr val="black"/>
              </a:solidFill>
            </a:endParaRPr>
          </a:p>
        </p:txBody>
      </p:sp>
      <p:sp>
        <p:nvSpPr>
          <p:cNvPr id="14" name="Shape 12"/>
          <p:cNvSpPr/>
          <p:nvPr/>
        </p:nvSpPr>
        <p:spPr>
          <a:xfrm>
            <a:off x="8085125" y="1325880"/>
            <a:ext cx="3466490" cy="2331720"/>
          </a:xfrm>
          <a:prstGeom prst="roundRect">
            <a:avLst>
              <a:gd name="adj" fmla="val 2353"/>
            </a:avLst>
          </a:prstGeom>
          <a:solidFill>
            <a:srgbClr val="EDF3EC"/>
          </a:solidFill>
          <a:ln/>
        </p:spPr>
      </p:sp>
      <p:sp>
        <p:nvSpPr>
          <p:cNvPr id="15" name="Shape 13"/>
          <p:cNvSpPr/>
          <p:nvPr/>
        </p:nvSpPr>
        <p:spPr>
          <a:xfrm>
            <a:off x="8322869" y="1527048"/>
            <a:ext cx="402336" cy="402336"/>
          </a:xfrm>
          <a:prstGeom prst="ellipse">
            <a:avLst/>
          </a:prstGeom>
          <a:solidFill>
            <a:srgbClr val="1F4A2C"/>
          </a:solidFill>
          <a:ln/>
        </p:spPr>
      </p:sp>
      <p:sp>
        <p:nvSpPr>
          <p:cNvPr id="16" name="Text 14"/>
          <p:cNvSpPr txBox="1"/>
          <p:nvPr/>
        </p:nvSpPr>
        <p:spPr>
          <a:xfrm>
            <a:off x="8322869" y="1527048"/>
            <a:ext cx="402336" cy="402336"/>
          </a:xfrm>
          <a:prstGeom prst="rect">
            <a:avLst/>
          </a:prstGeom>
          <a:noFill/>
          <a:ln/>
        </p:spPr>
        <p:txBody>
          <a:bodyPr wrap="square" lIns="0" tIns="0" rIns="0" bIns="0" rtlCol="0" anchor="ctr"/>
          <a:lstStyle/>
          <a:p>
            <a:pPr algn="ctr"/>
            <a:r>
              <a:rPr lang="en-US" sz="1300" b="1" dirty="0">
                <a:solidFill>
                  <a:srgbClr val="FFFFFF"/>
                </a:solidFill>
                <a:ea typeface="Calibri" pitchFamily="34" charset="-122"/>
                <a:cs typeface="Calibri" pitchFamily="34" charset="-120"/>
              </a:rPr>
              <a:t>3</a:t>
            </a:r>
            <a:endParaRPr lang="en-US" sz="1300" dirty="0">
              <a:solidFill>
                <a:prstClr val="black"/>
              </a:solidFill>
            </a:endParaRPr>
          </a:p>
        </p:txBody>
      </p:sp>
      <p:sp>
        <p:nvSpPr>
          <p:cNvPr id="17" name="Text 15"/>
          <p:cNvSpPr txBox="1"/>
          <p:nvPr/>
        </p:nvSpPr>
        <p:spPr>
          <a:xfrm>
            <a:off x="8834933" y="1508760"/>
            <a:ext cx="2478938" cy="438912"/>
          </a:xfrm>
          <a:prstGeom prst="rect">
            <a:avLst/>
          </a:prstGeom>
          <a:noFill/>
          <a:ln/>
        </p:spPr>
        <p:txBody>
          <a:bodyPr wrap="square" lIns="0" tIns="0" rIns="0" bIns="0" rtlCol="0" anchor="ctr"/>
          <a:lstStyle/>
          <a:p>
            <a:r>
              <a:rPr lang="en-US" sz="1500" b="1" dirty="0">
                <a:solidFill>
                  <a:srgbClr val="1F4A2C"/>
                </a:solidFill>
                <a:latin typeface="Cambria" pitchFamily="34" charset="0"/>
                <a:ea typeface="Cambria" pitchFamily="34" charset="-122"/>
                <a:cs typeface="Cambria" pitchFamily="34" charset="-120"/>
              </a:rPr>
              <a:t>Galaktoz</a:t>
            </a:r>
            <a:endParaRPr lang="en-US" sz="1500" dirty="0">
              <a:solidFill>
                <a:prstClr val="black"/>
              </a:solidFill>
            </a:endParaRPr>
          </a:p>
        </p:txBody>
      </p:sp>
      <p:sp>
        <p:nvSpPr>
          <p:cNvPr id="18" name="Text 16"/>
          <p:cNvSpPr txBox="1"/>
          <p:nvPr/>
        </p:nvSpPr>
        <p:spPr>
          <a:xfrm>
            <a:off x="8359445" y="2020824"/>
            <a:ext cx="2917850" cy="1417320"/>
          </a:xfrm>
          <a:prstGeom prst="rect">
            <a:avLst/>
          </a:prstGeom>
          <a:noFill/>
          <a:ln/>
        </p:spPr>
        <p:txBody>
          <a:bodyPr wrap="square" lIns="0" tIns="0" rIns="0" bIns="0" rtlCol="0" anchor="ctr"/>
          <a:lstStyle/>
          <a:p>
            <a:pPr marL="342900" indent="-342900">
              <a:spcAft>
                <a:spcPts val="400"/>
              </a:spcAft>
              <a:buSzPct val="100000"/>
              <a:buFontTx/>
              <a:buChar char="•"/>
            </a:pPr>
            <a:r>
              <a:rPr lang="en-US" sz="1150" dirty="0">
                <a:solidFill>
                  <a:srgbClr val="1E2A20"/>
                </a:solidFill>
                <a:ea typeface="Calibri" pitchFamily="34" charset="-122"/>
                <a:cs typeface="Calibri" pitchFamily="34" charset="-120"/>
              </a:rPr>
              <a:t>Doğada serbest hâlde bulunmaz</a:t>
            </a:r>
            <a:endParaRPr lang="en-US" sz="1150" dirty="0">
              <a:solidFill>
                <a:prstClr val="black"/>
              </a:solidFill>
            </a:endParaRPr>
          </a:p>
          <a:p>
            <a:pPr marL="342900" indent="-342900">
              <a:spcAft>
                <a:spcPts val="400"/>
              </a:spcAft>
              <a:buSzPct val="100000"/>
              <a:buFontTx/>
              <a:buChar char="•"/>
            </a:pPr>
            <a:r>
              <a:rPr lang="en-US" sz="1150" dirty="0">
                <a:solidFill>
                  <a:srgbClr val="1E2A20"/>
                </a:solidFill>
                <a:ea typeface="Calibri" pitchFamily="34" charset="-122"/>
                <a:cs typeface="Calibri" pitchFamily="34" charset="-120"/>
              </a:rPr>
              <a:t>Laktozun yapı taşıdır</a:t>
            </a:r>
            <a:endParaRPr lang="en-US" sz="1150" dirty="0">
              <a:solidFill>
                <a:prstClr val="black"/>
              </a:solidFill>
            </a:endParaRPr>
          </a:p>
          <a:p>
            <a:pPr marL="342900" indent="-342900">
              <a:spcAft>
                <a:spcPts val="400"/>
              </a:spcAft>
              <a:buSzPct val="100000"/>
              <a:buFontTx/>
              <a:buChar char="•"/>
            </a:pPr>
            <a:r>
              <a:rPr lang="en-US" sz="1150" dirty="0">
                <a:solidFill>
                  <a:srgbClr val="1E2A20"/>
                </a:solidFill>
                <a:ea typeface="Calibri" pitchFamily="34" charset="-122"/>
                <a:cs typeface="Calibri" pitchFamily="34" charset="-120"/>
              </a:rPr>
              <a:t>Karaciğerde glukoza çevrilir</a:t>
            </a:r>
            <a:endParaRPr lang="en-US" sz="1150" dirty="0">
              <a:solidFill>
                <a:prstClr val="black"/>
              </a:solidFill>
            </a:endParaRPr>
          </a:p>
          <a:p>
            <a:pPr marL="342900" indent="-342900">
              <a:spcAft>
                <a:spcPts val="400"/>
              </a:spcAft>
              <a:buSzPct val="100000"/>
              <a:buFontTx/>
              <a:buChar char="•"/>
            </a:pPr>
            <a:r>
              <a:rPr lang="en-US" sz="1150" dirty="0">
                <a:solidFill>
                  <a:srgbClr val="1E2A20"/>
                </a:solidFill>
                <a:ea typeface="Calibri" pitchFamily="34" charset="-122"/>
                <a:cs typeface="Calibri" pitchFamily="34" charset="-120"/>
              </a:rPr>
              <a:t>Sinir dokusu bileşenlerine katılır</a:t>
            </a:r>
            <a:endParaRPr lang="en-US" sz="1150" dirty="0">
              <a:solidFill>
                <a:prstClr val="black"/>
              </a:solidFill>
            </a:endParaRPr>
          </a:p>
          <a:p>
            <a:pPr marL="342900" indent="-342900">
              <a:spcAft>
                <a:spcPts val="400"/>
              </a:spcAft>
              <a:buSzPct val="100000"/>
              <a:buFontTx/>
              <a:buChar char="•"/>
            </a:pPr>
            <a:r>
              <a:rPr lang="en-US" sz="1150" dirty="0">
                <a:solidFill>
                  <a:srgbClr val="1E2A20"/>
                </a:solidFill>
                <a:ea typeface="Calibri" pitchFamily="34" charset="-122"/>
                <a:cs typeface="Calibri" pitchFamily="34" charset="-120"/>
              </a:rPr>
              <a:t>Kaynak: süt ve süt ürünleri</a:t>
            </a:r>
            <a:endParaRPr lang="en-US" sz="1150" dirty="0">
              <a:solidFill>
                <a:prstClr val="black"/>
              </a:solidFill>
            </a:endParaRPr>
          </a:p>
        </p:txBody>
      </p:sp>
      <p:graphicFrame>
        <p:nvGraphicFramePr>
          <p:cNvPr id="19" name="Table 0"/>
          <p:cNvGraphicFramePr>
            <a:graphicFrameLocks noGrp="1"/>
          </p:cNvGraphicFramePr>
          <p:nvPr>
            <p:extLst/>
          </p:nvPr>
        </p:nvGraphicFramePr>
        <p:xfrm>
          <a:off x="640080" y="3886200"/>
          <a:ext cx="10911535" cy="877824"/>
        </p:xfrm>
        <a:graphic>
          <a:graphicData uri="http://schemas.openxmlformats.org/drawingml/2006/table">
            <a:tbl>
              <a:tblPr/>
              <a:tblGrid>
                <a:gridCol w="4114800"/>
                <a:gridCol w="1371600"/>
                <a:gridCol w="1371600"/>
                <a:gridCol w="1371600"/>
                <a:gridCol w="1371600"/>
                <a:gridCol w="1310335"/>
              </a:tblGrid>
              <a:tr h="438912">
                <a:tc>
                  <a:txBody>
                    <a:bodyPr/>
                    <a:lstStyle/>
                    <a:p>
                      <a:pPr marL="0" indent="0">
                        <a:buNone/>
                      </a:pPr>
                      <a:r>
                        <a:rPr lang="en-US" sz="1150" b="1" dirty="0">
                          <a:solidFill>
                            <a:srgbClr val="FFFFFF"/>
                          </a:solidFill>
                          <a:latin typeface="Calibri" pitchFamily="34" charset="0"/>
                          <a:ea typeface="Calibri" pitchFamily="34" charset="-122"/>
                          <a:cs typeface="Calibri" pitchFamily="34" charset="-120"/>
                        </a:rPr>
                        <a:t>Tatlılık karşılaştırması (sükroz = 1,00)</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1F4A2C"/>
                    </a:solidFill>
                  </a:tcPr>
                </a:tc>
                <a:tc>
                  <a:txBody>
                    <a:bodyPr/>
                    <a:lstStyle/>
                    <a:p>
                      <a:pPr marL="0" indent="0">
                        <a:buNone/>
                      </a:pPr>
                      <a:r>
                        <a:rPr lang="en-US" sz="1150" b="1" dirty="0">
                          <a:solidFill>
                            <a:srgbClr val="FFFFFF"/>
                          </a:solidFill>
                          <a:latin typeface="Calibri" pitchFamily="34" charset="0"/>
                          <a:ea typeface="Calibri" pitchFamily="34" charset="-122"/>
                          <a:cs typeface="Calibri" pitchFamily="34" charset="-120"/>
                        </a:rPr>
                        <a:t>Fruktoz</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1F4A2C"/>
                    </a:solidFill>
                  </a:tcPr>
                </a:tc>
                <a:tc>
                  <a:txBody>
                    <a:bodyPr/>
                    <a:lstStyle/>
                    <a:p>
                      <a:pPr marL="0" indent="0">
                        <a:buNone/>
                      </a:pPr>
                      <a:r>
                        <a:rPr lang="en-US" sz="1150" b="1" dirty="0">
                          <a:solidFill>
                            <a:srgbClr val="FFFFFF"/>
                          </a:solidFill>
                          <a:latin typeface="Calibri" pitchFamily="34" charset="0"/>
                          <a:ea typeface="Calibri" pitchFamily="34" charset="-122"/>
                          <a:cs typeface="Calibri" pitchFamily="34" charset="-120"/>
                        </a:rPr>
                        <a:t>Sükroz</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1F4A2C"/>
                    </a:solidFill>
                  </a:tcPr>
                </a:tc>
                <a:tc>
                  <a:txBody>
                    <a:bodyPr/>
                    <a:lstStyle/>
                    <a:p>
                      <a:pPr marL="0" indent="0">
                        <a:buNone/>
                      </a:pPr>
                      <a:r>
                        <a:rPr lang="en-US" sz="1150" b="1" dirty="0">
                          <a:solidFill>
                            <a:srgbClr val="FFFFFF"/>
                          </a:solidFill>
                          <a:latin typeface="Calibri" pitchFamily="34" charset="0"/>
                          <a:ea typeface="Calibri" pitchFamily="34" charset="-122"/>
                          <a:cs typeface="Calibri" pitchFamily="34" charset="-120"/>
                        </a:rPr>
                        <a:t>Glukoz</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1F4A2C"/>
                    </a:solidFill>
                  </a:tcPr>
                </a:tc>
                <a:tc>
                  <a:txBody>
                    <a:bodyPr/>
                    <a:lstStyle/>
                    <a:p>
                      <a:pPr marL="0" indent="0">
                        <a:buNone/>
                      </a:pPr>
                      <a:r>
                        <a:rPr lang="en-US" sz="1150" b="1" dirty="0">
                          <a:solidFill>
                            <a:srgbClr val="FFFFFF"/>
                          </a:solidFill>
                          <a:latin typeface="Calibri" pitchFamily="34" charset="0"/>
                          <a:ea typeface="Calibri" pitchFamily="34" charset="-122"/>
                          <a:cs typeface="Calibri" pitchFamily="34" charset="-120"/>
                        </a:rPr>
                        <a:t>Galaktoz</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1F4A2C"/>
                    </a:solidFill>
                  </a:tcPr>
                </a:tc>
                <a:tc>
                  <a:txBody>
                    <a:bodyPr/>
                    <a:lstStyle/>
                    <a:p>
                      <a:pPr marL="0" indent="0">
                        <a:buNone/>
                      </a:pPr>
                      <a:r>
                        <a:rPr lang="en-US" sz="1150" b="1" dirty="0">
                          <a:solidFill>
                            <a:srgbClr val="FFFFFF"/>
                          </a:solidFill>
                          <a:latin typeface="Calibri" pitchFamily="34" charset="0"/>
                          <a:ea typeface="Calibri" pitchFamily="34" charset="-122"/>
                          <a:cs typeface="Calibri" pitchFamily="34" charset="-120"/>
                        </a:rPr>
                        <a:t>Laktoz</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1F4A2C"/>
                    </a:solidFill>
                  </a:tcPr>
                </a:tc>
              </a:tr>
              <a:tr h="438912">
                <a:tc>
                  <a:txBody>
                    <a:bodyPr/>
                    <a:lstStyle/>
                    <a:p>
                      <a:pPr marL="0" indent="0">
                        <a:buNone/>
                      </a:pPr>
                      <a:r>
                        <a:rPr lang="en-US" sz="1100" b="1" dirty="0">
                          <a:solidFill>
                            <a:srgbClr val="1E2A20"/>
                          </a:solidFill>
                          <a:latin typeface="Calibri" pitchFamily="34" charset="0"/>
                          <a:ea typeface="Calibri" pitchFamily="34" charset="-122"/>
                          <a:cs typeface="Calibri" pitchFamily="34" charset="-120"/>
                        </a:rPr>
                        <a:t>Göreli tatlılık</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c>
                  <a:txBody>
                    <a:bodyPr/>
                    <a:lstStyle/>
                    <a:p>
                      <a:pPr marL="0" indent="0">
                        <a:buNone/>
                      </a:pPr>
                      <a:r>
                        <a:rPr lang="en-US" sz="1100" dirty="0">
                          <a:solidFill>
                            <a:srgbClr val="1E2A20"/>
                          </a:solidFill>
                          <a:latin typeface="Calibri" pitchFamily="34" charset="0"/>
                          <a:ea typeface="Calibri" pitchFamily="34" charset="-122"/>
                          <a:cs typeface="Calibri" pitchFamily="34" charset="-120"/>
                        </a:rPr>
                        <a:t>1,70</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c>
                  <a:txBody>
                    <a:bodyPr/>
                    <a:lstStyle/>
                    <a:p>
                      <a:pPr marL="0" indent="0">
                        <a:buNone/>
                      </a:pPr>
                      <a:r>
                        <a:rPr lang="en-US" sz="1100" dirty="0">
                          <a:solidFill>
                            <a:srgbClr val="1E2A20"/>
                          </a:solidFill>
                          <a:latin typeface="Calibri" pitchFamily="34" charset="0"/>
                          <a:ea typeface="Calibri" pitchFamily="34" charset="-122"/>
                          <a:cs typeface="Calibri" pitchFamily="34" charset="-120"/>
                        </a:rPr>
                        <a:t>1,00</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c>
                  <a:txBody>
                    <a:bodyPr/>
                    <a:lstStyle/>
                    <a:p>
                      <a:pPr marL="0" indent="0">
                        <a:buNone/>
                      </a:pPr>
                      <a:r>
                        <a:rPr lang="en-US" sz="1100" dirty="0">
                          <a:solidFill>
                            <a:srgbClr val="1E2A20"/>
                          </a:solidFill>
                          <a:latin typeface="Calibri" pitchFamily="34" charset="0"/>
                          <a:ea typeface="Calibri" pitchFamily="34" charset="-122"/>
                          <a:cs typeface="Calibri" pitchFamily="34" charset="-120"/>
                        </a:rPr>
                        <a:t>0,70</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c>
                  <a:txBody>
                    <a:bodyPr/>
                    <a:lstStyle/>
                    <a:p>
                      <a:pPr marL="0" indent="0">
                        <a:buNone/>
                      </a:pPr>
                      <a:r>
                        <a:rPr lang="en-US" sz="1100" dirty="0">
                          <a:solidFill>
                            <a:srgbClr val="1E2A20"/>
                          </a:solidFill>
                          <a:latin typeface="Calibri" pitchFamily="34" charset="0"/>
                          <a:ea typeface="Calibri" pitchFamily="34" charset="-122"/>
                          <a:cs typeface="Calibri" pitchFamily="34" charset="-120"/>
                        </a:rPr>
                        <a:t>0,30</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c>
                  <a:txBody>
                    <a:bodyPr/>
                    <a:lstStyle/>
                    <a:p>
                      <a:pPr marL="0" indent="0">
                        <a:buNone/>
                      </a:pPr>
                      <a:r>
                        <a:rPr lang="en-US" sz="1100" dirty="0">
                          <a:solidFill>
                            <a:srgbClr val="1E2A20"/>
                          </a:solidFill>
                          <a:latin typeface="Calibri" pitchFamily="34" charset="0"/>
                          <a:ea typeface="Calibri" pitchFamily="34" charset="-122"/>
                          <a:cs typeface="Calibri" pitchFamily="34" charset="-120"/>
                        </a:rPr>
                        <a:t>0,20</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r>
            </a:tbl>
          </a:graphicData>
        </a:graphic>
      </p:graphicFrame>
      <p:sp>
        <p:nvSpPr>
          <p:cNvPr id="20" name="Shape 17"/>
          <p:cNvSpPr/>
          <p:nvPr/>
        </p:nvSpPr>
        <p:spPr>
          <a:xfrm>
            <a:off x="640080" y="5074920"/>
            <a:ext cx="10911535" cy="731520"/>
          </a:xfrm>
          <a:prstGeom prst="roundRect">
            <a:avLst>
              <a:gd name="adj" fmla="val 6250"/>
            </a:avLst>
          </a:prstGeom>
          <a:solidFill>
            <a:srgbClr val="F4EDE4"/>
          </a:solidFill>
          <a:ln/>
        </p:spPr>
      </p:sp>
      <p:sp>
        <p:nvSpPr>
          <p:cNvPr id="21" name="Text 18"/>
          <p:cNvSpPr txBox="1"/>
          <p:nvPr/>
        </p:nvSpPr>
        <p:spPr>
          <a:xfrm>
            <a:off x="932688" y="5074920"/>
            <a:ext cx="10326319" cy="731520"/>
          </a:xfrm>
          <a:prstGeom prst="rect">
            <a:avLst/>
          </a:prstGeom>
          <a:noFill/>
          <a:ln/>
        </p:spPr>
        <p:txBody>
          <a:bodyPr wrap="square" lIns="0" tIns="0" rIns="0" bIns="0" rtlCol="0" anchor="ctr"/>
          <a:lstStyle/>
          <a:p>
            <a:pPr>
              <a:lnSpc>
                <a:spcPct val="110000"/>
              </a:lnSpc>
            </a:pPr>
            <a:r>
              <a:rPr lang="en-US" sz="1250" b="1" dirty="0">
                <a:solidFill>
                  <a:srgbClr val="D9762B"/>
                </a:solidFill>
                <a:ea typeface="Calibri" pitchFamily="34" charset="-122"/>
                <a:cs typeface="Calibri" pitchFamily="34" charset="-120"/>
              </a:rPr>
              <a:t>Diğer monosakkaritler:  </a:t>
            </a:r>
            <a:r>
              <a:rPr lang="en-US" sz="1250" dirty="0">
                <a:solidFill>
                  <a:srgbClr val="1E2A20"/>
                </a:solidFill>
                <a:ea typeface="Calibri" pitchFamily="34" charset="-122"/>
                <a:cs typeface="Calibri" pitchFamily="34" charset="-120"/>
              </a:rPr>
              <a:t>Mannoz (bitkisel zamklar), riboz ve deoksiriboz (RNA ve DNA yapısı) beş karbonlu şekerlerdir; enerji kaynağı olarak değil yapısal bileşen olarak önemlidir.</a:t>
            </a:r>
            <a:endParaRPr lang="en-US" sz="1250" dirty="0">
              <a:solidFill>
                <a:prstClr val="black"/>
              </a:solidFill>
            </a:endParaRPr>
          </a:p>
        </p:txBody>
      </p:sp>
      <p:sp>
        <p:nvSpPr>
          <p:cNvPr id="22" name="Shape 19"/>
          <p:cNvSpPr/>
          <p:nvPr/>
        </p:nvSpPr>
        <p:spPr>
          <a:xfrm>
            <a:off x="640080" y="5943600"/>
            <a:ext cx="10911535" cy="457200"/>
          </a:xfrm>
          <a:prstGeom prst="roundRect">
            <a:avLst>
              <a:gd name="adj" fmla="val 10000"/>
            </a:avLst>
          </a:prstGeom>
          <a:solidFill>
            <a:srgbClr val="F4EDE4"/>
          </a:solidFill>
          <a:ln/>
        </p:spPr>
      </p:sp>
      <p:sp>
        <p:nvSpPr>
          <p:cNvPr id="23" name="Text 20"/>
          <p:cNvSpPr txBox="1"/>
          <p:nvPr/>
        </p:nvSpPr>
        <p:spPr>
          <a:xfrm>
            <a:off x="932688" y="5943600"/>
            <a:ext cx="10326319" cy="457200"/>
          </a:xfrm>
          <a:prstGeom prst="rect">
            <a:avLst/>
          </a:prstGeom>
          <a:noFill/>
          <a:ln/>
        </p:spPr>
        <p:txBody>
          <a:bodyPr wrap="square" lIns="0" tIns="0" rIns="0" bIns="0" rtlCol="0" anchor="ctr"/>
          <a:lstStyle/>
          <a:p>
            <a:pPr>
              <a:lnSpc>
                <a:spcPct val="110000"/>
              </a:lnSpc>
            </a:pPr>
            <a:r>
              <a:rPr lang="en-US" sz="1250" b="1" dirty="0">
                <a:solidFill>
                  <a:srgbClr val="D9762B"/>
                </a:solidFill>
                <a:ea typeface="Calibri" pitchFamily="34" charset="-122"/>
                <a:cs typeface="Calibri" pitchFamily="34" charset="-120"/>
              </a:rPr>
              <a:t>Pratik not:  </a:t>
            </a:r>
            <a:r>
              <a:rPr lang="en-US" sz="1250" dirty="0">
                <a:solidFill>
                  <a:srgbClr val="1E2A20"/>
                </a:solidFill>
                <a:ea typeface="Calibri" pitchFamily="34" charset="-122"/>
                <a:cs typeface="Calibri" pitchFamily="34" charset="-120"/>
              </a:rPr>
              <a:t>Fruktoz daha tatlı olduğu için aynı tatlılığı daha az miktarla verir; bu nedenle gıda sanayiinde yaygın kullanılır.</a:t>
            </a:r>
            <a:endParaRPr lang="en-US" sz="1250" dirty="0">
              <a:solidFill>
                <a:prstClr val="black"/>
              </a:solidFill>
            </a:endParaRPr>
          </a:p>
        </p:txBody>
      </p:sp>
    </p:spTree>
    <p:extLst>
      <p:ext uri="{BB962C8B-B14F-4D97-AF65-F5344CB8AC3E}">
        <p14:creationId xmlns:p14="http://schemas.microsoft.com/office/powerpoint/2010/main" val="16295856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2100150" y="243269"/>
            <a:ext cx="7640198" cy="5730149"/>
          </a:xfrm>
          <a:prstGeom prst="rect">
            <a:avLst/>
          </a:prstGeom>
          <a:solidFill>
            <a:schemeClr val="tx2">
              <a:lumMod val="40000"/>
              <a:lumOff val="60000"/>
            </a:schemeClr>
          </a:solidFill>
        </p:spPr>
      </p:pic>
    </p:spTree>
    <p:extLst>
      <p:ext uri="{BB962C8B-B14F-4D97-AF65-F5344CB8AC3E}">
        <p14:creationId xmlns:p14="http://schemas.microsoft.com/office/powerpoint/2010/main" val="29393396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0" y="1222513"/>
            <a:ext cx="5337371" cy="4003029"/>
          </a:xfrm>
          <a:prstGeom prst="rect">
            <a:avLst/>
          </a:prstGeom>
        </p:spPr>
      </p:pic>
      <p:pic>
        <p:nvPicPr>
          <p:cNvPr id="4" name="Resim 3"/>
          <p:cNvPicPr>
            <a:picLocks noChangeAspect="1"/>
          </p:cNvPicPr>
          <p:nvPr/>
        </p:nvPicPr>
        <p:blipFill>
          <a:blip r:embed="rId3"/>
          <a:stretch>
            <a:fillRect/>
          </a:stretch>
        </p:blipFill>
        <p:spPr>
          <a:xfrm>
            <a:off x="5800820" y="1159052"/>
            <a:ext cx="5506598" cy="4129949"/>
          </a:xfrm>
          <a:prstGeom prst="rect">
            <a:avLst/>
          </a:prstGeom>
        </p:spPr>
      </p:pic>
    </p:spTree>
    <p:extLst>
      <p:ext uri="{BB962C8B-B14F-4D97-AF65-F5344CB8AC3E}">
        <p14:creationId xmlns:p14="http://schemas.microsoft.com/office/powerpoint/2010/main" val="4809177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3" name="Text 1"/>
          <p:cNvSpPr txBox="1"/>
          <p:nvPr/>
        </p:nvSpPr>
        <p:spPr>
          <a:xfrm>
            <a:off x="640080" y="621792"/>
            <a:ext cx="10911535" cy="566928"/>
          </a:xfrm>
          <a:prstGeom prst="rect">
            <a:avLst/>
          </a:prstGeom>
          <a:noFill/>
          <a:ln/>
        </p:spPr>
        <p:txBody>
          <a:bodyPr wrap="square" lIns="0" tIns="0" rIns="0" bIns="0" rtlCol="0" anchor="t"/>
          <a:lstStyle/>
          <a:p>
            <a:pPr marL="0" indent="0">
              <a:buNone/>
            </a:pPr>
            <a:r>
              <a:rPr lang="en-US" sz="2800" b="1" dirty="0">
                <a:solidFill>
                  <a:srgbClr val="1F4A2C"/>
                </a:solidFill>
                <a:latin typeface="Cambria" pitchFamily="34" charset="0"/>
                <a:ea typeface="Cambria" pitchFamily="34" charset="-122"/>
                <a:cs typeface="Cambria" pitchFamily="34" charset="-120"/>
              </a:rPr>
              <a:t>Disakkaritler: Çift Şekerler</a:t>
            </a:r>
            <a:endParaRPr lang="en-US" sz="28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640080" y="1325880"/>
          <a:ext cx="10911535" cy="2560320"/>
        </p:xfrm>
        <a:graphic>
          <a:graphicData uri="http://schemas.openxmlformats.org/drawingml/2006/table">
            <a:tbl>
              <a:tblPr/>
              <a:tblGrid>
                <a:gridCol w="2651760"/>
                <a:gridCol w="2286000"/>
                <a:gridCol w="2103120"/>
                <a:gridCol w="3870655"/>
              </a:tblGrid>
              <a:tr h="512064">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Disakkarit</a:t>
                      </a:r>
                      <a:endParaRPr lang="en-US" sz="12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1F4A2C"/>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Yapı taşları</a:t>
                      </a:r>
                      <a:endParaRPr lang="en-US" sz="12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1F4A2C"/>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Parçalayan enzim</a:t>
                      </a:r>
                      <a:endParaRPr lang="en-US" sz="12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1F4A2C"/>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Başlıca kaynakları</a:t>
                      </a:r>
                      <a:endParaRPr lang="en-US" sz="12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1F4A2C"/>
                    </a:solidFill>
                  </a:tcPr>
                </a:tc>
              </a:tr>
              <a:tr h="512064">
                <a:tc>
                  <a:txBody>
                    <a:bodyPr/>
                    <a:lstStyle/>
                    <a:p>
                      <a:pPr marL="0" indent="0">
                        <a:buNone/>
                      </a:pPr>
                      <a:r>
                        <a:rPr lang="en-US" sz="1150" b="1" dirty="0">
                          <a:solidFill>
                            <a:srgbClr val="1E2A20"/>
                          </a:solidFill>
                          <a:latin typeface="Calibri" pitchFamily="34" charset="0"/>
                          <a:ea typeface="Calibri" pitchFamily="34" charset="-122"/>
                          <a:cs typeface="Calibri" pitchFamily="34" charset="-120"/>
                        </a:rPr>
                        <a:t>Sükroz (çay şekeri)</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c>
                  <a:txBody>
                    <a:bodyPr/>
                    <a:lstStyle/>
                    <a:p>
                      <a:pPr marL="0" indent="0">
                        <a:buNone/>
                      </a:pPr>
                      <a:r>
                        <a:rPr lang="en-US" sz="1150" dirty="0">
                          <a:solidFill>
                            <a:srgbClr val="1E2A20"/>
                          </a:solidFill>
                          <a:latin typeface="Calibri" pitchFamily="34" charset="0"/>
                          <a:ea typeface="Calibri" pitchFamily="34" charset="-122"/>
                          <a:cs typeface="Calibri" pitchFamily="34" charset="-120"/>
                        </a:rPr>
                        <a:t>Glukoz + fruktoz</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c>
                  <a:txBody>
                    <a:bodyPr/>
                    <a:lstStyle/>
                    <a:p>
                      <a:pPr marL="0" indent="0">
                        <a:buNone/>
                      </a:pPr>
                      <a:r>
                        <a:rPr lang="en-US" sz="1150" dirty="0">
                          <a:solidFill>
                            <a:srgbClr val="1E2A20"/>
                          </a:solidFill>
                          <a:latin typeface="Calibri" pitchFamily="34" charset="0"/>
                          <a:ea typeface="Calibri" pitchFamily="34" charset="-122"/>
                          <a:cs typeface="Calibri" pitchFamily="34" charset="-120"/>
                        </a:rPr>
                        <a:t>Sükraz</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c>
                  <a:txBody>
                    <a:bodyPr/>
                    <a:lstStyle/>
                    <a:p>
                      <a:pPr marL="0" indent="0">
                        <a:buNone/>
                      </a:pPr>
                      <a:r>
                        <a:rPr lang="en-US" sz="1150" dirty="0">
                          <a:solidFill>
                            <a:srgbClr val="1E2A20"/>
                          </a:solidFill>
                          <a:latin typeface="Calibri" pitchFamily="34" charset="0"/>
                          <a:ea typeface="Calibri" pitchFamily="34" charset="-122"/>
                          <a:cs typeface="Calibri" pitchFamily="34" charset="-120"/>
                        </a:rPr>
                        <a:t>Şeker kamışı, şeker pancarı, pekmez, meyve</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r>
              <a:tr h="512064">
                <a:tc>
                  <a:txBody>
                    <a:bodyPr/>
                    <a:lstStyle/>
                    <a:p>
                      <a:pPr marL="0" indent="0">
                        <a:buNone/>
                      </a:pPr>
                      <a:r>
                        <a:rPr lang="en-US" sz="1150" b="1" dirty="0">
                          <a:solidFill>
                            <a:srgbClr val="1E2A20"/>
                          </a:solidFill>
                          <a:latin typeface="Calibri" pitchFamily="34" charset="0"/>
                          <a:ea typeface="Calibri" pitchFamily="34" charset="-122"/>
                          <a:cs typeface="Calibri" pitchFamily="34" charset="-120"/>
                        </a:rPr>
                        <a:t>Laktoz (süt şekeri)</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FFFFFF"/>
                    </a:solidFill>
                  </a:tcPr>
                </a:tc>
                <a:tc>
                  <a:txBody>
                    <a:bodyPr/>
                    <a:lstStyle/>
                    <a:p>
                      <a:pPr marL="0" indent="0">
                        <a:buNone/>
                      </a:pPr>
                      <a:r>
                        <a:rPr lang="en-US" sz="1150" dirty="0">
                          <a:solidFill>
                            <a:srgbClr val="1E2A20"/>
                          </a:solidFill>
                          <a:latin typeface="Calibri" pitchFamily="34" charset="0"/>
                          <a:ea typeface="Calibri" pitchFamily="34" charset="-122"/>
                          <a:cs typeface="Calibri" pitchFamily="34" charset="-120"/>
                        </a:rPr>
                        <a:t>Galaktoz + glukoz</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FFFFFF"/>
                    </a:solidFill>
                  </a:tcPr>
                </a:tc>
                <a:tc>
                  <a:txBody>
                    <a:bodyPr/>
                    <a:lstStyle/>
                    <a:p>
                      <a:pPr marL="0" indent="0">
                        <a:buNone/>
                      </a:pPr>
                      <a:r>
                        <a:rPr lang="en-US" sz="1150" dirty="0">
                          <a:solidFill>
                            <a:srgbClr val="1E2A20"/>
                          </a:solidFill>
                          <a:latin typeface="Calibri" pitchFamily="34" charset="0"/>
                          <a:ea typeface="Calibri" pitchFamily="34" charset="-122"/>
                          <a:cs typeface="Calibri" pitchFamily="34" charset="-120"/>
                        </a:rPr>
                        <a:t>Laktaz</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FFFFFF"/>
                    </a:solidFill>
                  </a:tcPr>
                </a:tc>
                <a:tc>
                  <a:txBody>
                    <a:bodyPr/>
                    <a:lstStyle/>
                    <a:p>
                      <a:pPr marL="0" indent="0">
                        <a:buNone/>
                      </a:pPr>
                      <a:r>
                        <a:rPr lang="en-US" sz="1150" dirty="0">
                          <a:solidFill>
                            <a:srgbClr val="1E2A20"/>
                          </a:solidFill>
                          <a:latin typeface="Calibri" pitchFamily="34" charset="0"/>
                          <a:ea typeface="Calibri" pitchFamily="34" charset="-122"/>
                          <a:cs typeface="Calibri" pitchFamily="34" charset="-120"/>
                        </a:rPr>
                        <a:t>Anne sütü (≈7 g/100 ml), inek sütü (≈4,7 g/100 ml)</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FFFFFF"/>
                    </a:solidFill>
                  </a:tcPr>
                </a:tc>
              </a:tr>
              <a:tr h="512064">
                <a:tc>
                  <a:txBody>
                    <a:bodyPr/>
                    <a:lstStyle/>
                    <a:p>
                      <a:pPr marL="0" indent="0">
                        <a:buNone/>
                      </a:pPr>
                      <a:r>
                        <a:rPr lang="en-US" sz="1150" b="1" dirty="0">
                          <a:solidFill>
                            <a:srgbClr val="1E2A20"/>
                          </a:solidFill>
                          <a:latin typeface="Calibri" pitchFamily="34" charset="0"/>
                          <a:ea typeface="Calibri" pitchFamily="34" charset="-122"/>
                          <a:cs typeface="Calibri" pitchFamily="34" charset="-120"/>
                        </a:rPr>
                        <a:t>Maltoz (malt şekeri)</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c>
                  <a:txBody>
                    <a:bodyPr/>
                    <a:lstStyle/>
                    <a:p>
                      <a:pPr marL="0" indent="0">
                        <a:buNone/>
                      </a:pPr>
                      <a:r>
                        <a:rPr lang="en-US" sz="1150" dirty="0">
                          <a:solidFill>
                            <a:srgbClr val="1E2A20"/>
                          </a:solidFill>
                          <a:latin typeface="Calibri" pitchFamily="34" charset="0"/>
                          <a:ea typeface="Calibri" pitchFamily="34" charset="-122"/>
                          <a:cs typeface="Calibri" pitchFamily="34" charset="-120"/>
                        </a:rPr>
                        <a:t>Glukoz + glukoz</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c>
                  <a:txBody>
                    <a:bodyPr/>
                    <a:lstStyle/>
                    <a:p>
                      <a:pPr marL="0" indent="0">
                        <a:buNone/>
                      </a:pPr>
                      <a:r>
                        <a:rPr lang="en-US" sz="1150" dirty="0">
                          <a:solidFill>
                            <a:srgbClr val="1E2A20"/>
                          </a:solidFill>
                          <a:latin typeface="Calibri" pitchFamily="34" charset="0"/>
                          <a:ea typeface="Calibri" pitchFamily="34" charset="-122"/>
                          <a:cs typeface="Calibri" pitchFamily="34" charset="-120"/>
                        </a:rPr>
                        <a:t>Maltaz</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c>
                  <a:txBody>
                    <a:bodyPr/>
                    <a:lstStyle/>
                    <a:p>
                      <a:pPr marL="0" indent="0">
                        <a:buNone/>
                      </a:pPr>
                      <a:r>
                        <a:rPr lang="en-US" sz="1150" dirty="0">
                          <a:solidFill>
                            <a:srgbClr val="1E2A20"/>
                          </a:solidFill>
                          <a:latin typeface="Calibri" pitchFamily="34" charset="0"/>
                          <a:ea typeface="Calibri" pitchFamily="34" charset="-122"/>
                          <a:cs typeface="Calibri" pitchFamily="34" charset="-120"/>
                        </a:rPr>
                        <a:t>Çimlenmiş tahıl, malt, nişasta sindirimi ara ürünü</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r>
              <a:tr h="512064">
                <a:tc>
                  <a:txBody>
                    <a:bodyPr/>
                    <a:lstStyle/>
                    <a:p>
                      <a:pPr marL="0" indent="0">
                        <a:buNone/>
                      </a:pPr>
                      <a:r>
                        <a:rPr lang="en-US" sz="1150" b="1" dirty="0">
                          <a:solidFill>
                            <a:srgbClr val="1E2A20"/>
                          </a:solidFill>
                          <a:latin typeface="Calibri" pitchFamily="34" charset="0"/>
                          <a:ea typeface="Calibri" pitchFamily="34" charset="-122"/>
                          <a:cs typeface="Calibri" pitchFamily="34" charset="-120"/>
                        </a:rPr>
                        <a:t>Trehaloz</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FFFFFF"/>
                    </a:solidFill>
                  </a:tcPr>
                </a:tc>
                <a:tc>
                  <a:txBody>
                    <a:bodyPr/>
                    <a:lstStyle/>
                    <a:p>
                      <a:pPr marL="0" indent="0">
                        <a:buNone/>
                      </a:pPr>
                      <a:r>
                        <a:rPr lang="en-US" sz="1150" dirty="0">
                          <a:solidFill>
                            <a:srgbClr val="1E2A20"/>
                          </a:solidFill>
                          <a:latin typeface="Calibri" pitchFamily="34" charset="0"/>
                          <a:ea typeface="Calibri" pitchFamily="34" charset="-122"/>
                          <a:cs typeface="Calibri" pitchFamily="34" charset="-120"/>
                        </a:rPr>
                        <a:t>Glukoz + glukoz</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FFFFFF"/>
                    </a:solidFill>
                  </a:tcPr>
                </a:tc>
                <a:tc>
                  <a:txBody>
                    <a:bodyPr/>
                    <a:lstStyle/>
                    <a:p>
                      <a:pPr marL="0" indent="0">
                        <a:buNone/>
                      </a:pPr>
                      <a:r>
                        <a:rPr lang="en-US" sz="1150" dirty="0">
                          <a:solidFill>
                            <a:srgbClr val="1E2A20"/>
                          </a:solidFill>
                          <a:latin typeface="Calibri" pitchFamily="34" charset="0"/>
                          <a:ea typeface="Calibri" pitchFamily="34" charset="-122"/>
                          <a:cs typeface="Calibri" pitchFamily="34" charset="-120"/>
                        </a:rPr>
                        <a:t>Trehalaz</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FFFFFF"/>
                    </a:solidFill>
                  </a:tcPr>
                </a:tc>
                <a:tc>
                  <a:txBody>
                    <a:bodyPr/>
                    <a:lstStyle/>
                    <a:p>
                      <a:pPr marL="0" indent="0">
                        <a:buNone/>
                      </a:pPr>
                      <a:r>
                        <a:rPr lang="en-US" sz="1150" dirty="0">
                          <a:solidFill>
                            <a:srgbClr val="1E2A20"/>
                          </a:solidFill>
                          <a:latin typeface="Calibri" pitchFamily="34" charset="0"/>
                          <a:ea typeface="Calibri" pitchFamily="34" charset="-122"/>
                          <a:cs typeface="Calibri" pitchFamily="34" charset="-120"/>
                        </a:rPr>
                        <a:t>Mantar, bazı böcekler, maya</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FFFFFF"/>
                    </a:solidFill>
                  </a:tcPr>
                </a:tc>
              </a:tr>
            </a:tbl>
          </a:graphicData>
        </a:graphic>
      </p:graphicFrame>
      <p:sp>
        <p:nvSpPr>
          <p:cNvPr id="5" name="Shape 2"/>
          <p:cNvSpPr/>
          <p:nvPr/>
        </p:nvSpPr>
        <p:spPr>
          <a:xfrm>
            <a:off x="640080" y="4069080"/>
            <a:ext cx="3466490" cy="1783080"/>
          </a:xfrm>
          <a:prstGeom prst="roundRect">
            <a:avLst>
              <a:gd name="adj" fmla="val 3077"/>
            </a:avLst>
          </a:prstGeom>
          <a:solidFill>
            <a:srgbClr val="EDF3EC"/>
          </a:solidFill>
          <a:ln/>
        </p:spPr>
      </p:sp>
      <p:sp>
        <p:nvSpPr>
          <p:cNvPr id="6" name="Shape 3"/>
          <p:cNvSpPr/>
          <p:nvPr/>
        </p:nvSpPr>
        <p:spPr>
          <a:xfrm>
            <a:off x="877824" y="4270248"/>
            <a:ext cx="402336" cy="402336"/>
          </a:xfrm>
          <a:prstGeom prst="ellipse">
            <a:avLst/>
          </a:prstGeom>
          <a:solidFill>
            <a:srgbClr val="1F4A2C"/>
          </a:solidFill>
          <a:ln/>
        </p:spPr>
      </p:sp>
      <p:sp>
        <p:nvSpPr>
          <p:cNvPr id="7" name="Text 4"/>
          <p:cNvSpPr txBox="1"/>
          <p:nvPr/>
        </p:nvSpPr>
        <p:spPr>
          <a:xfrm>
            <a:off x="877824" y="4270248"/>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8" name="Text 5"/>
          <p:cNvSpPr txBox="1"/>
          <p:nvPr/>
        </p:nvSpPr>
        <p:spPr>
          <a:xfrm>
            <a:off x="1389888" y="4251960"/>
            <a:ext cx="2478938"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Sükroz ve Diş Sağlığı</a:t>
            </a:r>
            <a:endParaRPr lang="en-US" sz="1500" dirty="0"/>
          </a:p>
        </p:txBody>
      </p:sp>
      <p:sp>
        <p:nvSpPr>
          <p:cNvPr id="9" name="Text 6"/>
          <p:cNvSpPr txBox="1"/>
          <p:nvPr/>
        </p:nvSpPr>
        <p:spPr>
          <a:xfrm>
            <a:off x="896112" y="4764024"/>
            <a:ext cx="2954426" cy="868680"/>
          </a:xfrm>
          <a:prstGeom prst="rect">
            <a:avLst/>
          </a:prstGeom>
          <a:noFill/>
          <a:ln/>
        </p:spPr>
        <p:txBody>
          <a:bodyPr wrap="square" lIns="0" tIns="0" rIns="0" bIns="0" rtlCol="0" anchor="ctr"/>
          <a:lstStyle/>
          <a:p>
            <a:pPr marL="0" indent="0">
              <a:lnSpc>
                <a:spcPct val="112000"/>
              </a:lnSpc>
              <a:buNone/>
            </a:pPr>
            <a:r>
              <a:rPr lang="en-US" sz="1150" dirty="0">
                <a:solidFill>
                  <a:srgbClr val="1E2A20"/>
                </a:solidFill>
                <a:latin typeface="Calibri" pitchFamily="34" charset="0"/>
                <a:ea typeface="Calibri" pitchFamily="34" charset="-122"/>
                <a:cs typeface="Calibri" pitchFamily="34" charset="-120"/>
              </a:rPr>
              <a:t>Ağız bakterileri sükrozu kolayca fermente eder ve asit üretir. Bu nedenle sükroz, diş çürüğü açısından en riskli şeker kabul edilir.</a:t>
            </a:r>
            <a:endParaRPr lang="en-US" sz="1150" dirty="0"/>
          </a:p>
        </p:txBody>
      </p:sp>
      <p:sp>
        <p:nvSpPr>
          <p:cNvPr id="4" name="Shape 7"/>
          <p:cNvSpPr/>
          <p:nvPr/>
        </p:nvSpPr>
        <p:spPr>
          <a:xfrm>
            <a:off x="4362602" y="4069080"/>
            <a:ext cx="3466490" cy="1783080"/>
          </a:xfrm>
          <a:prstGeom prst="roundRect">
            <a:avLst>
              <a:gd name="adj" fmla="val 3077"/>
            </a:avLst>
          </a:prstGeom>
          <a:solidFill>
            <a:srgbClr val="EDF3EC"/>
          </a:solidFill>
          <a:ln/>
        </p:spPr>
      </p:sp>
      <p:sp>
        <p:nvSpPr>
          <p:cNvPr id="11" name="Shape 8"/>
          <p:cNvSpPr/>
          <p:nvPr/>
        </p:nvSpPr>
        <p:spPr>
          <a:xfrm>
            <a:off x="4600346" y="4270248"/>
            <a:ext cx="402336" cy="402336"/>
          </a:xfrm>
          <a:prstGeom prst="ellipse">
            <a:avLst/>
          </a:prstGeom>
          <a:solidFill>
            <a:srgbClr val="1F4A2C"/>
          </a:solidFill>
          <a:ln/>
        </p:spPr>
      </p:sp>
      <p:sp>
        <p:nvSpPr>
          <p:cNvPr id="12" name="Text 9"/>
          <p:cNvSpPr txBox="1"/>
          <p:nvPr/>
        </p:nvSpPr>
        <p:spPr>
          <a:xfrm>
            <a:off x="4600346" y="4270248"/>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3" name="Text 10"/>
          <p:cNvSpPr txBox="1"/>
          <p:nvPr/>
        </p:nvSpPr>
        <p:spPr>
          <a:xfrm>
            <a:off x="5112410" y="4251960"/>
            <a:ext cx="2478938"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Laktozun Özel Yeri</a:t>
            </a:r>
            <a:endParaRPr lang="en-US" sz="1500" dirty="0"/>
          </a:p>
        </p:txBody>
      </p:sp>
      <p:sp>
        <p:nvSpPr>
          <p:cNvPr id="14" name="Text 11"/>
          <p:cNvSpPr txBox="1"/>
          <p:nvPr/>
        </p:nvSpPr>
        <p:spPr>
          <a:xfrm>
            <a:off x="4618634" y="4764024"/>
            <a:ext cx="2954426" cy="868680"/>
          </a:xfrm>
          <a:prstGeom prst="rect">
            <a:avLst/>
          </a:prstGeom>
          <a:noFill/>
          <a:ln/>
        </p:spPr>
        <p:txBody>
          <a:bodyPr wrap="square" lIns="0" tIns="0" rIns="0" bIns="0" rtlCol="0" anchor="ctr"/>
          <a:lstStyle/>
          <a:p>
            <a:pPr marL="0" indent="0">
              <a:lnSpc>
                <a:spcPct val="112000"/>
              </a:lnSpc>
              <a:buNone/>
            </a:pPr>
            <a:r>
              <a:rPr lang="en-US" sz="1150" dirty="0">
                <a:solidFill>
                  <a:srgbClr val="1E2A20"/>
                </a:solidFill>
                <a:latin typeface="Calibri" pitchFamily="34" charset="0"/>
                <a:ea typeface="Calibri" pitchFamily="34" charset="-122"/>
                <a:cs typeface="Calibri" pitchFamily="34" charset="-120"/>
              </a:rPr>
              <a:t>Bebeğin ilk aylarındaki temel enerji kaynağıdır; kalsiyum emilimini kolaylaştırır ve bağırsakta yararlı bakterilerin çoğalmasını destekler.</a:t>
            </a:r>
            <a:endParaRPr lang="en-US" sz="1150" dirty="0"/>
          </a:p>
        </p:txBody>
      </p:sp>
      <p:sp>
        <p:nvSpPr>
          <p:cNvPr id="15" name="Shape 12"/>
          <p:cNvSpPr/>
          <p:nvPr/>
        </p:nvSpPr>
        <p:spPr>
          <a:xfrm>
            <a:off x="8085125" y="4069080"/>
            <a:ext cx="3466490" cy="1783080"/>
          </a:xfrm>
          <a:prstGeom prst="roundRect">
            <a:avLst>
              <a:gd name="adj" fmla="val 3077"/>
            </a:avLst>
          </a:prstGeom>
          <a:solidFill>
            <a:srgbClr val="EDF3EC"/>
          </a:solidFill>
          <a:ln/>
        </p:spPr>
      </p:sp>
      <p:sp>
        <p:nvSpPr>
          <p:cNvPr id="16" name="Shape 13"/>
          <p:cNvSpPr/>
          <p:nvPr/>
        </p:nvSpPr>
        <p:spPr>
          <a:xfrm>
            <a:off x="8322869" y="4270248"/>
            <a:ext cx="402336" cy="402336"/>
          </a:xfrm>
          <a:prstGeom prst="ellipse">
            <a:avLst/>
          </a:prstGeom>
          <a:solidFill>
            <a:srgbClr val="1F4A2C"/>
          </a:solidFill>
          <a:ln/>
        </p:spPr>
      </p:sp>
      <p:sp>
        <p:nvSpPr>
          <p:cNvPr id="17" name="Text 14"/>
          <p:cNvSpPr txBox="1"/>
          <p:nvPr/>
        </p:nvSpPr>
        <p:spPr>
          <a:xfrm>
            <a:off x="8322869" y="4270248"/>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8" name="Text 15"/>
          <p:cNvSpPr txBox="1"/>
          <p:nvPr/>
        </p:nvSpPr>
        <p:spPr>
          <a:xfrm>
            <a:off x="8834933" y="4251960"/>
            <a:ext cx="2478938"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İnvert Şeker</a:t>
            </a:r>
            <a:endParaRPr lang="en-US" sz="1500" dirty="0"/>
          </a:p>
        </p:txBody>
      </p:sp>
      <p:sp>
        <p:nvSpPr>
          <p:cNvPr id="19" name="Text 16"/>
          <p:cNvSpPr txBox="1"/>
          <p:nvPr/>
        </p:nvSpPr>
        <p:spPr>
          <a:xfrm>
            <a:off x="8341157" y="4764024"/>
            <a:ext cx="2954426" cy="868680"/>
          </a:xfrm>
          <a:prstGeom prst="rect">
            <a:avLst/>
          </a:prstGeom>
          <a:noFill/>
          <a:ln/>
        </p:spPr>
        <p:txBody>
          <a:bodyPr wrap="square" lIns="0" tIns="0" rIns="0" bIns="0" rtlCol="0" anchor="ctr"/>
          <a:lstStyle/>
          <a:p>
            <a:pPr marL="0" indent="0">
              <a:lnSpc>
                <a:spcPct val="112000"/>
              </a:lnSpc>
              <a:buNone/>
            </a:pPr>
            <a:r>
              <a:rPr lang="en-US" sz="1150" dirty="0">
                <a:solidFill>
                  <a:srgbClr val="1E2A20"/>
                </a:solidFill>
                <a:latin typeface="Calibri" pitchFamily="34" charset="0"/>
                <a:ea typeface="Calibri" pitchFamily="34" charset="-122"/>
                <a:cs typeface="Calibri" pitchFamily="34" charset="-120"/>
              </a:rPr>
              <a:t>Sükrozun asit veya enzimle glukoz ve fruktoza ayrılmış hâlidir. Bal doğal bir invert şeker karışımıdır; şekerlemede kristalleşmeyi önler.</a:t>
            </a:r>
            <a:endParaRPr lang="en-US" sz="115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3" name="Text 1"/>
          <p:cNvSpPr txBox="1"/>
          <p:nvPr/>
        </p:nvSpPr>
        <p:spPr>
          <a:xfrm>
            <a:off x="640080" y="621792"/>
            <a:ext cx="10911535" cy="566928"/>
          </a:xfrm>
          <a:prstGeom prst="rect">
            <a:avLst/>
          </a:prstGeom>
          <a:noFill/>
          <a:ln/>
        </p:spPr>
        <p:txBody>
          <a:bodyPr wrap="square" lIns="0" tIns="0" rIns="0" bIns="0" rtlCol="0" anchor="t"/>
          <a:lstStyle/>
          <a:p>
            <a:pPr marL="0" indent="0">
              <a:buNone/>
            </a:pPr>
            <a:r>
              <a:rPr lang="en-US" sz="2800" b="1" dirty="0">
                <a:solidFill>
                  <a:srgbClr val="1F4A2C"/>
                </a:solidFill>
                <a:latin typeface="Cambria" pitchFamily="34" charset="0"/>
                <a:ea typeface="Cambria" pitchFamily="34" charset="-122"/>
                <a:cs typeface="Cambria" pitchFamily="34" charset="-120"/>
              </a:rPr>
              <a:t>Oligosakkaritler ve Prebiyotik Etki</a:t>
            </a:r>
            <a:endParaRPr lang="en-US" sz="2800" dirty="0"/>
          </a:p>
        </p:txBody>
      </p:sp>
      <p:sp>
        <p:nvSpPr>
          <p:cNvPr id="4" name="Text 2"/>
          <p:cNvSpPr txBox="1"/>
          <p:nvPr/>
        </p:nvSpPr>
        <p:spPr>
          <a:xfrm>
            <a:off x="640080" y="1298448"/>
            <a:ext cx="10911535" cy="566928"/>
          </a:xfrm>
          <a:prstGeom prst="rect">
            <a:avLst/>
          </a:prstGeom>
          <a:noFill/>
          <a:ln/>
        </p:spPr>
        <p:txBody>
          <a:bodyPr wrap="square" lIns="0" tIns="0" rIns="0" bIns="0" rtlCol="0" anchor="ctr"/>
          <a:lstStyle/>
          <a:p>
            <a:pPr marL="0" indent="0">
              <a:lnSpc>
                <a:spcPct val="115000"/>
              </a:lnSpc>
              <a:buNone/>
            </a:pPr>
            <a:r>
              <a:rPr lang="en-US" sz="1350" dirty="0">
                <a:solidFill>
                  <a:srgbClr val="1E2A20"/>
                </a:solidFill>
                <a:latin typeface="Calibri" pitchFamily="34" charset="0"/>
                <a:ea typeface="Calibri" pitchFamily="34" charset="-122"/>
                <a:cs typeface="Calibri" pitchFamily="34" charset="-120"/>
              </a:rPr>
              <a:t>Üç ile on monosakkarit biriminden oluşan karbonhidratlardır. İnsanda bunları parçalayacak enzim bulunmadığı için ince bağırsakta emilmez, kalın bağırsağa ulaşır.</a:t>
            </a:r>
            <a:endParaRPr lang="en-US" sz="1350" dirty="0"/>
          </a:p>
        </p:txBody>
      </p:sp>
      <p:sp>
        <p:nvSpPr>
          <p:cNvPr id="5" name="Shape 3"/>
          <p:cNvSpPr/>
          <p:nvPr/>
        </p:nvSpPr>
        <p:spPr>
          <a:xfrm>
            <a:off x="640080" y="2011680"/>
            <a:ext cx="10911535" cy="822960"/>
          </a:xfrm>
          <a:prstGeom prst="roundRect">
            <a:avLst>
              <a:gd name="adj" fmla="val 5556"/>
            </a:avLst>
          </a:prstGeom>
          <a:solidFill>
            <a:srgbClr val="EDF3EC"/>
          </a:solidFill>
          <a:ln/>
        </p:spPr>
      </p:sp>
      <p:sp>
        <p:nvSpPr>
          <p:cNvPr id="6" name="Shape 4"/>
          <p:cNvSpPr/>
          <p:nvPr/>
        </p:nvSpPr>
        <p:spPr>
          <a:xfrm>
            <a:off x="841248" y="2231136"/>
            <a:ext cx="384048" cy="384048"/>
          </a:xfrm>
          <a:prstGeom prst="ellipse">
            <a:avLst/>
          </a:prstGeom>
          <a:solidFill>
            <a:srgbClr val="1F4A2C"/>
          </a:solidFill>
          <a:ln/>
        </p:spPr>
      </p:sp>
      <p:sp>
        <p:nvSpPr>
          <p:cNvPr id="7" name="Text 5"/>
          <p:cNvSpPr txBox="1"/>
          <p:nvPr/>
        </p:nvSpPr>
        <p:spPr>
          <a:xfrm>
            <a:off x="841248" y="2231136"/>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8" name="Text 6"/>
          <p:cNvSpPr txBox="1"/>
          <p:nvPr/>
        </p:nvSpPr>
        <p:spPr>
          <a:xfrm>
            <a:off x="1353312" y="2011680"/>
            <a:ext cx="3291840" cy="822960"/>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Rafinoz, stakiyoz, verbaskoz</a:t>
            </a:r>
            <a:endParaRPr lang="en-US" sz="1350" dirty="0"/>
          </a:p>
        </p:txBody>
      </p:sp>
      <p:sp>
        <p:nvSpPr>
          <p:cNvPr id="9" name="Text 7"/>
          <p:cNvSpPr txBox="1"/>
          <p:nvPr/>
        </p:nvSpPr>
        <p:spPr>
          <a:xfrm>
            <a:off x="4681728" y="2011680"/>
            <a:ext cx="6613855" cy="822960"/>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Kuru baklagillerde (nohut, fasulye, mercimek) bulunur. Kalın bağırsakta fermente olunca gaz oluşumuna yol açar; ıslatma suyunun dökülmesi ve haşlama bu etkiyi azaltır.</a:t>
            </a:r>
            <a:endParaRPr lang="en-US" sz="1150" dirty="0"/>
          </a:p>
        </p:txBody>
      </p:sp>
      <p:sp>
        <p:nvSpPr>
          <p:cNvPr id="10" name="Shape 8"/>
          <p:cNvSpPr/>
          <p:nvPr/>
        </p:nvSpPr>
        <p:spPr>
          <a:xfrm>
            <a:off x="640080" y="2953512"/>
            <a:ext cx="10911535" cy="822960"/>
          </a:xfrm>
          <a:prstGeom prst="roundRect">
            <a:avLst>
              <a:gd name="adj" fmla="val 5556"/>
            </a:avLst>
          </a:prstGeom>
          <a:solidFill>
            <a:srgbClr val="EDF3EC"/>
          </a:solidFill>
          <a:ln/>
        </p:spPr>
      </p:sp>
      <p:sp>
        <p:nvSpPr>
          <p:cNvPr id="11" name="Shape 9"/>
          <p:cNvSpPr/>
          <p:nvPr/>
        </p:nvSpPr>
        <p:spPr>
          <a:xfrm>
            <a:off x="841248" y="3172968"/>
            <a:ext cx="384048" cy="384048"/>
          </a:xfrm>
          <a:prstGeom prst="ellipse">
            <a:avLst/>
          </a:prstGeom>
          <a:solidFill>
            <a:srgbClr val="1F4A2C"/>
          </a:solidFill>
          <a:ln/>
        </p:spPr>
      </p:sp>
      <p:sp>
        <p:nvSpPr>
          <p:cNvPr id="12" name="Text 10"/>
          <p:cNvSpPr txBox="1"/>
          <p:nvPr/>
        </p:nvSpPr>
        <p:spPr>
          <a:xfrm>
            <a:off x="841248" y="3172968"/>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13" name="Text 11"/>
          <p:cNvSpPr txBox="1"/>
          <p:nvPr/>
        </p:nvSpPr>
        <p:spPr>
          <a:xfrm>
            <a:off x="1353312" y="2953512"/>
            <a:ext cx="3291840" cy="822960"/>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Fruktooligosakkaritler (FOS)</a:t>
            </a:r>
            <a:endParaRPr lang="en-US" sz="1350" dirty="0"/>
          </a:p>
        </p:txBody>
      </p:sp>
      <p:sp>
        <p:nvSpPr>
          <p:cNvPr id="14" name="Text 12"/>
          <p:cNvSpPr txBox="1"/>
          <p:nvPr/>
        </p:nvSpPr>
        <p:spPr>
          <a:xfrm>
            <a:off x="4681728" y="2953512"/>
            <a:ext cx="6613855" cy="822960"/>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Soğan, sarımsak, pırasa, enginar, muz ve buğdayda bulunur. Bifidobakterilerin çoğalmasını destekler.</a:t>
            </a:r>
            <a:endParaRPr lang="en-US" sz="1150" dirty="0"/>
          </a:p>
        </p:txBody>
      </p:sp>
      <p:sp>
        <p:nvSpPr>
          <p:cNvPr id="15" name="Shape 13"/>
          <p:cNvSpPr/>
          <p:nvPr/>
        </p:nvSpPr>
        <p:spPr>
          <a:xfrm>
            <a:off x="640080" y="3895344"/>
            <a:ext cx="10911535" cy="822960"/>
          </a:xfrm>
          <a:prstGeom prst="roundRect">
            <a:avLst>
              <a:gd name="adj" fmla="val 5556"/>
            </a:avLst>
          </a:prstGeom>
          <a:solidFill>
            <a:srgbClr val="EDF3EC"/>
          </a:solidFill>
          <a:ln/>
        </p:spPr>
      </p:sp>
      <p:sp>
        <p:nvSpPr>
          <p:cNvPr id="16" name="Shape 14"/>
          <p:cNvSpPr/>
          <p:nvPr/>
        </p:nvSpPr>
        <p:spPr>
          <a:xfrm>
            <a:off x="841248" y="4114800"/>
            <a:ext cx="384048" cy="384048"/>
          </a:xfrm>
          <a:prstGeom prst="ellipse">
            <a:avLst/>
          </a:prstGeom>
          <a:solidFill>
            <a:srgbClr val="1F4A2C"/>
          </a:solidFill>
          <a:ln/>
        </p:spPr>
      </p:sp>
      <p:sp>
        <p:nvSpPr>
          <p:cNvPr id="17" name="Text 15"/>
          <p:cNvSpPr txBox="1"/>
          <p:nvPr/>
        </p:nvSpPr>
        <p:spPr>
          <a:xfrm>
            <a:off x="841248" y="4114800"/>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8" name="Text 16"/>
          <p:cNvSpPr txBox="1"/>
          <p:nvPr/>
        </p:nvSpPr>
        <p:spPr>
          <a:xfrm>
            <a:off x="1353312" y="3895344"/>
            <a:ext cx="3291840" cy="822960"/>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Galaktooligosakkaritler (GOS)</a:t>
            </a:r>
            <a:endParaRPr lang="en-US" sz="1350" dirty="0"/>
          </a:p>
        </p:txBody>
      </p:sp>
      <p:sp>
        <p:nvSpPr>
          <p:cNvPr id="19" name="Text 17"/>
          <p:cNvSpPr txBox="1"/>
          <p:nvPr/>
        </p:nvSpPr>
        <p:spPr>
          <a:xfrm>
            <a:off x="4681728" y="3895344"/>
            <a:ext cx="6613855" cy="822960"/>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Anne sütünde doğal olarak bulunur; bebek formüllerine prebiyotik olarak eklenir. Bebeğin bağırsak florasının gelişimine katkı sağlar.</a:t>
            </a:r>
            <a:endParaRPr lang="en-US" sz="1150" dirty="0"/>
          </a:p>
        </p:txBody>
      </p:sp>
      <p:sp>
        <p:nvSpPr>
          <p:cNvPr id="20" name="Shape 18"/>
          <p:cNvSpPr/>
          <p:nvPr/>
        </p:nvSpPr>
        <p:spPr>
          <a:xfrm>
            <a:off x="640080" y="4837176"/>
            <a:ext cx="10911535" cy="822960"/>
          </a:xfrm>
          <a:prstGeom prst="roundRect">
            <a:avLst>
              <a:gd name="adj" fmla="val 5556"/>
            </a:avLst>
          </a:prstGeom>
          <a:solidFill>
            <a:srgbClr val="EDF3EC"/>
          </a:solidFill>
          <a:ln/>
        </p:spPr>
      </p:sp>
      <p:sp>
        <p:nvSpPr>
          <p:cNvPr id="21" name="Shape 19"/>
          <p:cNvSpPr/>
          <p:nvPr/>
        </p:nvSpPr>
        <p:spPr>
          <a:xfrm>
            <a:off x="841248" y="5056632"/>
            <a:ext cx="384048" cy="384048"/>
          </a:xfrm>
          <a:prstGeom prst="ellipse">
            <a:avLst/>
          </a:prstGeom>
          <a:solidFill>
            <a:srgbClr val="1F4A2C"/>
          </a:solidFill>
          <a:ln/>
        </p:spPr>
      </p:sp>
      <p:sp>
        <p:nvSpPr>
          <p:cNvPr id="22" name="Text 20"/>
          <p:cNvSpPr txBox="1"/>
          <p:nvPr/>
        </p:nvSpPr>
        <p:spPr>
          <a:xfrm>
            <a:off x="841248" y="5056632"/>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4</a:t>
            </a:r>
            <a:endParaRPr lang="en-US" sz="1200" dirty="0"/>
          </a:p>
        </p:txBody>
      </p:sp>
      <p:sp>
        <p:nvSpPr>
          <p:cNvPr id="23" name="Text 21"/>
          <p:cNvSpPr txBox="1"/>
          <p:nvPr/>
        </p:nvSpPr>
        <p:spPr>
          <a:xfrm>
            <a:off x="1353312" y="4837176"/>
            <a:ext cx="3291840" cy="822960"/>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Prebiyotik nedir?</a:t>
            </a:r>
            <a:endParaRPr lang="en-US" sz="1350" dirty="0"/>
          </a:p>
        </p:txBody>
      </p:sp>
      <p:sp>
        <p:nvSpPr>
          <p:cNvPr id="24" name="Text 22"/>
          <p:cNvSpPr txBox="1"/>
          <p:nvPr/>
        </p:nvSpPr>
        <p:spPr>
          <a:xfrm>
            <a:off x="4681728" y="4837176"/>
            <a:ext cx="6613855" cy="822960"/>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Sindirilmeyen ama kalın bağırsaktaki yararlı bakteriler tarafından kullanılan besin bileşenidir. Probiyotik ise canlı yararlı bakterinin kendisidir.</a:t>
            </a:r>
            <a:endParaRPr lang="en-US" sz="1150" dirty="0"/>
          </a:p>
        </p:txBody>
      </p:sp>
      <p:sp>
        <p:nvSpPr>
          <p:cNvPr id="25" name="Shape 23"/>
          <p:cNvSpPr/>
          <p:nvPr/>
        </p:nvSpPr>
        <p:spPr>
          <a:xfrm>
            <a:off x="640080" y="5669280"/>
            <a:ext cx="10911535" cy="731520"/>
          </a:xfrm>
          <a:prstGeom prst="roundRect">
            <a:avLst>
              <a:gd name="adj" fmla="val 6250"/>
            </a:avLst>
          </a:prstGeom>
          <a:solidFill>
            <a:srgbClr val="F4EDE4"/>
          </a:solidFill>
          <a:ln/>
        </p:spPr>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3" name="Text 1"/>
          <p:cNvSpPr txBox="1"/>
          <p:nvPr/>
        </p:nvSpPr>
        <p:spPr>
          <a:xfrm>
            <a:off x="640080" y="621792"/>
            <a:ext cx="10911535" cy="566928"/>
          </a:xfrm>
          <a:prstGeom prst="rect">
            <a:avLst/>
          </a:prstGeom>
          <a:noFill/>
          <a:ln/>
        </p:spPr>
        <p:txBody>
          <a:bodyPr wrap="square" lIns="0" tIns="0" rIns="0" bIns="0" rtlCol="0" anchor="t"/>
          <a:lstStyle/>
          <a:p>
            <a:pPr marL="0" indent="0">
              <a:buNone/>
            </a:pPr>
            <a:r>
              <a:rPr lang="en-US" sz="2800" b="1" dirty="0">
                <a:solidFill>
                  <a:srgbClr val="1F4A2C"/>
                </a:solidFill>
                <a:latin typeface="Cambria" pitchFamily="34" charset="0"/>
                <a:ea typeface="Cambria" pitchFamily="34" charset="-122"/>
                <a:cs typeface="Cambria" pitchFamily="34" charset="-120"/>
              </a:rPr>
              <a:t>Sindirilebilen Polisakkaritler</a:t>
            </a:r>
            <a:endParaRPr lang="en-US" sz="2800" dirty="0"/>
          </a:p>
        </p:txBody>
      </p:sp>
      <p:sp>
        <p:nvSpPr>
          <p:cNvPr id="4" name="Shape 2"/>
          <p:cNvSpPr/>
          <p:nvPr/>
        </p:nvSpPr>
        <p:spPr>
          <a:xfrm>
            <a:off x="640080" y="1325880"/>
            <a:ext cx="3466490" cy="2331720"/>
          </a:xfrm>
          <a:prstGeom prst="roundRect">
            <a:avLst>
              <a:gd name="adj" fmla="val 2353"/>
            </a:avLst>
          </a:prstGeom>
          <a:solidFill>
            <a:srgbClr val="EDF3EC"/>
          </a:solidFill>
          <a:ln/>
        </p:spPr>
      </p:sp>
      <p:sp>
        <p:nvSpPr>
          <p:cNvPr id="5" name="Shape 3"/>
          <p:cNvSpPr/>
          <p:nvPr/>
        </p:nvSpPr>
        <p:spPr>
          <a:xfrm>
            <a:off x="877824" y="1527048"/>
            <a:ext cx="402336" cy="402336"/>
          </a:xfrm>
          <a:prstGeom prst="ellipse">
            <a:avLst/>
          </a:prstGeom>
          <a:solidFill>
            <a:srgbClr val="1F4A2C"/>
          </a:solidFill>
          <a:ln/>
        </p:spPr>
      </p:sp>
      <p:sp>
        <p:nvSpPr>
          <p:cNvPr id="6" name="Text 4"/>
          <p:cNvSpPr txBox="1"/>
          <p:nvPr/>
        </p:nvSpPr>
        <p:spPr>
          <a:xfrm>
            <a:off x="877824" y="1527048"/>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7" name="Text 5"/>
          <p:cNvSpPr txBox="1"/>
          <p:nvPr/>
        </p:nvSpPr>
        <p:spPr>
          <a:xfrm>
            <a:off x="1389888" y="1508760"/>
            <a:ext cx="2478938"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Nişasta</a:t>
            </a:r>
            <a:endParaRPr lang="en-US" sz="1500" dirty="0"/>
          </a:p>
        </p:txBody>
      </p:sp>
      <p:sp>
        <p:nvSpPr>
          <p:cNvPr id="8" name="Text 6"/>
          <p:cNvSpPr txBox="1"/>
          <p:nvPr/>
        </p:nvSpPr>
        <p:spPr>
          <a:xfrm>
            <a:off x="914400" y="2020824"/>
            <a:ext cx="2917850" cy="1417320"/>
          </a:xfrm>
          <a:prstGeom prst="rect">
            <a:avLst/>
          </a:prstGeom>
          <a:noFill/>
          <a:ln/>
        </p:spPr>
        <p:txBody>
          <a:bodyPr wrap="square" lIns="0" tIns="0" rIns="0" bIns="0" rtlCol="0" anchor="ctr"/>
          <a:lstStyle/>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Bitkilerin depo karbonhidratı</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Tohum, kök ve yumrularda birikir</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Amiloz: düz zincir, %20-30</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Amilopektin: dallı zincir, %70-80</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Kaynak: tahıl, baklagil, patates</a:t>
            </a:r>
            <a:endParaRPr lang="en-US" sz="1150" dirty="0"/>
          </a:p>
        </p:txBody>
      </p:sp>
      <p:sp>
        <p:nvSpPr>
          <p:cNvPr id="9" name="Shape 7"/>
          <p:cNvSpPr/>
          <p:nvPr/>
        </p:nvSpPr>
        <p:spPr>
          <a:xfrm>
            <a:off x="4362602" y="1325880"/>
            <a:ext cx="3466490" cy="2331720"/>
          </a:xfrm>
          <a:prstGeom prst="roundRect">
            <a:avLst>
              <a:gd name="adj" fmla="val 2353"/>
            </a:avLst>
          </a:prstGeom>
          <a:solidFill>
            <a:srgbClr val="EDF3EC"/>
          </a:solidFill>
          <a:ln/>
        </p:spPr>
      </p:sp>
      <p:sp>
        <p:nvSpPr>
          <p:cNvPr id="10" name="Shape 8"/>
          <p:cNvSpPr/>
          <p:nvPr/>
        </p:nvSpPr>
        <p:spPr>
          <a:xfrm>
            <a:off x="4600346" y="1527048"/>
            <a:ext cx="402336" cy="402336"/>
          </a:xfrm>
          <a:prstGeom prst="ellipse">
            <a:avLst/>
          </a:prstGeom>
          <a:solidFill>
            <a:srgbClr val="1F4A2C"/>
          </a:solidFill>
          <a:ln/>
        </p:spPr>
      </p:sp>
      <p:sp>
        <p:nvSpPr>
          <p:cNvPr id="11" name="Text 9"/>
          <p:cNvSpPr txBox="1"/>
          <p:nvPr/>
        </p:nvSpPr>
        <p:spPr>
          <a:xfrm>
            <a:off x="4600346" y="1527048"/>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2" name="Text 10"/>
          <p:cNvSpPr txBox="1"/>
          <p:nvPr/>
        </p:nvSpPr>
        <p:spPr>
          <a:xfrm>
            <a:off x="5112410" y="1508760"/>
            <a:ext cx="2478938"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Glikojen</a:t>
            </a:r>
            <a:endParaRPr lang="en-US" sz="1500" dirty="0"/>
          </a:p>
        </p:txBody>
      </p:sp>
      <p:sp>
        <p:nvSpPr>
          <p:cNvPr id="13" name="Text 11"/>
          <p:cNvSpPr txBox="1"/>
          <p:nvPr/>
        </p:nvSpPr>
        <p:spPr>
          <a:xfrm>
            <a:off x="4636922" y="2020824"/>
            <a:ext cx="2917850" cy="1417320"/>
          </a:xfrm>
          <a:prstGeom prst="rect">
            <a:avLst/>
          </a:prstGeom>
          <a:noFill/>
          <a:ln/>
        </p:spPr>
        <p:txBody>
          <a:bodyPr wrap="square" lIns="0" tIns="0" rIns="0" bIns="0" rtlCol="0" anchor="ctr"/>
          <a:lstStyle/>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Hayvanların depo karbonhidratı</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Karaciğerde ≈100 g, kasta ≈400 g</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Yoğun dallı yapı: hızlı kullanılır</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Karaciğer glikojeni kan şekerini korur</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Besinlerde çok az bulunur</a:t>
            </a:r>
            <a:endParaRPr lang="en-US" sz="1150" dirty="0"/>
          </a:p>
        </p:txBody>
      </p:sp>
      <p:sp>
        <p:nvSpPr>
          <p:cNvPr id="14" name="Shape 12"/>
          <p:cNvSpPr/>
          <p:nvPr/>
        </p:nvSpPr>
        <p:spPr>
          <a:xfrm>
            <a:off x="8085125" y="1325880"/>
            <a:ext cx="3466490" cy="2331720"/>
          </a:xfrm>
          <a:prstGeom prst="roundRect">
            <a:avLst>
              <a:gd name="adj" fmla="val 2353"/>
            </a:avLst>
          </a:prstGeom>
          <a:solidFill>
            <a:srgbClr val="EDF3EC"/>
          </a:solidFill>
          <a:ln/>
        </p:spPr>
      </p:sp>
      <p:sp>
        <p:nvSpPr>
          <p:cNvPr id="15" name="Shape 13"/>
          <p:cNvSpPr/>
          <p:nvPr/>
        </p:nvSpPr>
        <p:spPr>
          <a:xfrm>
            <a:off x="8322869" y="1527048"/>
            <a:ext cx="402336" cy="402336"/>
          </a:xfrm>
          <a:prstGeom prst="ellipse">
            <a:avLst/>
          </a:prstGeom>
          <a:solidFill>
            <a:srgbClr val="1F4A2C"/>
          </a:solidFill>
          <a:ln/>
        </p:spPr>
      </p:sp>
      <p:sp>
        <p:nvSpPr>
          <p:cNvPr id="16" name="Text 14"/>
          <p:cNvSpPr txBox="1"/>
          <p:nvPr/>
        </p:nvSpPr>
        <p:spPr>
          <a:xfrm>
            <a:off x="8322869" y="1527048"/>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7" name="Text 15"/>
          <p:cNvSpPr txBox="1"/>
          <p:nvPr/>
        </p:nvSpPr>
        <p:spPr>
          <a:xfrm>
            <a:off x="8834933" y="1508760"/>
            <a:ext cx="2478938"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Dekstrinler</a:t>
            </a:r>
            <a:endParaRPr lang="en-US" sz="1500" dirty="0"/>
          </a:p>
        </p:txBody>
      </p:sp>
      <p:sp>
        <p:nvSpPr>
          <p:cNvPr id="18" name="Text 16"/>
          <p:cNvSpPr txBox="1"/>
          <p:nvPr/>
        </p:nvSpPr>
        <p:spPr>
          <a:xfrm>
            <a:off x="8359445" y="2020824"/>
            <a:ext cx="2917850" cy="1417320"/>
          </a:xfrm>
          <a:prstGeom prst="rect">
            <a:avLst/>
          </a:prstGeom>
          <a:noFill/>
          <a:ln/>
        </p:spPr>
        <p:txBody>
          <a:bodyPr wrap="square" lIns="0" tIns="0" rIns="0" bIns="0" rtlCol="0" anchor="ctr"/>
          <a:lstStyle/>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Nişastanın kısmi parçalanma ürünü</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Ekmek kabuğunda, kavrulmuş unda</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Maltodekstrin: gıda sanayiinde kıvam</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Kolay sindirilir, hızlı emilir</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Bebek mamalarında kullanılır</a:t>
            </a:r>
            <a:endParaRPr lang="en-US" sz="1150" dirty="0"/>
          </a:p>
        </p:txBody>
      </p:sp>
      <p:sp>
        <p:nvSpPr>
          <p:cNvPr id="19" name="Shape 17"/>
          <p:cNvSpPr/>
          <p:nvPr/>
        </p:nvSpPr>
        <p:spPr>
          <a:xfrm>
            <a:off x="640080" y="3886200"/>
            <a:ext cx="10911535" cy="822960"/>
          </a:xfrm>
          <a:prstGeom prst="roundRect">
            <a:avLst>
              <a:gd name="adj" fmla="val 5556"/>
            </a:avLst>
          </a:prstGeom>
          <a:solidFill>
            <a:srgbClr val="EDF3EC"/>
          </a:solidFill>
          <a:ln/>
        </p:spPr>
      </p:sp>
      <p:sp>
        <p:nvSpPr>
          <p:cNvPr id="20" name="Shape 18"/>
          <p:cNvSpPr/>
          <p:nvPr/>
        </p:nvSpPr>
        <p:spPr>
          <a:xfrm>
            <a:off x="841248" y="4105656"/>
            <a:ext cx="384048" cy="384048"/>
          </a:xfrm>
          <a:prstGeom prst="ellipse">
            <a:avLst/>
          </a:prstGeom>
          <a:solidFill>
            <a:srgbClr val="1F4A2C"/>
          </a:solidFill>
          <a:ln/>
        </p:spPr>
      </p:sp>
      <p:sp>
        <p:nvSpPr>
          <p:cNvPr id="21" name="Text 19"/>
          <p:cNvSpPr txBox="1"/>
          <p:nvPr/>
        </p:nvSpPr>
        <p:spPr>
          <a:xfrm>
            <a:off x="841248" y="4105656"/>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A</a:t>
            </a:r>
            <a:endParaRPr lang="en-US" sz="1200" dirty="0"/>
          </a:p>
        </p:txBody>
      </p:sp>
      <p:sp>
        <p:nvSpPr>
          <p:cNvPr id="22" name="Text 20"/>
          <p:cNvSpPr txBox="1"/>
          <p:nvPr/>
        </p:nvSpPr>
        <p:spPr>
          <a:xfrm>
            <a:off x="1353312" y="3886200"/>
            <a:ext cx="3566160" cy="822960"/>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Amiloz / amilopektin dengesi</a:t>
            </a:r>
            <a:endParaRPr lang="en-US" sz="1350" dirty="0"/>
          </a:p>
        </p:txBody>
      </p:sp>
      <p:sp>
        <p:nvSpPr>
          <p:cNvPr id="23" name="Text 21"/>
          <p:cNvSpPr txBox="1"/>
          <p:nvPr/>
        </p:nvSpPr>
        <p:spPr>
          <a:xfrm>
            <a:off x="4956048" y="3886200"/>
            <a:ext cx="6339535" cy="822960"/>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Amilopektini yüksek nişasta (örneğin pirinç lapası) daha hızlı sindirilir ve kan şekerini daha çabuk yükseltir; amilozu yüksek olan daha yavaş sindirilir.</a:t>
            </a:r>
            <a:endParaRPr lang="en-US" sz="1150" dirty="0"/>
          </a:p>
        </p:txBody>
      </p:sp>
      <p:sp>
        <p:nvSpPr>
          <p:cNvPr id="24" name="Shape 22"/>
          <p:cNvSpPr/>
          <p:nvPr/>
        </p:nvSpPr>
        <p:spPr>
          <a:xfrm>
            <a:off x="640080" y="4837176"/>
            <a:ext cx="10911535" cy="822960"/>
          </a:xfrm>
          <a:prstGeom prst="roundRect">
            <a:avLst>
              <a:gd name="adj" fmla="val 5556"/>
            </a:avLst>
          </a:prstGeom>
          <a:solidFill>
            <a:srgbClr val="EDF3EC"/>
          </a:solidFill>
          <a:ln/>
        </p:spPr>
      </p:sp>
      <p:sp>
        <p:nvSpPr>
          <p:cNvPr id="25" name="Shape 23"/>
          <p:cNvSpPr/>
          <p:nvPr/>
        </p:nvSpPr>
        <p:spPr>
          <a:xfrm>
            <a:off x="841248" y="5056632"/>
            <a:ext cx="384048" cy="384048"/>
          </a:xfrm>
          <a:prstGeom prst="ellipse">
            <a:avLst/>
          </a:prstGeom>
          <a:solidFill>
            <a:srgbClr val="1F4A2C"/>
          </a:solidFill>
          <a:ln/>
        </p:spPr>
      </p:sp>
      <p:sp>
        <p:nvSpPr>
          <p:cNvPr id="26" name="Text 24"/>
          <p:cNvSpPr txBox="1"/>
          <p:nvPr/>
        </p:nvSpPr>
        <p:spPr>
          <a:xfrm>
            <a:off x="841248" y="5056632"/>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D</a:t>
            </a:r>
            <a:endParaRPr lang="en-US" sz="1200" dirty="0"/>
          </a:p>
        </p:txBody>
      </p:sp>
      <p:sp>
        <p:nvSpPr>
          <p:cNvPr id="27" name="Text 25"/>
          <p:cNvSpPr txBox="1"/>
          <p:nvPr/>
        </p:nvSpPr>
        <p:spPr>
          <a:xfrm>
            <a:off x="1353312" y="4837176"/>
            <a:ext cx="3566160" cy="822960"/>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Dirençli nişasta</a:t>
            </a:r>
            <a:endParaRPr lang="en-US" sz="1350" dirty="0"/>
          </a:p>
        </p:txBody>
      </p:sp>
      <p:sp>
        <p:nvSpPr>
          <p:cNvPr id="28" name="Text 26"/>
          <p:cNvSpPr txBox="1"/>
          <p:nvPr/>
        </p:nvSpPr>
        <p:spPr>
          <a:xfrm>
            <a:off x="4956048" y="4837176"/>
            <a:ext cx="6339535" cy="822960"/>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Pişip soğuyan patates, pilav ve makarna ile yeşil muzda bulunur; sindirilmeden kalın bağırsağa geçtiği için posa gibi davranır.</a:t>
            </a:r>
            <a:endParaRPr lang="en-US" sz="1150" dirty="0"/>
          </a:p>
        </p:txBody>
      </p:sp>
      <p:sp>
        <p:nvSpPr>
          <p:cNvPr id="29" name="Shape 27"/>
          <p:cNvSpPr/>
          <p:nvPr/>
        </p:nvSpPr>
        <p:spPr>
          <a:xfrm>
            <a:off x="640080" y="5715000"/>
            <a:ext cx="10911535" cy="621792"/>
          </a:xfrm>
          <a:prstGeom prst="roundRect">
            <a:avLst>
              <a:gd name="adj" fmla="val 7353"/>
            </a:avLst>
          </a:prstGeom>
          <a:solidFill>
            <a:srgbClr val="F4EDE4"/>
          </a:solidFill>
          <a:ln/>
        </p:spPr>
      </p:sp>
      <p:sp>
        <p:nvSpPr>
          <p:cNvPr id="30" name="Text 28"/>
          <p:cNvSpPr txBox="1"/>
          <p:nvPr/>
        </p:nvSpPr>
        <p:spPr>
          <a:xfrm>
            <a:off x="932688" y="5715000"/>
            <a:ext cx="10326319" cy="621792"/>
          </a:xfrm>
          <a:prstGeom prst="rect">
            <a:avLst/>
          </a:prstGeom>
          <a:noFill/>
          <a:ln/>
        </p:spPr>
        <p:txBody>
          <a:bodyPr wrap="square" lIns="0" tIns="0" rIns="0" bIns="0" rtlCol="0" anchor="ctr"/>
          <a:lstStyle/>
          <a:p>
            <a:pPr marL="0" indent="0">
              <a:lnSpc>
                <a:spcPct val="110000"/>
              </a:lnSpc>
              <a:buNone/>
            </a:pPr>
            <a:r>
              <a:rPr lang="en-US" sz="1250" b="1" dirty="0">
                <a:solidFill>
                  <a:srgbClr val="D9762B"/>
                </a:solidFill>
                <a:latin typeface="Calibri" pitchFamily="34" charset="0"/>
                <a:ea typeface="Calibri" pitchFamily="34" charset="-122"/>
                <a:cs typeface="Calibri" pitchFamily="34" charset="-120"/>
              </a:rPr>
              <a:t>Önemli:  </a:t>
            </a:r>
            <a:r>
              <a:rPr lang="en-US" sz="1250" dirty="0">
                <a:solidFill>
                  <a:srgbClr val="1E2A20"/>
                </a:solidFill>
                <a:latin typeface="Calibri" pitchFamily="34" charset="0"/>
                <a:ea typeface="Calibri" pitchFamily="34" charset="-122"/>
                <a:cs typeface="Calibri" pitchFamily="34" charset="-120"/>
              </a:rPr>
              <a:t>Glikojen depoları sınırlıdır: toplam 400-500 g, yani yaklaşık 1600-2000 kcal. Bu nedenle karbonhidrat deposu yağ deposunun yerini tutamaz.</a:t>
            </a:r>
            <a:endParaRPr lang="en-US" sz="125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3" name="Text 1"/>
          <p:cNvSpPr txBox="1"/>
          <p:nvPr/>
        </p:nvSpPr>
        <p:spPr>
          <a:xfrm>
            <a:off x="640080" y="621792"/>
            <a:ext cx="10911535" cy="566928"/>
          </a:xfrm>
          <a:prstGeom prst="rect">
            <a:avLst/>
          </a:prstGeom>
          <a:noFill/>
          <a:ln/>
        </p:spPr>
        <p:txBody>
          <a:bodyPr wrap="square" lIns="0" tIns="0" rIns="0" bIns="0" rtlCol="0" anchor="t"/>
          <a:lstStyle/>
          <a:p>
            <a:pPr marL="0" indent="0">
              <a:buNone/>
            </a:pPr>
            <a:r>
              <a:rPr lang="en-US" sz="2800" b="1" dirty="0">
                <a:solidFill>
                  <a:srgbClr val="1F4A2C"/>
                </a:solidFill>
                <a:latin typeface="Cambria" pitchFamily="34" charset="0"/>
                <a:ea typeface="Cambria" pitchFamily="34" charset="-122"/>
                <a:cs typeface="Cambria" pitchFamily="34" charset="-120"/>
              </a:rPr>
              <a:t>Sindirilemeyen Polisakkaritler: Diyet Posası</a:t>
            </a:r>
            <a:endParaRPr lang="en-US" sz="2800" dirty="0"/>
          </a:p>
        </p:txBody>
      </p:sp>
      <p:sp>
        <p:nvSpPr>
          <p:cNvPr id="4" name="Shape 2"/>
          <p:cNvSpPr/>
          <p:nvPr/>
        </p:nvSpPr>
        <p:spPr>
          <a:xfrm>
            <a:off x="640080" y="1325880"/>
            <a:ext cx="3466490" cy="2331720"/>
          </a:xfrm>
          <a:prstGeom prst="roundRect">
            <a:avLst>
              <a:gd name="adj" fmla="val 2353"/>
            </a:avLst>
          </a:prstGeom>
          <a:solidFill>
            <a:srgbClr val="EDF3EC"/>
          </a:solidFill>
          <a:ln/>
        </p:spPr>
      </p:sp>
      <p:sp>
        <p:nvSpPr>
          <p:cNvPr id="5" name="Shape 3"/>
          <p:cNvSpPr/>
          <p:nvPr/>
        </p:nvSpPr>
        <p:spPr>
          <a:xfrm>
            <a:off x="877824" y="1527048"/>
            <a:ext cx="402336" cy="402336"/>
          </a:xfrm>
          <a:prstGeom prst="ellipse">
            <a:avLst/>
          </a:prstGeom>
          <a:solidFill>
            <a:srgbClr val="1F4A2C"/>
          </a:solidFill>
          <a:ln/>
        </p:spPr>
      </p:sp>
      <p:sp>
        <p:nvSpPr>
          <p:cNvPr id="6" name="Text 4"/>
          <p:cNvSpPr txBox="1"/>
          <p:nvPr/>
        </p:nvSpPr>
        <p:spPr>
          <a:xfrm>
            <a:off x="877824" y="1527048"/>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7" name="Text 5"/>
          <p:cNvSpPr txBox="1"/>
          <p:nvPr/>
        </p:nvSpPr>
        <p:spPr>
          <a:xfrm>
            <a:off x="1389888" y="1508760"/>
            <a:ext cx="2478938"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Çözünür Posa</a:t>
            </a:r>
            <a:endParaRPr lang="en-US" sz="1500" dirty="0"/>
          </a:p>
        </p:txBody>
      </p:sp>
      <p:sp>
        <p:nvSpPr>
          <p:cNvPr id="8" name="Text 6"/>
          <p:cNvSpPr txBox="1"/>
          <p:nvPr/>
        </p:nvSpPr>
        <p:spPr>
          <a:xfrm>
            <a:off x="914400" y="2020824"/>
            <a:ext cx="2917850" cy="1417320"/>
          </a:xfrm>
          <a:prstGeom prst="rect">
            <a:avLst/>
          </a:prstGeom>
          <a:noFill/>
          <a:ln/>
        </p:spPr>
        <p:txBody>
          <a:bodyPr wrap="square" lIns="0" tIns="0" rIns="0" bIns="0" rtlCol="0" anchor="ctr"/>
          <a:lstStyle/>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Suda jel oluşturur</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Pektin: elma, turunçgil, havuç</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Beta-glukan: yulaf, arpa</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İnülin: hindiba, enginar, soğan</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Zamklar ve müsilaj: baklagil, keten</a:t>
            </a:r>
            <a:endParaRPr lang="en-US" sz="1150" dirty="0"/>
          </a:p>
        </p:txBody>
      </p:sp>
      <p:sp>
        <p:nvSpPr>
          <p:cNvPr id="9" name="Shape 7"/>
          <p:cNvSpPr/>
          <p:nvPr/>
        </p:nvSpPr>
        <p:spPr>
          <a:xfrm>
            <a:off x="4362602" y="1325880"/>
            <a:ext cx="3466490" cy="2331720"/>
          </a:xfrm>
          <a:prstGeom prst="roundRect">
            <a:avLst>
              <a:gd name="adj" fmla="val 2353"/>
            </a:avLst>
          </a:prstGeom>
          <a:solidFill>
            <a:srgbClr val="EDF3EC"/>
          </a:solidFill>
          <a:ln/>
        </p:spPr>
      </p:sp>
      <p:sp>
        <p:nvSpPr>
          <p:cNvPr id="10" name="Shape 8"/>
          <p:cNvSpPr/>
          <p:nvPr/>
        </p:nvSpPr>
        <p:spPr>
          <a:xfrm>
            <a:off x="4600346" y="1527048"/>
            <a:ext cx="402336" cy="402336"/>
          </a:xfrm>
          <a:prstGeom prst="ellipse">
            <a:avLst/>
          </a:prstGeom>
          <a:solidFill>
            <a:srgbClr val="1F4A2C"/>
          </a:solidFill>
          <a:ln/>
        </p:spPr>
      </p:sp>
      <p:sp>
        <p:nvSpPr>
          <p:cNvPr id="11" name="Text 9"/>
          <p:cNvSpPr txBox="1"/>
          <p:nvPr/>
        </p:nvSpPr>
        <p:spPr>
          <a:xfrm>
            <a:off x="4600346" y="1527048"/>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2" name="Text 10"/>
          <p:cNvSpPr txBox="1"/>
          <p:nvPr/>
        </p:nvSpPr>
        <p:spPr>
          <a:xfrm>
            <a:off x="5112410" y="1508760"/>
            <a:ext cx="2478938"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Çözünmez Posa</a:t>
            </a:r>
            <a:endParaRPr lang="en-US" sz="1500" dirty="0"/>
          </a:p>
        </p:txBody>
      </p:sp>
      <p:sp>
        <p:nvSpPr>
          <p:cNvPr id="13" name="Text 11"/>
          <p:cNvSpPr txBox="1"/>
          <p:nvPr/>
        </p:nvSpPr>
        <p:spPr>
          <a:xfrm>
            <a:off x="4636922" y="2020824"/>
            <a:ext cx="2917850" cy="1417320"/>
          </a:xfrm>
          <a:prstGeom prst="rect">
            <a:avLst/>
          </a:prstGeom>
          <a:noFill/>
          <a:ln/>
        </p:spPr>
        <p:txBody>
          <a:bodyPr wrap="square" lIns="0" tIns="0" rIns="0" bIns="0" rtlCol="0" anchor="ctr"/>
          <a:lstStyle/>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Suda çözünmez, hacim artırır</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Selüloz: sebze lifleri, kepek</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Hemiselüloz: tam tahıl kabuğu</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Lignin: odunlaşmış kısımlar, tohum</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Dışkı hacmini ve geçiş hızını artırır</a:t>
            </a:r>
            <a:endParaRPr lang="en-US" sz="1150" dirty="0"/>
          </a:p>
        </p:txBody>
      </p:sp>
      <p:sp>
        <p:nvSpPr>
          <p:cNvPr id="14" name="Shape 12"/>
          <p:cNvSpPr/>
          <p:nvPr/>
        </p:nvSpPr>
        <p:spPr>
          <a:xfrm>
            <a:off x="8085125" y="1325880"/>
            <a:ext cx="3466490" cy="2331720"/>
          </a:xfrm>
          <a:prstGeom prst="roundRect">
            <a:avLst>
              <a:gd name="adj" fmla="val 2353"/>
            </a:avLst>
          </a:prstGeom>
          <a:solidFill>
            <a:srgbClr val="EDF3EC"/>
          </a:solidFill>
          <a:ln/>
        </p:spPr>
      </p:sp>
      <p:sp>
        <p:nvSpPr>
          <p:cNvPr id="15" name="Shape 13"/>
          <p:cNvSpPr/>
          <p:nvPr/>
        </p:nvSpPr>
        <p:spPr>
          <a:xfrm>
            <a:off x="8322869" y="1527048"/>
            <a:ext cx="402336" cy="402336"/>
          </a:xfrm>
          <a:prstGeom prst="ellipse">
            <a:avLst/>
          </a:prstGeom>
          <a:solidFill>
            <a:srgbClr val="1F4A2C"/>
          </a:solidFill>
          <a:ln/>
        </p:spPr>
      </p:sp>
      <p:sp>
        <p:nvSpPr>
          <p:cNvPr id="16" name="Text 14"/>
          <p:cNvSpPr txBox="1"/>
          <p:nvPr/>
        </p:nvSpPr>
        <p:spPr>
          <a:xfrm>
            <a:off x="8322869" y="1527048"/>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7" name="Text 15"/>
          <p:cNvSpPr txBox="1"/>
          <p:nvPr/>
        </p:nvSpPr>
        <p:spPr>
          <a:xfrm>
            <a:off x="8834933" y="1508760"/>
            <a:ext cx="2478938"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İşlevleri</a:t>
            </a:r>
            <a:endParaRPr lang="en-US" sz="1500" dirty="0"/>
          </a:p>
        </p:txBody>
      </p:sp>
      <p:sp>
        <p:nvSpPr>
          <p:cNvPr id="18" name="Text 16"/>
          <p:cNvSpPr txBox="1"/>
          <p:nvPr/>
        </p:nvSpPr>
        <p:spPr>
          <a:xfrm>
            <a:off x="8359445" y="2020824"/>
            <a:ext cx="2917850" cy="1417320"/>
          </a:xfrm>
          <a:prstGeom prst="rect">
            <a:avLst/>
          </a:prstGeom>
          <a:noFill/>
          <a:ln/>
        </p:spPr>
        <p:txBody>
          <a:bodyPr wrap="square" lIns="0" tIns="0" rIns="0" bIns="0" rtlCol="0" anchor="ctr"/>
          <a:lstStyle/>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Doygunluk sağlar, porsiyon denetimine yardım eder</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Kan şekerinin yükselişini yavaşlatır</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LDL kolesterolü düşürür (çözünür posa)</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Kabızlığı önler (çözünmez posa)</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Mikrobiyotayı besler</a:t>
            </a:r>
            <a:endParaRPr lang="en-US" sz="1150" dirty="0"/>
          </a:p>
        </p:txBody>
      </p:sp>
      <p:sp>
        <p:nvSpPr>
          <p:cNvPr id="19" name="Shape 17"/>
          <p:cNvSpPr/>
          <p:nvPr/>
        </p:nvSpPr>
        <p:spPr>
          <a:xfrm>
            <a:off x="640080" y="3886200"/>
            <a:ext cx="3466490" cy="1417320"/>
          </a:xfrm>
          <a:prstGeom prst="roundRect">
            <a:avLst>
              <a:gd name="adj" fmla="val 3871"/>
            </a:avLst>
          </a:prstGeom>
          <a:solidFill>
            <a:srgbClr val="1F4A2C"/>
          </a:solidFill>
          <a:ln/>
        </p:spPr>
      </p:sp>
      <p:sp>
        <p:nvSpPr>
          <p:cNvPr id="20" name="Text 18"/>
          <p:cNvSpPr txBox="1"/>
          <p:nvPr/>
        </p:nvSpPr>
        <p:spPr>
          <a:xfrm>
            <a:off x="804672" y="4014216"/>
            <a:ext cx="3137306" cy="713232"/>
          </a:xfrm>
          <a:prstGeom prst="rect">
            <a:avLst/>
          </a:prstGeom>
          <a:noFill/>
          <a:ln/>
        </p:spPr>
        <p:txBody>
          <a:bodyPr wrap="square" lIns="0" tIns="0" rIns="0" bIns="0" rtlCol="0" anchor="ctr"/>
          <a:lstStyle/>
          <a:p>
            <a:pPr marL="0" indent="0" algn="ctr">
              <a:buNone/>
            </a:pPr>
            <a:r>
              <a:rPr lang="en-US" sz="4000" b="1" dirty="0">
                <a:solidFill>
                  <a:srgbClr val="FFFFFF"/>
                </a:solidFill>
                <a:latin typeface="Cambria" pitchFamily="34" charset="0"/>
                <a:ea typeface="Cambria" pitchFamily="34" charset="-122"/>
                <a:cs typeface="Cambria" pitchFamily="34" charset="-120"/>
              </a:rPr>
              <a:t>25-30</a:t>
            </a:r>
            <a:r>
              <a:rPr lang="en-US" sz="1500" b="1" dirty="0">
                <a:solidFill>
                  <a:srgbClr val="8CB369"/>
                </a:solidFill>
                <a:latin typeface="Cambria" pitchFamily="34" charset="0"/>
                <a:ea typeface="Cambria" pitchFamily="34" charset="-122"/>
                <a:cs typeface="Cambria" pitchFamily="34" charset="-120"/>
              </a:rPr>
              <a:t> g</a:t>
            </a:r>
            <a:endParaRPr lang="en-US" sz="4000" dirty="0"/>
          </a:p>
        </p:txBody>
      </p:sp>
      <p:sp>
        <p:nvSpPr>
          <p:cNvPr id="21" name="Text 19"/>
          <p:cNvSpPr txBox="1"/>
          <p:nvPr/>
        </p:nvSpPr>
        <p:spPr>
          <a:xfrm>
            <a:off x="822960" y="4745736"/>
            <a:ext cx="3100730" cy="466344"/>
          </a:xfrm>
          <a:prstGeom prst="rect">
            <a:avLst/>
          </a:prstGeom>
          <a:noFill/>
          <a:ln/>
        </p:spPr>
        <p:txBody>
          <a:bodyPr wrap="square" lIns="0" tIns="0" rIns="0" bIns="0" rtlCol="0" anchor="t"/>
          <a:lstStyle/>
          <a:p>
            <a:pPr marL="0" indent="0" algn="ctr">
              <a:buNone/>
            </a:pPr>
            <a:r>
              <a:rPr lang="en-US" sz="1150" dirty="0">
                <a:solidFill>
                  <a:srgbClr val="D7E6D4"/>
                </a:solidFill>
                <a:latin typeface="Calibri" pitchFamily="34" charset="0"/>
                <a:ea typeface="Calibri" pitchFamily="34" charset="-122"/>
                <a:cs typeface="Calibri" pitchFamily="34" charset="-120"/>
              </a:rPr>
              <a:t>Yetişkin için günlük posa önerisi</a:t>
            </a:r>
            <a:endParaRPr lang="en-US" sz="1150" dirty="0"/>
          </a:p>
        </p:txBody>
      </p:sp>
      <p:sp>
        <p:nvSpPr>
          <p:cNvPr id="22" name="Shape 20"/>
          <p:cNvSpPr/>
          <p:nvPr/>
        </p:nvSpPr>
        <p:spPr>
          <a:xfrm>
            <a:off x="4362602" y="3886200"/>
            <a:ext cx="3466490" cy="1417320"/>
          </a:xfrm>
          <a:prstGeom prst="roundRect">
            <a:avLst>
              <a:gd name="adj" fmla="val 3871"/>
            </a:avLst>
          </a:prstGeom>
          <a:solidFill>
            <a:srgbClr val="EDF3EC"/>
          </a:solidFill>
          <a:ln/>
        </p:spPr>
      </p:sp>
      <p:sp>
        <p:nvSpPr>
          <p:cNvPr id="23" name="Text 21"/>
          <p:cNvSpPr txBox="1"/>
          <p:nvPr/>
        </p:nvSpPr>
        <p:spPr>
          <a:xfrm>
            <a:off x="4527194" y="4014216"/>
            <a:ext cx="3137306" cy="713232"/>
          </a:xfrm>
          <a:prstGeom prst="rect">
            <a:avLst/>
          </a:prstGeom>
          <a:noFill/>
          <a:ln/>
        </p:spPr>
        <p:txBody>
          <a:bodyPr wrap="square" lIns="0" tIns="0" rIns="0" bIns="0" rtlCol="0" anchor="ctr"/>
          <a:lstStyle/>
          <a:p>
            <a:pPr marL="0" indent="0" algn="ctr">
              <a:buNone/>
            </a:pPr>
            <a:r>
              <a:rPr lang="en-US" sz="4000" b="1" dirty="0">
                <a:solidFill>
                  <a:srgbClr val="1F4A2C"/>
                </a:solidFill>
                <a:latin typeface="Cambria" pitchFamily="34" charset="0"/>
                <a:ea typeface="Cambria" pitchFamily="34" charset="-122"/>
                <a:cs typeface="Cambria" pitchFamily="34" charset="-120"/>
              </a:rPr>
              <a:t>14</a:t>
            </a:r>
            <a:r>
              <a:rPr lang="en-US" sz="1500" b="1" dirty="0">
                <a:solidFill>
                  <a:srgbClr val="4A7C59"/>
                </a:solidFill>
                <a:latin typeface="Cambria" pitchFamily="34" charset="0"/>
                <a:ea typeface="Cambria" pitchFamily="34" charset="-122"/>
                <a:cs typeface="Cambria" pitchFamily="34" charset="-120"/>
              </a:rPr>
              <a:t> g</a:t>
            </a:r>
            <a:endParaRPr lang="en-US" sz="4000" dirty="0"/>
          </a:p>
        </p:txBody>
      </p:sp>
      <p:sp>
        <p:nvSpPr>
          <p:cNvPr id="24" name="Text 22"/>
          <p:cNvSpPr txBox="1"/>
          <p:nvPr/>
        </p:nvSpPr>
        <p:spPr>
          <a:xfrm>
            <a:off x="4545482" y="4745736"/>
            <a:ext cx="3100730" cy="466344"/>
          </a:xfrm>
          <a:prstGeom prst="rect">
            <a:avLst/>
          </a:prstGeom>
          <a:noFill/>
          <a:ln/>
        </p:spPr>
        <p:txBody>
          <a:bodyPr wrap="square" lIns="0" tIns="0" rIns="0" bIns="0" rtlCol="0" anchor="t"/>
          <a:lstStyle/>
          <a:p>
            <a:pPr marL="0" indent="0" algn="ctr">
              <a:buNone/>
            </a:pPr>
            <a:r>
              <a:rPr lang="en-US" sz="1150" dirty="0">
                <a:solidFill>
                  <a:srgbClr val="5F7065"/>
                </a:solidFill>
                <a:latin typeface="Calibri" pitchFamily="34" charset="0"/>
                <a:ea typeface="Calibri" pitchFamily="34" charset="-122"/>
                <a:cs typeface="Calibri" pitchFamily="34" charset="-120"/>
              </a:rPr>
              <a:t>Her 1000 kcal için önerilen posa</a:t>
            </a:r>
            <a:endParaRPr lang="en-US" sz="1150" dirty="0"/>
          </a:p>
        </p:txBody>
      </p:sp>
      <p:sp>
        <p:nvSpPr>
          <p:cNvPr id="25" name="Shape 23"/>
          <p:cNvSpPr/>
          <p:nvPr/>
        </p:nvSpPr>
        <p:spPr>
          <a:xfrm>
            <a:off x="8085125" y="3886200"/>
            <a:ext cx="3466490" cy="1417320"/>
          </a:xfrm>
          <a:prstGeom prst="roundRect">
            <a:avLst>
              <a:gd name="adj" fmla="val 3871"/>
            </a:avLst>
          </a:prstGeom>
          <a:solidFill>
            <a:srgbClr val="EDF3EC"/>
          </a:solidFill>
          <a:ln/>
        </p:spPr>
      </p:sp>
      <p:sp>
        <p:nvSpPr>
          <p:cNvPr id="26" name="Text 24"/>
          <p:cNvSpPr txBox="1"/>
          <p:nvPr/>
        </p:nvSpPr>
        <p:spPr>
          <a:xfrm>
            <a:off x="8249717" y="4014216"/>
            <a:ext cx="3137306" cy="713232"/>
          </a:xfrm>
          <a:prstGeom prst="rect">
            <a:avLst/>
          </a:prstGeom>
          <a:noFill/>
          <a:ln/>
        </p:spPr>
        <p:txBody>
          <a:bodyPr wrap="square" lIns="0" tIns="0" rIns="0" bIns="0" rtlCol="0" anchor="ctr"/>
          <a:lstStyle/>
          <a:p>
            <a:pPr marL="0" indent="0" algn="ctr">
              <a:buNone/>
            </a:pPr>
            <a:r>
              <a:rPr lang="en-US" sz="4000" b="1" dirty="0">
                <a:solidFill>
                  <a:srgbClr val="1F4A2C"/>
                </a:solidFill>
                <a:latin typeface="Cambria" pitchFamily="34" charset="0"/>
                <a:ea typeface="Cambria" pitchFamily="34" charset="-122"/>
                <a:cs typeface="Cambria" pitchFamily="34" charset="-120"/>
              </a:rPr>
              <a:t>%50</a:t>
            </a:r>
            <a:endParaRPr lang="en-US" sz="4000" dirty="0"/>
          </a:p>
        </p:txBody>
      </p:sp>
      <p:sp>
        <p:nvSpPr>
          <p:cNvPr id="27" name="Text 25"/>
          <p:cNvSpPr txBox="1"/>
          <p:nvPr/>
        </p:nvSpPr>
        <p:spPr>
          <a:xfrm>
            <a:off x="8268005" y="4745736"/>
            <a:ext cx="3100730" cy="466344"/>
          </a:xfrm>
          <a:prstGeom prst="rect">
            <a:avLst/>
          </a:prstGeom>
          <a:noFill/>
          <a:ln/>
        </p:spPr>
        <p:txBody>
          <a:bodyPr wrap="square" lIns="0" tIns="0" rIns="0" bIns="0" rtlCol="0" anchor="t"/>
          <a:lstStyle/>
          <a:p>
            <a:pPr marL="0" indent="0" algn="ctr">
              <a:buNone/>
            </a:pPr>
            <a:r>
              <a:rPr lang="en-US" sz="1150" dirty="0">
                <a:solidFill>
                  <a:srgbClr val="5F7065"/>
                </a:solidFill>
                <a:latin typeface="Calibri" pitchFamily="34" charset="0"/>
                <a:ea typeface="Calibri" pitchFamily="34" charset="-122"/>
                <a:cs typeface="Calibri" pitchFamily="34" charset="-120"/>
              </a:rPr>
              <a:t>Posanın çözünür–çözünmez dengesi yaklaşık yarı yarıya olmalı</a:t>
            </a:r>
            <a:endParaRPr lang="en-US" sz="1150" dirty="0"/>
          </a:p>
        </p:txBody>
      </p:sp>
      <p:sp>
        <p:nvSpPr>
          <p:cNvPr id="28" name="Shape 26"/>
          <p:cNvSpPr/>
          <p:nvPr/>
        </p:nvSpPr>
        <p:spPr>
          <a:xfrm>
            <a:off x="640080" y="5532120"/>
            <a:ext cx="10911535" cy="621792"/>
          </a:xfrm>
          <a:prstGeom prst="roundRect">
            <a:avLst>
              <a:gd name="adj" fmla="val 7353"/>
            </a:avLst>
          </a:prstGeom>
          <a:solidFill>
            <a:srgbClr val="F4EDE4"/>
          </a:solidFill>
          <a:ln/>
        </p:spPr>
      </p:sp>
      <p:sp>
        <p:nvSpPr>
          <p:cNvPr id="29" name="Text 27"/>
          <p:cNvSpPr txBox="1"/>
          <p:nvPr/>
        </p:nvSpPr>
        <p:spPr>
          <a:xfrm>
            <a:off x="932688" y="5532120"/>
            <a:ext cx="10326319" cy="621792"/>
          </a:xfrm>
          <a:prstGeom prst="rect">
            <a:avLst/>
          </a:prstGeom>
          <a:noFill/>
          <a:ln/>
        </p:spPr>
        <p:txBody>
          <a:bodyPr wrap="square" lIns="0" tIns="0" rIns="0" bIns="0" rtlCol="0" anchor="ctr"/>
          <a:lstStyle/>
          <a:p>
            <a:pPr marL="0" indent="0">
              <a:lnSpc>
                <a:spcPct val="110000"/>
              </a:lnSpc>
              <a:buNone/>
            </a:pPr>
            <a:r>
              <a:rPr lang="en-US" sz="1250" b="1" dirty="0">
                <a:solidFill>
                  <a:srgbClr val="D9762B"/>
                </a:solidFill>
                <a:latin typeface="Calibri" pitchFamily="34" charset="0"/>
                <a:ea typeface="Calibri" pitchFamily="34" charset="-122"/>
                <a:cs typeface="Calibri" pitchFamily="34" charset="-120"/>
              </a:rPr>
              <a:t>Uyarı:  </a:t>
            </a:r>
            <a:r>
              <a:rPr lang="en-US" sz="1250" dirty="0">
                <a:solidFill>
                  <a:srgbClr val="1E2A20"/>
                </a:solidFill>
                <a:latin typeface="Calibri" pitchFamily="34" charset="0"/>
                <a:ea typeface="Calibri" pitchFamily="34" charset="-122"/>
                <a:cs typeface="Calibri" pitchFamily="34" charset="-120"/>
              </a:rPr>
              <a:t>Posa alımı artırılırken su tüketimi de artırılmalıdır; aksi hâlde kabızlık ve şişkinlik artabilir. Artış kademeli yapılmalıdır.</a:t>
            </a:r>
            <a:endParaRPr lang="en-US" sz="125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53250" name="Slayt Numarası Yer Tutucusu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F223D585-4D71-4831-AD8C-6EC413089296}" type="slidenum">
              <a:rPr lang="en-US">
                <a:solidFill>
                  <a:srgbClr val="898989"/>
                </a:solidFill>
              </a:rPr>
              <a:pPr/>
              <a:t>15</a:t>
            </a:fld>
            <a:endParaRPr lang="en-US">
              <a:solidFill>
                <a:srgbClr val="898989"/>
              </a:solidFill>
            </a:endParaRPr>
          </a:p>
        </p:txBody>
      </p:sp>
      <p:sp>
        <p:nvSpPr>
          <p:cNvPr id="53251" name="Rectangle 2"/>
          <p:cNvSpPr>
            <a:spLocks noGrp="1"/>
          </p:cNvSpPr>
          <p:nvPr>
            <p:ph type="title"/>
          </p:nvPr>
        </p:nvSpPr>
        <p:spPr/>
        <p:txBody>
          <a:bodyPr/>
          <a:lstStyle/>
          <a:p>
            <a:pPr eaLnBrk="1" hangingPunct="1"/>
            <a:r>
              <a:rPr lang="tr-TR" smtClean="0"/>
              <a:t>POSALI MADDELER</a:t>
            </a:r>
          </a:p>
        </p:txBody>
      </p:sp>
      <p:sp>
        <p:nvSpPr>
          <p:cNvPr id="53252" name="Rectangle 3"/>
          <p:cNvSpPr>
            <a:spLocks noGrp="1"/>
          </p:cNvSpPr>
          <p:nvPr>
            <p:ph type="body" idx="1"/>
          </p:nvPr>
        </p:nvSpPr>
        <p:spPr/>
        <p:txBody>
          <a:bodyPr/>
          <a:lstStyle/>
          <a:p>
            <a:pPr eaLnBrk="1" hangingPunct="1">
              <a:buFont typeface="Arial" panose="020B0604020202020204" pitchFamily="34" charset="0"/>
              <a:buNone/>
            </a:pPr>
            <a:r>
              <a:rPr lang="tr-TR" sz="2800"/>
              <a:t>İnsan bağırsağında parçalanmayan yiyecek içerikleridir. Bitkisel gıdalarda bulunan bu maddeler doygunluk sağlar ve sindirimin iyi işlemesi için önemlidir.</a:t>
            </a:r>
          </a:p>
          <a:p>
            <a:pPr eaLnBrk="1" hangingPunct="1">
              <a:buFont typeface="Arial" panose="020B0604020202020204" pitchFamily="34" charset="0"/>
              <a:buNone/>
            </a:pPr>
            <a:r>
              <a:rPr lang="tr-TR" sz="2800"/>
              <a:t>Bitkisel lifler, çözünmez mineraller, sindirilemeyen yapay yağlar, bitkisel mum ve proteinler posalı maddeler arasında sayılır. </a:t>
            </a:r>
          </a:p>
          <a:p>
            <a:pPr eaLnBrk="1" hangingPunct="1">
              <a:buFont typeface="Arial" panose="020B0604020202020204" pitchFamily="34" charset="0"/>
              <a:buNone/>
            </a:pPr>
            <a:r>
              <a:rPr lang="tr-TR" sz="2800"/>
              <a:t>Farklı bir deyişle, bitkisel hücre duvarı lifleridir. Bunlar zincir yapılı şekerler (polisakkaritler) ve lignin den oluşur.</a:t>
            </a:r>
          </a:p>
        </p:txBody>
      </p:sp>
    </p:spTree>
    <p:extLst>
      <p:ext uri="{BB962C8B-B14F-4D97-AF65-F5344CB8AC3E}">
        <p14:creationId xmlns:p14="http://schemas.microsoft.com/office/powerpoint/2010/main" val="20750225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54274" name="Slayt Numarası Yer Tutucusu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64C221EA-BF10-40F9-B7AC-017BCB0AB279}" type="slidenum">
              <a:rPr lang="en-US">
                <a:solidFill>
                  <a:srgbClr val="898989"/>
                </a:solidFill>
              </a:rPr>
              <a:pPr/>
              <a:t>16</a:t>
            </a:fld>
            <a:endParaRPr lang="en-US">
              <a:solidFill>
                <a:srgbClr val="898989"/>
              </a:solidFill>
            </a:endParaRPr>
          </a:p>
        </p:txBody>
      </p:sp>
      <p:sp>
        <p:nvSpPr>
          <p:cNvPr id="54275" name="Rectangle 2"/>
          <p:cNvSpPr>
            <a:spLocks noGrp="1"/>
          </p:cNvSpPr>
          <p:nvPr>
            <p:ph type="title"/>
          </p:nvPr>
        </p:nvSpPr>
        <p:spPr>
          <a:xfrm>
            <a:off x="1919288" y="404813"/>
            <a:ext cx="8748712" cy="1143000"/>
          </a:xfrm>
        </p:spPr>
        <p:txBody>
          <a:bodyPr/>
          <a:lstStyle/>
          <a:p>
            <a:pPr eaLnBrk="1" hangingPunct="1"/>
            <a:r>
              <a:rPr lang="tr-TR" sz="3200">
                <a:latin typeface="Comic Sans MS" panose="030F0702030302020204" pitchFamily="66" charset="0"/>
              </a:rPr>
              <a:t>Bitkilerin hücre çeperindeki posalı maddeler</a:t>
            </a:r>
          </a:p>
        </p:txBody>
      </p:sp>
      <p:pic>
        <p:nvPicPr>
          <p:cNvPr id="54276" name="Picture 5" descr="bitkilerin hücre çeperi selüloz lignin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2175" y="1844675"/>
            <a:ext cx="5329238"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64756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55298" name="Slayt Numarası Yer Tutucusu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66B07947-8A96-484D-9A23-0BACFEF5D217}" type="slidenum">
              <a:rPr lang="en-US">
                <a:solidFill>
                  <a:srgbClr val="898989"/>
                </a:solidFill>
              </a:rPr>
              <a:pPr/>
              <a:t>17</a:t>
            </a:fld>
            <a:endParaRPr lang="en-US">
              <a:solidFill>
                <a:srgbClr val="898989"/>
              </a:solidFill>
            </a:endParaRPr>
          </a:p>
        </p:txBody>
      </p:sp>
      <p:sp>
        <p:nvSpPr>
          <p:cNvPr id="55299" name="Rectangle 39"/>
          <p:cNvSpPr>
            <a:spLocks noGrp="1"/>
          </p:cNvSpPr>
          <p:nvPr>
            <p:ph type="title"/>
          </p:nvPr>
        </p:nvSpPr>
        <p:spPr>
          <a:xfrm>
            <a:off x="1981200" y="274639"/>
            <a:ext cx="8229600" cy="777875"/>
          </a:xfrm>
        </p:spPr>
        <p:txBody>
          <a:bodyPr/>
          <a:lstStyle/>
          <a:p>
            <a:pPr eaLnBrk="1" hangingPunct="1"/>
            <a:r>
              <a:rPr lang="tr-TR" sz="3200">
                <a:latin typeface="Comic Sans MS" panose="030F0702030302020204" pitchFamily="66" charset="0"/>
              </a:rPr>
              <a:t>Posalı Maddelerin Özellikleri</a:t>
            </a:r>
          </a:p>
        </p:txBody>
      </p:sp>
      <p:graphicFrame>
        <p:nvGraphicFramePr>
          <p:cNvPr id="57397" name="Group 53"/>
          <p:cNvGraphicFramePr>
            <a:graphicFrameLocks noGrp="1"/>
          </p:cNvGraphicFramePr>
          <p:nvPr>
            <p:ph idx="1"/>
          </p:nvPr>
        </p:nvGraphicFramePr>
        <p:xfrm>
          <a:off x="2063750" y="908051"/>
          <a:ext cx="8229600" cy="5578878"/>
        </p:xfrm>
        <a:graphic>
          <a:graphicData uri="http://schemas.openxmlformats.org/drawingml/2006/table">
            <a:tbl>
              <a:tblPr/>
              <a:tblGrid>
                <a:gridCol w="2743200"/>
                <a:gridCol w="2743200"/>
                <a:gridCol w="2743200"/>
              </a:tblGrid>
              <a:tr h="658730">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1800" b="0" i="0" u="none" strike="noStrike" cap="none" normalizeH="0" baseline="0" smtClean="0">
                          <a:ln>
                            <a:noFill/>
                          </a:ln>
                          <a:solidFill>
                            <a:schemeClr val="tx1"/>
                          </a:solidFill>
                          <a:effectLst/>
                          <a:latin typeface="Calibri" panose="020F0502020204030204" pitchFamily="34" charset="0"/>
                        </a:rPr>
                        <a:t>Posalı madde</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1800" b="0" i="0" u="none" strike="noStrike" cap="none" normalizeH="0" baseline="0" smtClean="0">
                          <a:ln>
                            <a:noFill/>
                          </a:ln>
                          <a:solidFill>
                            <a:schemeClr val="tx1"/>
                          </a:solidFill>
                          <a:effectLst/>
                          <a:latin typeface="Calibri" panose="020F0502020204030204" pitchFamily="34" charset="0"/>
                        </a:rPr>
                        <a:t>Bitkideki kaynağı</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1800" b="0" i="0" u="none" strike="noStrike" cap="none" normalizeH="0" baseline="0" smtClean="0">
                          <a:ln>
                            <a:noFill/>
                          </a:ln>
                          <a:solidFill>
                            <a:schemeClr val="tx1"/>
                          </a:solidFill>
                          <a:effectLst/>
                          <a:latin typeface="Calibri" panose="020F0502020204030204" pitchFamily="34" charset="0"/>
                        </a:rPr>
                        <a:t>Sindirim sırasında özelliği</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58730">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1800" b="0" i="0" u="none" strike="noStrike" cap="none" normalizeH="0" baseline="0" smtClean="0">
                          <a:ln>
                            <a:noFill/>
                          </a:ln>
                          <a:solidFill>
                            <a:schemeClr val="tx1"/>
                          </a:solidFill>
                          <a:effectLst/>
                          <a:latin typeface="Calibri" panose="020F0502020204030204" pitchFamily="34" charset="0"/>
                        </a:rPr>
                        <a:t>Selüloz</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1800" b="0" i="0" u="none" strike="noStrike" cap="none" normalizeH="0" baseline="0" smtClean="0">
                          <a:ln>
                            <a:noFill/>
                          </a:ln>
                          <a:solidFill>
                            <a:schemeClr val="tx1"/>
                          </a:solidFill>
                          <a:effectLst/>
                          <a:latin typeface="Calibri" panose="020F0502020204030204" pitchFamily="34" charset="0"/>
                        </a:rPr>
                        <a:t>Hücre duvarı ögesi</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1800" b="0" i="0" u="none" strike="noStrike" cap="none" normalizeH="0" baseline="0" smtClean="0">
                          <a:ln>
                            <a:noFill/>
                          </a:ln>
                          <a:solidFill>
                            <a:schemeClr val="tx1"/>
                          </a:solidFill>
                          <a:effectLst/>
                          <a:latin typeface="Calibri" panose="020F0502020204030204" pitchFamily="34" charset="0"/>
                        </a:rPr>
                        <a:t>Dolgu maddesi, su bağlayıcı</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58730">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1800" b="0" i="0" u="none" strike="noStrike" cap="none" normalizeH="0" baseline="0" smtClean="0">
                          <a:ln>
                            <a:noFill/>
                          </a:ln>
                          <a:solidFill>
                            <a:schemeClr val="tx1"/>
                          </a:solidFill>
                          <a:effectLst/>
                          <a:latin typeface="Calibri" panose="020F0502020204030204" pitchFamily="34" charset="0"/>
                        </a:rPr>
                        <a:t>Hemiselüloz</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1800" b="0" i="0" u="none" strike="noStrike" cap="none" normalizeH="0" baseline="0" smtClean="0">
                          <a:ln>
                            <a:noFill/>
                          </a:ln>
                          <a:solidFill>
                            <a:schemeClr val="tx1"/>
                          </a:solidFill>
                          <a:effectLst/>
                          <a:latin typeface="Calibri" panose="020F0502020204030204" pitchFamily="34" charset="0"/>
                        </a:rPr>
                        <a:t>Hücre duvarı ögesi</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1800" b="0" i="0" u="none" strike="noStrike" cap="none" normalizeH="0" baseline="0" smtClean="0">
                          <a:ln>
                            <a:noFill/>
                          </a:ln>
                          <a:solidFill>
                            <a:schemeClr val="tx1"/>
                          </a:solidFill>
                          <a:effectLst/>
                          <a:latin typeface="Calibri" panose="020F0502020204030204" pitchFamily="34" charset="0"/>
                        </a:rPr>
                        <a:t>Kıvam oluşturucu, su bağlayıcı</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69142">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1800" b="0" i="0" u="none" strike="noStrike" cap="none" normalizeH="0" baseline="0" smtClean="0">
                          <a:ln>
                            <a:noFill/>
                          </a:ln>
                          <a:solidFill>
                            <a:schemeClr val="tx1"/>
                          </a:solidFill>
                          <a:effectLst/>
                          <a:latin typeface="Calibri" panose="020F0502020204030204" pitchFamily="34" charset="0"/>
                        </a:rPr>
                        <a:t>Pektin</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1800" b="0" i="0" u="none" strike="noStrike" cap="none" normalizeH="0" baseline="0" smtClean="0">
                          <a:ln>
                            <a:noFill/>
                          </a:ln>
                          <a:solidFill>
                            <a:schemeClr val="tx1"/>
                          </a:solidFill>
                          <a:effectLst/>
                          <a:latin typeface="Calibri" panose="020F0502020204030204" pitchFamily="34" charset="0"/>
                        </a:rPr>
                        <a:t>Hücre duvarı ögesi</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1800" b="0" i="0" u="none" strike="noStrike" cap="none" normalizeH="0" baseline="0" smtClean="0">
                          <a:ln>
                            <a:noFill/>
                          </a:ln>
                          <a:solidFill>
                            <a:schemeClr val="tx1"/>
                          </a:solidFill>
                          <a:effectLst/>
                          <a:latin typeface="Calibri" panose="020F0502020204030204" pitchFamily="34" charset="0"/>
                        </a:rPr>
                        <a:t>Kıvam oluşturucu, su ve iyon bağlayıcı, pelteleştirici</a:t>
                      </a:r>
                    </a:p>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endParaRPr kumimoji="0" lang="tr-TR" sz="1800" b="0" i="0" u="none" strike="noStrike" cap="none" normalizeH="0" baseline="0" smtClean="0">
                        <a:ln>
                          <a:noFill/>
                        </a:ln>
                        <a:solidFill>
                          <a:schemeClr val="tx1"/>
                        </a:solidFill>
                        <a:effectLst/>
                        <a:latin typeface="Calibri" panose="020F0502020204030204" pitchFamily="34" charset="0"/>
                      </a:endParaRP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69142">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1800" b="0" i="0" u="none" strike="noStrike" cap="none" normalizeH="0" baseline="0" smtClean="0">
                          <a:ln>
                            <a:noFill/>
                          </a:ln>
                          <a:solidFill>
                            <a:schemeClr val="tx1"/>
                          </a:solidFill>
                          <a:effectLst/>
                          <a:latin typeface="Calibri" panose="020F0502020204030204" pitchFamily="34" charset="0"/>
                        </a:rPr>
                        <a:t>Agar-agar</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1800" b="0" i="0" u="none" strike="noStrike" cap="none" normalizeH="0" baseline="0" smtClean="0">
                          <a:ln>
                            <a:noFill/>
                          </a:ln>
                          <a:solidFill>
                            <a:schemeClr val="tx1"/>
                          </a:solidFill>
                          <a:effectLst/>
                          <a:latin typeface="Calibri" panose="020F0502020204030204" pitchFamily="34" charset="0"/>
                        </a:rPr>
                        <a:t>Hücre duvarı ögesi, yosunlar</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1800" b="0" i="0" u="none" strike="noStrike" cap="none" normalizeH="0" baseline="0" smtClean="0">
                          <a:ln>
                            <a:noFill/>
                          </a:ln>
                          <a:solidFill>
                            <a:schemeClr val="tx1"/>
                          </a:solidFill>
                          <a:effectLst/>
                          <a:latin typeface="Calibri" panose="020F0502020204030204" pitchFamily="34" charset="0"/>
                        </a:rPr>
                        <a:t>Kıvam oluşturucu, pelteleştirici</a:t>
                      </a:r>
                    </a:p>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endParaRPr kumimoji="0" lang="tr-TR" sz="1800" b="0" i="0" u="none" strike="noStrike" cap="none" normalizeH="0" baseline="0" smtClean="0">
                        <a:ln>
                          <a:noFill/>
                        </a:ln>
                        <a:solidFill>
                          <a:schemeClr val="tx1"/>
                        </a:solidFill>
                        <a:effectLst/>
                        <a:latin typeface="Calibri" panose="020F0502020204030204" pitchFamily="34" charset="0"/>
                      </a:endParaRP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9485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1800" b="0" i="0" u="none" strike="noStrike" cap="none" normalizeH="0" baseline="0" smtClean="0">
                          <a:ln>
                            <a:noFill/>
                          </a:ln>
                          <a:solidFill>
                            <a:schemeClr val="tx1"/>
                          </a:solidFill>
                          <a:effectLst/>
                          <a:latin typeface="Calibri" panose="020F0502020204030204" pitchFamily="34" charset="0"/>
                        </a:rPr>
                        <a:t>Lignin</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1800" b="0" i="0" u="none" strike="noStrike" cap="none" normalizeH="0" baseline="0" smtClean="0">
                          <a:ln>
                            <a:noFill/>
                          </a:ln>
                          <a:solidFill>
                            <a:schemeClr val="tx1"/>
                          </a:solidFill>
                          <a:effectLst/>
                          <a:latin typeface="Calibri" panose="020F0502020204030204" pitchFamily="34" charset="0"/>
                        </a:rPr>
                        <a:t>Odunun yapıtaşı</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1800" b="0" i="0" u="none" strike="noStrike" cap="none" normalizeH="0" baseline="0" smtClean="0">
                          <a:ln>
                            <a:noFill/>
                          </a:ln>
                          <a:solidFill>
                            <a:schemeClr val="tx1"/>
                          </a:solidFill>
                          <a:effectLst/>
                          <a:latin typeface="Calibri" panose="020F0502020204030204" pitchFamily="34" charset="0"/>
                        </a:rPr>
                        <a:t>Dolgu maddesi</a:t>
                      </a:r>
                    </a:p>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endParaRPr kumimoji="0" lang="tr-TR" sz="1800" b="0" i="0" u="none" strike="noStrike" cap="none" normalizeH="0" baseline="0" smtClean="0">
                        <a:ln>
                          <a:noFill/>
                        </a:ln>
                        <a:solidFill>
                          <a:schemeClr val="tx1"/>
                        </a:solidFill>
                        <a:effectLst/>
                        <a:latin typeface="Calibri" panose="020F0502020204030204" pitchFamily="34" charset="0"/>
                      </a:endParaRP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69142">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1800" b="0" i="0" u="none" strike="noStrike" cap="none" normalizeH="0" baseline="0" smtClean="0">
                          <a:ln>
                            <a:noFill/>
                          </a:ln>
                          <a:solidFill>
                            <a:schemeClr val="tx1"/>
                          </a:solidFill>
                          <a:effectLst/>
                          <a:latin typeface="Calibri" panose="020F0502020204030204" pitchFamily="34" charset="0"/>
                        </a:rPr>
                        <a:t>Dayanıklı nişasta</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1800" b="0" i="0" u="none" strike="noStrike" cap="none" normalizeH="0" baseline="0" smtClean="0">
                          <a:ln>
                            <a:noFill/>
                          </a:ln>
                          <a:solidFill>
                            <a:schemeClr val="tx1"/>
                          </a:solidFill>
                          <a:effectLst/>
                          <a:latin typeface="Calibri" panose="020F0502020204030204" pitchFamily="34" charset="0"/>
                        </a:rPr>
                        <a:t>Patates, çeşitli tekniklerle üretilebilir</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1800" b="0" i="0" u="none" strike="noStrike" cap="none" normalizeH="0" baseline="0" smtClean="0">
                          <a:ln>
                            <a:noFill/>
                          </a:ln>
                          <a:solidFill>
                            <a:schemeClr val="tx1"/>
                          </a:solidFill>
                          <a:effectLst/>
                          <a:latin typeface="Calibri" panose="020F0502020204030204" pitchFamily="34" charset="0"/>
                        </a:rPr>
                        <a:t>Kıvam oluşturucu, su bağlayıcı</a:t>
                      </a:r>
                    </a:p>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endParaRPr kumimoji="0" lang="tr-TR" sz="1800" b="0" i="0" u="none" strike="noStrike" cap="none" normalizeH="0" baseline="0" smtClean="0">
                        <a:ln>
                          <a:noFill/>
                        </a:ln>
                        <a:solidFill>
                          <a:schemeClr val="tx1"/>
                        </a:solidFill>
                        <a:effectLst/>
                        <a:latin typeface="Calibri" panose="020F0502020204030204" pitchFamily="34" charset="0"/>
                      </a:endParaRP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4503876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56322" name="Slayt Numarası Yer Tutucusu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6E889381-0C07-42DF-9278-EB89A6B2AD47}" type="slidenum">
              <a:rPr lang="en-US">
                <a:solidFill>
                  <a:srgbClr val="898989"/>
                </a:solidFill>
              </a:rPr>
              <a:pPr/>
              <a:t>18</a:t>
            </a:fld>
            <a:endParaRPr lang="en-US">
              <a:solidFill>
                <a:srgbClr val="898989"/>
              </a:solidFill>
            </a:endParaRPr>
          </a:p>
        </p:txBody>
      </p:sp>
      <p:sp>
        <p:nvSpPr>
          <p:cNvPr id="56323" name="Rectangle 2"/>
          <p:cNvSpPr>
            <a:spLocks noGrp="1"/>
          </p:cNvSpPr>
          <p:nvPr>
            <p:ph type="title"/>
          </p:nvPr>
        </p:nvSpPr>
        <p:spPr>
          <a:xfrm>
            <a:off x="1981200" y="274639"/>
            <a:ext cx="8229600" cy="706437"/>
          </a:xfrm>
        </p:spPr>
        <p:txBody>
          <a:bodyPr/>
          <a:lstStyle/>
          <a:p>
            <a:pPr eaLnBrk="1" hangingPunct="1"/>
            <a:r>
              <a:rPr lang="tr-TR" sz="4000"/>
              <a:t>Özellikleri</a:t>
            </a:r>
          </a:p>
        </p:txBody>
      </p:sp>
      <p:sp>
        <p:nvSpPr>
          <p:cNvPr id="56324" name="Rectangle 3"/>
          <p:cNvSpPr>
            <a:spLocks noGrp="1"/>
          </p:cNvSpPr>
          <p:nvPr>
            <p:ph type="body" idx="1"/>
          </p:nvPr>
        </p:nvSpPr>
        <p:spPr/>
        <p:txBody>
          <a:bodyPr/>
          <a:lstStyle/>
          <a:p>
            <a:pPr eaLnBrk="1" hangingPunct="1"/>
            <a:r>
              <a:rPr lang="tr-TR" sz="2800"/>
              <a:t>Posalı yiyecekler, midede doygunluk hissi uyandırır, bağırsakta aşırı su kaybı önlenir. Pektin, şekerin emilimini geciktirir. Bazı posalı maddeler kolesterolü ve safra taşı oluşumunu engellenir. Kalsiyum, magnezyum, demir ve çinko emilimini azalttıkları için posalı maddelerin istenmeyen etkileri de olabilir.</a:t>
            </a:r>
          </a:p>
          <a:p>
            <a:pPr eaLnBrk="1" hangingPunct="1"/>
            <a:r>
              <a:rPr lang="tr-TR" sz="2800"/>
              <a:t>Posalı maddeler, mide ve incebağırsakta bulunan enzimler tarafından parçalanamaz. Pektin ve hemiselülöz, kalın bağırsak bakterileri tarafından kısmen parçalanır. </a:t>
            </a:r>
          </a:p>
        </p:txBody>
      </p:sp>
    </p:spTree>
    <p:extLst>
      <p:ext uri="{BB962C8B-B14F-4D97-AF65-F5344CB8AC3E}">
        <p14:creationId xmlns:p14="http://schemas.microsoft.com/office/powerpoint/2010/main" val="6576770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57346" name="Slayt Numarası Yer Tutucusu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FB9EA5DE-0961-4078-BCCF-B420E00E8D44}" type="slidenum">
              <a:rPr lang="en-US">
                <a:solidFill>
                  <a:srgbClr val="898989"/>
                </a:solidFill>
              </a:rPr>
              <a:pPr/>
              <a:t>19</a:t>
            </a:fld>
            <a:endParaRPr lang="en-US">
              <a:solidFill>
                <a:srgbClr val="898989"/>
              </a:solidFill>
            </a:endParaRPr>
          </a:p>
        </p:txBody>
      </p:sp>
      <p:sp>
        <p:nvSpPr>
          <p:cNvPr id="57347" name="Rectangle 2"/>
          <p:cNvSpPr>
            <a:spLocks noGrp="1"/>
          </p:cNvSpPr>
          <p:nvPr>
            <p:ph type="title"/>
          </p:nvPr>
        </p:nvSpPr>
        <p:spPr>
          <a:xfrm>
            <a:off x="1981200" y="274638"/>
            <a:ext cx="8229600" cy="633412"/>
          </a:xfrm>
        </p:spPr>
        <p:txBody>
          <a:bodyPr/>
          <a:lstStyle/>
          <a:p>
            <a:pPr eaLnBrk="1" hangingPunct="1"/>
            <a:r>
              <a:rPr lang="tr-TR" sz="3200">
                <a:latin typeface="Comic Sans MS" panose="030F0702030302020204" pitchFamily="66" charset="0"/>
              </a:rPr>
              <a:t>Posalı maddelerin olumlu etki ettiği alanlar</a:t>
            </a:r>
          </a:p>
        </p:txBody>
      </p:sp>
      <p:sp>
        <p:nvSpPr>
          <p:cNvPr id="57348" name="Rectangle 3"/>
          <p:cNvSpPr>
            <a:spLocks noGrp="1"/>
          </p:cNvSpPr>
          <p:nvPr>
            <p:ph type="body" idx="1"/>
          </p:nvPr>
        </p:nvSpPr>
        <p:spPr>
          <a:xfrm>
            <a:off x="1981200" y="1125539"/>
            <a:ext cx="8229600" cy="5000625"/>
          </a:xfrm>
        </p:spPr>
        <p:txBody>
          <a:bodyPr/>
          <a:lstStyle/>
          <a:p>
            <a:pPr eaLnBrk="1" hangingPunct="1"/>
            <a:r>
              <a:rPr lang="tr-TR" smtClean="0"/>
              <a:t>Kabızlık,</a:t>
            </a:r>
          </a:p>
          <a:p>
            <a:pPr eaLnBrk="1" hangingPunct="1"/>
            <a:r>
              <a:rPr lang="tr-TR" smtClean="0"/>
              <a:t>Kolon polipi</a:t>
            </a:r>
          </a:p>
          <a:p>
            <a:pPr eaLnBrk="1" hangingPunct="1"/>
            <a:r>
              <a:rPr lang="tr-TR" smtClean="0"/>
              <a:t>Hemoroit</a:t>
            </a:r>
          </a:p>
          <a:p>
            <a:pPr eaLnBrk="1" hangingPunct="1"/>
            <a:r>
              <a:rPr lang="tr-TR" smtClean="0"/>
              <a:t>Kalın bağırsak kanseri</a:t>
            </a:r>
          </a:p>
          <a:p>
            <a:pPr eaLnBrk="1" hangingPunct="1"/>
            <a:r>
              <a:rPr lang="tr-TR" smtClean="0"/>
              <a:t>Safra taşı,</a:t>
            </a:r>
          </a:p>
          <a:p>
            <a:pPr eaLnBrk="1" hangingPunct="1"/>
            <a:r>
              <a:rPr lang="tr-TR" smtClean="0"/>
              <a:t>Diyabet,</a:t>
            </a:r>
          </a:p>
          <a:p>
            <a:pPr eaLnBrk="1" hangingPunct="1"/>
            <a:r>
              <a:rPr lang="tr-TR" smtClean="0"/>
              <a:t>Damar sertliği</a:t>
            </a:r>
          </a:p>
          <a:p>
            <a:pPr eaLnBrk="1" hangingPunct="1"/>
            <a:r>
              <a:rPr lang="tr-TR" smtClean="0"/>
              <a:t>Fazla kilo</a:t>
            </a:r>
          </a:p>
          <a:p>
            <a:pPr eaLnBrk="1" hangingPunct="1"/>
            <a:endParaRPr lang="tr-TR" smtClean="0"/>
          </a:p>
        </p:txBody>
      </p:sp>
    </p:spTree>
    <p:extLst>
      <p:ext uri="{BB962C8B-B14F-4D97-AF65-F5344CB8AC3E}">
        <p14:creationId xmlns:p14="http://schemas.microsoft.com/office/powerpoint/2010/main" val="33731551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58370" name="Slayt Numarası Yer Tutucusu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C303B83-A111-4BF1-AA28-EF06D7C2D62A}" type="slidenum">
              <a:rPr lang="en-US">
                <a:solidFill>
                  <a:srgbClr val="898989"/>
                </a:solidFill>
              </a:rPr>
              <a:pPr/>
              <a:t>20</a:t>
            </a:fld>
            <a:endParaRPr lang="en-US">
              <a:solidFill>
                <a:srgbClr val="898989"/>
              </a:solidFill>
            </a:endParaRPr>
          </a:p>
        </p:txBody>
      </p:sp>
      <p:sp>
        <p:nvSpPr>
          <p:cNvPr id="58371" name="Rectangle 2"/>
          <p:cNvSpPr>
            <a:spLocks noGrp="1"/>
          </p:cNvSpPr>
          <p:nvPr>
            <p:ph type="title"/>
          </p:nvPr>
        </p:nvSpPr>
        <p:spPr/>
        <p:txBody>
          <a:bodyPr/>
          <a:lstStyle/>
          <a:p>
            <a:pPr eaLnBrk="1" hangingPunct="1"/>
            <a:r>
              <a:rPr lang="tr-TR" sz="3200">
                <a:latin typeface="Comic Sans MS" panose="030F0702030302020204" pitchFamily="66" charset="0"/>
              </a:rPr>
              <a:t>Gıdaların içerdiği posalı maddeler</a:t>
            </a:r>
          </a:p>
        </p:txBody>
      </p:sp>
      <p:graphicFrame>
        <p:nvGraphicFramePr>
          <p:cNvPr id="61498" name="Group 58"/>
          <p:cNvGraphicFramePr>
            <a:graphicFrameLocks noGrp="1"/>
          </p:cNvGraphicFramePr>
          <p:nvPr>
            <p:ph idx="1"/>
          </p:nvPr>
        </p:nvGraphicFramePr>
        <p:xfrm>
          <a:off x="3071814" y="1557338"/>
          <a:ext cx="6346825" cy="4754808"/>
        </p:xfrm>
        <a:graphic>
          <a:graphicData uri="http://schemas.openxmlformats.org/drawingml/2006/table">
            <a:tbl>
              <a:tblPr/>
              <a:tblGrid>
                <a:gridCol w="3173412"/>
                <a:gridCol w="3173413"/>
              </a:tblGrid>
              <a:tr h="396214">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2000" b="0" i="0" u="none" strike="noStrike" cap="none" normalizeH="0" baseline="0" smtClean="0">
                          <a:ln>
                            <a:noFill/>
                          </a:ln>
                          <a:solidFill>
                            <a:schemeClr val="tx1"/>
                          </a:solidFill>
                          <a:effectLst/>
                          <a:latin typeface="Comic Sans MS" panose="030F0702030302020204" pitchFamily="66" charset="0"/>
                        </a:rPr>
                        <a:t>GIDA</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2000" b="0" i="0" u="none" strike="noStrike" cap="none" normalizeH="0" baseline="0" smtClean="0">
                          <a:ln>
                            <a:noFill/>
                          </a:ln>
                          <a:solidFill>
                            <a:schemeClr val="tx1"/>
                          </a:solidFill>
                          <a:effectLst/>
                          <a:latin typeface="Comic Sans MS" panose="030F0702030302020204" pitchFamily="66" charset="0"/>
                        </a:rPr>
                        <a:t>% POSALI MADDE</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14">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2000" b="0" i="0" u="none" strike="noStrike" cap="none" normalizeH="0" baseline="0" smtClean="0">
                          <a:ln>
                            <a:noFill/>
                          </a:ln>
                          <a:solidFill>
                            <a:schemeClr val="tx1"/>
                          </a:solidFill>
                          <a:effectLst/>
                          <a:latin typeface="Comic Sans MS" panose="030F0702030302020204" pitchFamily="66" charset="0"/>
                        </a:rPr>
                        <a:t>Hayvansal gıda</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2000" b="0" i="0" u="none" strike="noStrike" cap="none" normalizeH="0" baseline="0" smtClean="0">
                          <a:ln>
                            <a:noFill/>
                          </a:ln>
                          <a:solidFill>
                            <a:schemeClr val="tx1"/>
                          </a:solidFill>
                          <a:effectLst/>
                          <a:latin typeface="Comic Sans MS" panose="030F0702030302020204" pitchFamily="66" charset="0"/>
                        </a:rPr>
                        <a:t>0</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14">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2000" b="0" i="0" u="none" strike="noStrike" cap="none" normalizeH="0" baseline="0" smtClean="0">
                          <a:ln>
                            <a:noFill/>
                          </a:ln>
                          <a:solidFill>
                            <a:schemeClr val="tx1"/>
                          </a:solidFill>
                          <a:effectLst/>
                          <a:latin typeface="Comic Sans MS" panose="030F0702030302020204" pitchFamily="66" charset="0"/>
                        </a:rPr>
                        <a:t>Tereyağlı bisküvi</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2000" b="0" i="0" u="none" strike="noStrike" cap="none" normalizeH="0" baseline="0" smtClean="0">
                          <a:ln>
                            <a:noFill/>
                          </a:ln>
                          <a:solidFill>
                            <a:schemeClr val="tx1"/>
                          </a:solidFill>
                          <a:effectLst/>
                          <a:latin typeface="Comic Sans MS" panose="030F0702030302020204" pitchFamily="66" charset="0"/>
                        </a:rPr>
                        <a:t>1,4</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14">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2000" b="0" i="0" u="none" strike="noStrike" cap="none" normalizeH="0" baseline="0" smtClean="0">
                          <a:ln>
                            <a:noFill/>
                          </a:ln>
                          <a:solidFill>
                            <a:schemeClr val="tx1"/>
                          </a:solidFill>
                          <a:effectLst/>
                          <a:latin typeface="Comic Sans MS" panose="030F0702030302020204" pitchFamily="66" charset="0"/>
                        </a:rPr>
                        <a:t>Haşlanmış makarna</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2000" b="0" i="0" u="none" strike="noStrike" cap="none" normalizeH="0" baseline="0" smtClean="0">
                          <a:ln>
                            <a:noFill/>
                          </a:ln>
                          <a:solidFill>
                            <a:schemeClr val="tx1"/>
                          </a:solidFill>
                          <a:effectLst/>
                          <a:latin typeface="Comic Sans MS" panose="030F0702030302020204" pitchFamily="66" charset="0"/>
                        </a:rPr>
                        <a:t>1,5</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14">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2000" b="0" i="0" u="none" strike="noStrike" cap="none" normalizeH="0" baseline="0" smtClean="0">
                          <a:ln>
                            <a:noFill/>
                          </a:ln>
                          <a:solidFill>
                            <a:schemeClr val="tx1"/>
                          </a:solidFill>
                          <a:effectLst/>
                          <a:latin typeface="Comic Sans MS" panose="030F0702030302020204" pitchFamily="66" charset="0"/>
                        </a:rPr>
                        <a:t>Marul</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2000" b="0" i="0" u="none" strike="noStrike" cap="none" normalizeH="0" baseline="0" smtClean="0">
                          <a:ln>
                            <a:noFill/>
                          </a:ln>
                          <a:solidFill>
                            <a:schemeClr val="tx1"/>
                          </a:solidFill>
                          <a:effectLst/>
                          <a:latin typeface="Comic Sans MS" panose="030F0702030302020204" pitchFamily="66" charset="0"/>
                        </a:rPr>
                        <a:t>1,6</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14">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2000" b="0" i="0" u="none" strike="noStrike" cap="none" normalizeH="0" baseline="0" smtClean="0">
                          <a:ln>
                            <a:noFill/>
                          </a:ln>
                          <a:solidFill>
                            <a:schemeClr val="tx1"/>
                          </a:solidFill>
                          <a:effectLst/>
                          <a:latin typeface="Comic Sans MS" panose="030F0702030302020204" pitchFamily="66" charset="0"/>
                        </a:rPr>
                        <a:t>Elma</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2000" b="0" i="0" u="none" strike="noStrike" cap="none" normalizeH="0" baseline="0" smtClean="0">
                          <a:ln>
                            <a:noFill/>
                          </a:ln>
                          <a:solidFill>
                            <a:schemeClr val="tx1"/>
                          </a:solidFill>
                          <a:effectLst/>
                          <a:latin typeface="Comic Sans MS" panose="030F0702030302020204" pitchFamily="66" charset="0"/>
                        </a:rPr>
                        <a:t>2,3</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14">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2000" b="0" i="0" u="none" strike="noStrike" cap="none" normalizeH="0" baseline="0" smtClean="0">
                          <a:ln>
                            <a:noFill/>
                          </a:ln>
                          <a:solidFill>
                            <a:schemeClr val="tx1"/>
                          </a:solidFill>
                          <a:effectLst/>
                          <a:latin typeface="Comic Sans MS" panose="030F0702030302020204" pitchFamily="66" charset="0"/>
                        </a:rPr>
                        <a:t>Havuç</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2000" b="0" i="0" u="none" strike="noStrike" cap="none" normalizeH="0" baseline="0" smtClean="0">
                          <a:ln>
                            <a:noFill/>
                          </a:ln>
                          <a:solidFill>
                            <a:schemeClr val="tx1"/>
                          </a:solidFill>
                          <a:effectLst/>
                          <a:latin typeface="Comic Sans MS" panose="030F0702030302020204" pitchFamily="66" charset="0"/>
                        </a:rPr>
                        <a:t>2,9</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14">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2000" b="0" i="0" u="none" strike="noStrike" cap="none" normalizeH="0" baseline="0" smtClean="0">
                          <a:ln>
                            <a:noFill/>
                          </a:ln>
                          <a:solidFill>
                            <a:schemeClr val="tx1"/>
                          </a:solidFill>
                          <a:effectLst/>
                          <a:latin typeface="Comic Sans MS" panose="030F0702030302020204" pitchFamily="66" charset="0"/>
                        </a:rPr>
                        <a:t>Buğday ekmeği</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2000" b="0" i="0" u="none" strike="noStrike" cap="none" normalizeH="0" baseline="0" smtClean="0">
                          <a:ln>
                            <a:noFill/>
                          </a:ln>
                          <a:solidFill>
                            <a:schemeClr val="tx1"/>
                          </a:solidFill>
                          <a:effectLst/>
                          <a:latin typeface="Comic Sans MS" panose="030F0702030302020204" pitchFamily="66" charset="0"/>
                        </a:rPr>
                        <a:t>3,4</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14">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2000" b="0" i="0" u="none" strike="noStrike" cap="none" normalizeH="0" baseline="0" smtClean="0">
                          <a:ln>
                            <a:noFill/>
                          </a:ln>
                          <a:solidFill>
                            <a:schemeClr val="tx1"/>
                          </a:solidFill>
                          <a:effectLst/>
                          <a:latin typeface="Comic Sans MS" panose="030F0702030302020204" pitchFamily="66" charset="0"/>
                        </a:rPr>
                        <a:t>Tam buğday ekmeği</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2000" b="0" i="0" u="none" strike="noStrike" cap="none" normalizeH="0" baseline="0" smtClean="0">
                          <a:ln>
                            <a:noFill/>
                          </a:ln>
                          <a:solidFill>
                            <a:schemeClr val="tx1"/>
                          </a:solidFill>
                          <a:effectLst/>
                          <a:latin typeface="Comic Sans MS" panose="030F0702030302020204" pitchFamily="66" charset="0"/>
                        </a:rPr>
                        <a:t>6,9</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14">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2000" b="0" i="0" u="none" strike="noStrike" cap="none" normalizeH="0" baseline="0" smtClean="0">
                          <a:ln>
                            <a:noFill/>
                          </a:ln>
                          <a:solidFill>
                            <a:schemeClr val="tx1"/>
                          </a:solidFill>
                          <a:effectLst/>
                          <a:latin typeface="Comic Sans MS" panose="030F0702030302020204" pitchFamily="66" charset="0"/>
                        </a:rPr>
                        <a:t>Yer fıstığı</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2000" b="0" i="0" u="none" strike="noStrike" cap="none" normalizeH="0" baseline="0" smtClean="0">
                          <a:ln>
                            <a:noFill/>
                          </a:ln>
                          <a:solidFill>
                            <a:schemeClr val="tx1"/>
                          </a:solidFill>
                          <a:effectLst/>
                          <a:latin typeface="Comic Sans MS" panose="030F0702030302020204" pitchFamily="66" charset="0"/>
                        </a:rPr>
                        <a:t>7,1</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14">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2000" b="0" i="0" u="none" strike="noStrike" cap="none" normalizeH="0" baseline="0" smtClean="0">
                          <a:ln>
                            <a:noFill/>
                          </a:ln>
                          <a:solidFill>
                            <a:schemeClr val="tx1"/>
                          </a:solidFill>
                          <a:effectLst/>
                          <a:latin typeface="Comic Sans MS" panose="030F0702030302020204" pitchFamily="66" charset="0"/>
                        </a:rPr>
                        <a:t>Yulaf ezmesi</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2000" b="0" i="0" u="none" strike="noStrike" cap="none" normalizeH="0" baseline="0" smtClean="0">
                          <a:ln>
                            <a:noFill/>
                          </a:ln>
                          <a:solidFill>
                            <a:schemeClr val="tx1"/>
                          </a:solidFill>
                          <a:effectLst/>
                          <a:latin typeface="Comic Sans MS" panose="030F0702030302020204" pitchFamily="66" charset="0"/>
                        </a:rPr>
                        <a:t>9,5</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14">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2000" b="0" i="0" u="none" strike="noStrike" cap="none" normalizeH="0" baseline="0" smtClean="0">
                          <a:ln>
                            <a:noFill/>
                          </a:ln>
                          <a:solidFill>
                            <a:schemeClr val="tx1"/>
                          </a:solidFill>
                          <a:effectLst/>
                          <a:latin typeface="Comic Sans MS" panose="030F0702030302020204" pitchFamily="66" charset="0"/>
                        </a:rPr>
                        <a:t>Buğday lapası</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a:spcBef>
                          <a:spcPct val="20000"/>
                        </a:spcBef>
                        <a:buFont typeface="Arial" panose="020B0604020202020204" pitchFamily="34" charset="0"/>
                        <a:defRPr sz="2400">
                          <a:solidFill>
                            <a:schemeClr val="tx1"/>
                          </a:solidFill>
                          <a:latin typeface="Calibri" panose="020F0502020204030204" pitchFamily="34" charset="0"/>
                        </a:defRPr>
                      </a:lvl2pPr>
                      <a:lvl3pPr>
                        <a:spcBef>
                          <a:spcPct val="20000"/>
                        </a:spcBef>
                        <a:buFont typeface="Arial" panose="020B0604020202020204" pitchFamily="34" charset="0"/>
                        <a:defRPr sz="2000">
                          <a:solidFill>
                            <a:schemeClr val="tx1"/>
                          </a:solidFill>
                          <a:latin typeface="Calibri" panose="020F0502020204030204" pitchFamily="34" charset="0"/>
                        </a:defRPr>
                      </a:lvl3pPr>
                      <a:lvl4pPr>
                        <a:spcBef>
                          <a:spcPct val="20000"/>
                        </a:spcBef>
                        <a:buFont typeface="Arial" panose="020B0604020202020204" pitchFamily="34" charset="0"/>
                        <a:defRPr>
                          <a:solidFill>
                            <a:schemeClr val="tx1"/>
                          </a:solidFill>
                          <a:latin typeface="Calibri" panose="020F0502020204030204" pitchFamily="34" charset="0"/>
                        </a:defRPr>
                      </a:lvl4pPr>
                      <a:lvl5pPr>
                        <a:spcBef>
                          <a:spcPct val="20000"/>
                        </a:spcBef>
                        <a:buFont typeface="Arial" panose="020B0604020202020204" pitchFamily="34" charset="0"/>
                        <a:defRPr>
                          <a:solidFill>
                            <a:schemeClr val="tx1"/>
                          </a:solidFill>
                          <a:latin typeface="Calibri" panose="020F0502020204030204" pitchFamily="34" charset="0"/>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tr-TR" sz="2000" b="0" i="0" u="none" strike="noStrike" cap="none" normalizeH="0" baseline="0" smtClean="0">
                          <a:ln>
                            <a:noFill/>
                          </a:ln>
                          <a:solidFill>
                            <a:schemeClr val="tx1"/>
                          </a:solidFill>
                          <a:effectLst/>
                          <a:latin typeface="Comic Sans MS" panose="030F0702030302020204" pitchFamily="66" charset="0"/>
                        </a:rPr>
                        <a:t>49,3</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136856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pPr>
              <a:defRPr/>
            </a:pPr>
            <a:fld id="{A9E83241-A7F1-4A8F-B540-B765C23AED5F}" type="slidenum">
              <a:rPr lang="en-US" smtClean="0"/>
              <a:pPr>
                <a:defRPr/>
              </a:pPr>
              <a:t>21</a:t>
            </a:fld>
            <a:endParaRPr lang="en-US"/>
          </a:p>
        </p:txBody>
      </p:sp>
      <p:pic>
        <p:nvPicPr>
          <p:cNvPr id="5" name="Resim 4"/>
          <p:cNvPicPr>
            <a:picLocks noChangeAspect="1"/>
          </p:cNvPicPr>
          <p:nvPr/>
        </p:nvPicPr>
        <p:blipFill>
          <a:blip r:embed="rId2"/>
          <a:stretch>
            <a:fillRect/>
          </a:stretch>
        </p:blipFill>
        <p:spPr>
          <a:xfrm>
            <a:off x="880334" y="51916"/>
            <a:ext cx="10052709" cy="6509015"/>
          </a:xfrm>
          <a:prstGeom prst="rect">
            <a:avLst/>
          </a:prstGeom>
        </p:spPr>
      </p:pic>
    </p:spTree>
    <p:extLst>
      <p:ext uri="{BB962C8B-B14F-4D97-AF65-F5344CB8AC3E}">
        <p14:creationId xmlns:p14="http://schemas.microsoft.com/office/powerpoint/2010/main" val="29269732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6866" name="Slayt Numarası Yer Tutucusu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E2FE706A-B77F-49DE-8746-72E8166A625F}" type="slidenum">
              <a:rPr lang="en-US">
                <a:solidFill>
                  <a:srgbClr val="898989"/>
                </a:solidFill>
              </a:rPr>
              <a:pPr/>
              <a:t>22</a:t>
            </a:fld>
            <a:endParaRPr lang="en-US">
              <a:solidFill>
                <a:srgbClr val="898989"/>
              </a:solidFill>
            </a:endParaRPr>
          </a:p>
        </p:txBody>
      </p:sp>
      <p:sp>
        <p:nvSpPr>
          <p:cNvPr id="36867" name="Rectangle 2"/>
          <p:cNvSpPr>
            <a:spLocks noGrp="1" noChangeArrowheads="1"/>
          </p:cNvSpPr>
          <p:nvPr>
            <p:ph type="title" idx="4294967295"/>
          </p:nvPr>
        </p:nvSpPr>
        <p:spPr>
          <a:xfrm>
            <a:off x="1992313" y="260350"/>
            <a:ext cx="8229600" cy="706438"/>
          </a:xfrm>
        </p:spPr>
        <p:txBody>
          <a:bodyPr/>
          <a:lstStyle/>
          <a:p>
            <a:pPr eaLnBrk="1" hangingPunct="1"/>
            <a:r>
              <a:rPr lang="tr-TR" sz="3200" b="1">
                <a:latin typeface="Comic Sans MS" panose="030F0702030302020204" pitchFamily="66" charset="0"/>
              </a:rPr>
              <a:t>ÖNEMLİ CHO ve ÖZELLİKLERİ </a:t>
            </a:r>
          </a:p>
        </p:txBody>
      </p:sp>
      <p:sp>
        <p:nvSpPr>
          <p:cNvPr id="36868" name="Rectangle 3"/>
          <p:cNvSpPr>
            <a:spLocks noGrp="1" noChangeArrowheads="1"/>
          </p:cNvSpPr>
          <p:nvPr>
            <p:ph type="body" idx="4294967295"/>
          </p:nvPr>
        </p:nvSpPr>
        <p:spPr>
          <a:xfrm>
            <a:off x="2208213" y="981076"/>
            <a:ext cx="7772400" cy="4683125"/>
          </a:xfrm>
        </p:spPr>
        <p:txBody>
          <a:bodyPr/>
          <a:lstStyle/>
          <a:p>
            <a:pPr eaLnBrk="1" hangingPunct="1">
              <a:buFont typeface="Arial" panose="020B0604020202020204" pitchFamily="34" charset="0"/>
              <a:buNone/>
            </a:pPr>
            <a:r>
              <a:rPr lang="tr-TR" sz="2400" b="1">
                <a:latin typeface="Comic Sans MS" panose="030F0702030302020204" pitchFamily="66" charset="0"/>
              </a:rPr>
              <a:t>1-GLİKOZ:</a:t>
            </a:r>
            <a:r>
              <a:rPr lang="tr-TR" sz="2400">
                <a:latin typeface="Comic Sans MS" panose="030F0702030302020204" pitchFamily="66" charset="0"/>
              </a:rPr>
              <a:t> Renksiz, kokusuz, kristal halde, suda eriyen bir maddedir. Hayvan dokusu tarafından kullanılan başlıca karbonhidrattır. </a:t>
            </a:r>
          </a:p>
          <a:p>
            <a:pPr eaLnBrk="1" hangingPunct="1">
              <a:buFont typeface="Arial" panose="020B0604020202020204" pitchFamily="34" charset="0"/>
              <a:buNone/>
            </a:pPr>
            <a:r>
              <a:rPr lang="tr-TR" sz="2400">
                <a:latin typeface="Comic Sans MS" panose="030F0702030302020204" pitchFamily="66" charset="0"/>
              </a:rPr>
              <a:t>-Serbest halde meyve ve sebzelerde, balda, kanda var</a:t>
            </a:r>
          </a:p>
          <a:p>
            <a:pPr eaLnBrk="1" hangingPunct="1">
              <a:buFont typeface="Arial" panose="020B0604020202020204" pitchFamily="34" charset="0"/>
              <a:buNone/>
            </a:pPr>
            <a:r>
              <a:rPr lang="tr-TR" sz="2400">
                <a:latin typeface="Comic Sans MS" panose="030F0702030302020204" pitchFamily="66" charset="0"/>
              </a:rPr>
              <a:t>-Ticari adı dextroz</a:t>
            </a:r>
          </a:p>
          <a:p>
            <a:pPr eaLnBrk="1" hangingPunct="1">
              <a:buFont typeface="Arial" panose="020B0604020202020204" pitchFamily="34" charset="0"/>
              <a:buNone/>
            </a:pPr>
            <a:r>
              <a:rPr lang="tr-TR" sz="2400">
                <a:latin typeface="Comic Sans MS" panose="030F0702030302020204" pitchFamily="66" charset="0"/>
              </a:rPr>
              <a:t>-Fermentasyon için uygundur.</a:t>
            </a:r>
          </a:p>
          <a:p>
            <a:pPr eaLnBrk="1" hangingPunct="1">
              <a:buFont typeface="Arial" panose="020B0604020202020204" pitchFamily="34" charset="0"/>
              <a:buNone/>
            </a:pPr>
            <a:r>
              <a:rPr lang="tr-TR" sz="2400">
                <a:latin typeface="Comic Sans MS" panose="030F0702030302020204" pitchFamily="66" charset="0"/>
              </a:rPr>
              <a:t>-Mısır ve patates nişastasından asit hidrolizi ile üretilir.</a:t>
            </a:r>
          </a:p>
          <a:p>
            <a:pPr eaLnBrk="1" hangingPunct="1">
              <a:buFont typeface="Arial" panose="020B0604020202020204" pitchFamily="34" charset="0"/>
              <a:buNone/>
            </a:pPr>
            <a:r>
              <a:rPr lang="tr-TR" sz="2400">
                <a:latin typeface="Comic Sans MS" panose="030F0702030302020204" pitchFamily="66" charset="0"/>
              </a:rPr>
              <a:t>-Farmakoloji ve diyette kullanılır.</a:t>
            </a:r>
          </a:p>
          <a:p>
            <a:pPr eaLnBrk="1" hangingPunct="1">
              <a:buFont typeface="Arial" panose="020B0604020202020204" pitchFamily="34" charset="0"/>
              <a:buNone/>
            </a:pPr>
            <a:r>
              <a:rPr lang="tr-TR" sz="2400">
                <a:latin typeface="Comic Sans MS" panose="030F0702030302020204" pitchFamily="66" charset="0"/>
              </a:rPr>
              <a:t>-Sukrozun ¾ ü kadar tatlıdır.</a:t>
            </a:r>
          </a:p>
          <a:p>
            <a:pPr eaLnBrk="1" hangingPunct="1">
              <a:buFont typeface="Arial" panose="020B0604020202020204" pitchFamily="34" charset="0"/>
              <a:buNone/>
            </a:pPr>
            <a:r>
              <a:rPr lang="tr-TR" sz="2400">
                <a:latin typeface="Comic Sans MS" panose="030F0702030302020204" pitchFamily="66" charset="0"/>
              </a:rPr>
              <a:t>-Besinlerin saklanmasında kullanılır.</a:t>
            </a:r>
          </a:p>
          <a:p>
            <a:pPr eaLnBrk="1" hangingPunct="1">
              <a:buFont typeface="Arial" panose="020B0604020202020204" pitchFamily="34" charset="0"/>
              <a:buNone/>
            </a:pPr>
            <a:endParaRPr lang="tr-TR" sz="2400">
              <a:latin typeface="Comic Sans MS" panose="030F0702030302020204" pitchFamily="66" charset="0"/>
            </a:endParaRPr>
          </a:p>
          <a:p>
            <a:pPr eaLnBrk="1" hangingPunct="1"/>
            <a:endParaRPr lang="tr-TR" sz="2000">
              <a:latin typeface="Comic Sans MS" panose="030F0702030302020204" pitchFamily="66" charset="0"/>
            </a:endParaRPr>
          </a:p>
        </p:txBody>
      </p:sp>
    </p:spTree>
    <p:extLst>
      <p:ext uri="{BB962C8B-B14F-4D97-AF65-F5344CB8AC3E}">
        <p14:creationId xmlns:p14="http://schemas.microsoft.com/office/powerpoint/2010/main" val="6271939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7890" name="Slayt Numarası Yer Tutucusu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7DD9EB0D-C98F-4349-A02F-A5F9C694D17A}" type="slidenum">
              <a:rPr lang="en-US">
                <a:solidFill>
                  <a:srgbClr val="898989"/>
                </a:solidFill>
              </a:rPr>
              <a:pPr/>
              <a:t>23</a:t>
            </a:fld>
            <a:endParaRPr lang="en-US">
              <a:solidFill>
                <a:srgbClr val="898989"/>
              </a:solidFill>
            </a:endParaRPr>
          </a:p>
        </p:txBody>
      </p:sp>
      <p:sp>
        <p:nvSpPr>
          <p:cNvPr id="37891" name="Rectangle 3"/>
          <p:cNvSpPr>
            <a:spLocks noGrp="1" noChangeArrowheads="1"/>
          </p:cNvSpPr>
          <p:nvPr>
            <p:ph type="body" idx="4294967295"/>
          </p:nvPr>
        </p:nvSpPr>
        <p:spPr>
          <a:xfrm>
            <a:off x="1992313" y="476251"/>
            <a:ext cx="8229600" cy="5649913"/>
          </a:xfrm>
        </p:spPr>
        <p:txBody>
          <a:bodyPr/>
          <a:lstStyle/>
          <a:p>
            <a:pPr eaLnBrk="1" hangingPunct="1">
              <a:lnSpc>
                <a:spcPct val="90000"/>
              </a:lnSpc>
              <a:buFont typeface="Arial" panose="020B0604020202020204" pitchFamily="34" charset="0"/>
              <a:buNone/>
            </a:pPr>
            <a:r>
              <a:rPr lang="tr-TR" sz="3600" b="1">
                <a:latin typeface="Comic Sans MS" panose="030F0702030302020204" pitchFamily="66" charset="0"/>
              </a:rPr>
              <a:t>2-FRUKTOZ:</a:t>
            </a:r>
            <a:r>
              <a:rPr lang="tr-TR" sz="3600">
                <a:latin typeface="Comic Sans MS" panose="030F0702030302020204" pitchFamily="66" charset="0"/>
              </a:rPr>
              <a:t> </a:t>
            </a:r>
            <a:r>
              <a:rPr lang="tr-TR" sz="2800">
                <a:latin typeface="Comic Sans MS" panose="030F0702030302020204" pitchFamily="66" charset="0"/>
              </a:rPr>
              <a:t>Meyvelerde bol miktarda bulunan, sukrozdan daha tatlı bir monosakkarittir.</a:t>
            </a:r>
          </a:p>
          <a:p>
            <a:pPr eaLnBrk="1" hangingPunct="1">
              <a:lnSpc>
                <a:spcPct val="90000"/>
              </a:lnSpc>
              <a:buFont typeface="Arial" panose="020B0604020202020204" pitchFamily="34" charset="0"/>
              <a:buNone/>
            </a:pPr>
            <a:endParaRPr lang="tr-TR" sz="2800">
              <a:latin typeface="Comic Sans MS" panose="030F0702030302020204" pitchFamily="66" charset="0"/>
            </a:endParaRPr>
          </a:p>
          <a:p>
            <a:pPr eaLnBrk="1" hangingPunct="1">
              <a:lnSpc>
                <a:spcPct val="90000"/>
              </a:lnSpc>
              <a:buFont typeface="Arial" panose="020B0604020202020204" pitchFamily="34" charset="0"/>
              <a:buNone/>
            </a:pPr>
            <a:r>
              <a:rPr lang="tr-TR" smtClean="0">
                <a:latin typeface="Comic Sans MS" panose="030F0702030302020204" pitchFamily="66" charset="0"/>
              </a:rPr>
              <a:t>-Serbest formda, glukozla beraber tatlı meyve ve çiçek nektarlarında, bitkilerin tatlı kısımlarında bulunur.</a:t>
            </a:r>
          </a:p>
          <a:p>
            <a:pPr eaLnBrk="1" hangingPunct="1">
              <a:lnSpc>
                <a:spcPct val="90000"/>
              </a:lnSpc>
              <a:buFont typeface="Arial" panose="020B0604020202020204" pitchFamily="34" charset="0"/>
              <a:buNone/>
            </a:pPr>
            <a:r>
              <a:rPr lang="tr-TR" smtClean="0">
                <a:latin typeface="Comic Sans MS" panose="030F0702030302020204" pitchFamily="66" charset="0"/>
              </a:rPr>
              <a:t>-Bileşik olarak sakkaroz, rafinoz, fruktozanların yapısında var,</a:t>
            </a:r>
          </a:p>
          <a:p>
            <a:pPr eaLnBrk="1" hangingPunct="1">
              <a:lnSpc>
                <a:spcPct val="90000"/>
              </a:lnSpc>
              <a:buFont typeface="Arial" panose="020B0604020202020204" pitchFamily="34" charset="0"/>
              <a:buNone/>
            </a:pPr>
            <a:r>
              <a:rPr lang="tr-TR" smtClean="0">
                <a:latin typeface="Comic Sans MS" panose="030F0702030302020204" pitchFamily="66" charset="0"/>
              </a:rPr>
              <a:t>-Higroskopik (nem çekme özelliği var)</a:t>
            </a:r>
          </a:p>
          <a:p>
            <a:pPr eaLnBrk="1" hangingPunct="1">
              <a:lnSpc>
                <a:spcPct val="90000"/>
              </a:lnSpc>
              <a:buFont typeface="Arial" panose="020B0604020202020204" pitchFamily="34" charset="0"/>
              <a:buNone/>
            </a:pPr>
            <a:r>
              <a:rPr lang="tr-TR" smtClean="0">
                <a:latin typeface="Comic Sans MS" panose="030F0702030302020204" pitchFamily="66" charset="0"/>
              </a:rPr>
              <a:t>-Yüksek tatlılık derecesine sahip</a:t>
            </a:r>
          </a:p>
          <a:p>
            <a:pPr eaLnBrk="1" hangingPunct="1">
              <a:lnSpc>
                <a:spcPct val="90000"/>
              </a:lnSpc>
              <a:buFont typeface="Arial" panose="020B0604020202020204" pitchFamily="34" charset="0"/>
              <a:buNone/>
            </a:pPr>
            <a:endParaRPr lang="tr-TR" smtClean="0">
              <a:latin typeface="Comic Sans MS" panose="030F0702030302020204" pitchFamily="66" charset="0"/>
            </a:endParaRPr>
          </a:p>
          <a:p>
            <a:pPr eaLnBrk="1" hangingPunct="1">
              <a:lnSpc>
                <a:spcPct val="90000"/>
              </a:lnSpc>
            </a:pPr>
            <a:endParaRPr lang="tr-TR" sz="3600"/>
          </a:p>
        </p:txBody>
      </p:sp>
    </p:spTree>
    <p:extLst>
      <p:ext uri="{BB962C8B-B14F-4D97-AF65-F5344CB8AC3E}">
        <p14:creationId xmlns:p14="http://schemas.microsoft.com/office/powerpoint/2010/main" val="61430717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8914" name="Slayt Numarası Yer Tutucusu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207DCFDF-15D7-418E-9B0A-0BFC1972CDFC}" type="slidenum">
              <a:rPr lang="en-US">
                <a:solidFill>
                  <a:srgbClr val="898989"/>
                </a:solidFill>
              </a:rPr>
              <a:pPr/>
              <a:t>24</a:t>
            </a:fld>
            <a:endParaRPr lang="en-US">
              <a:solidFill>
                <a:srgbClr val="898989"/>
              </a:solidFill>
            </a:endParaRPr>
          </a:p>
        </p:txBody>
      </p:sp>
      <p:sp>
        <p:nvSpPr>
          <p:cNvPr id="38915" name="Rectangle 2"/>
          <p:cNvSpPr>
            <a:spLocks noGrp="1"/>
          </p:cNvSpPr>
          <p:nvPr>
            <p:ph type="title"/>
          </p:nvPr>
        </p:nvSpPr>
        <p:spPr>
          <a:xfrm>
            <a:off x="1992313" y="188914"/>
            <a:ext cx="8229600" cy="561975"/>
          </a:xfrm>
        </p:spPr>
        <p:txBody>
          <a:bodyPr/>
          <a:lstStyle/>
          <a:p>
            <a:pPr eaLnBrk="1" hangingPunct="1"/>
            <a:r>
              <a:rPr lang="tr-TR" sz="3200" b="1">
                <a:latin typeface="Comic Sans MS" panose="030F0702030302020204" pitchFamily="66" charset="0"/>
              </a:rPr>
              <a:t>3-Sakkaroz</a:t>
            </a:r>
          </a:p>
        </p:txBody>
      </p:sp>
      <p:sp>
        <p:nvSpPr>
          <p:cNvPr id="38916" name="Rectangle 3"/>
          <p:cNvSpPr>
            <a:spLocks noGrp="1"/>
          </p:cNvSpPr>
          <p:nvPr>
            <p:ph type="body" idx="1"/>
          </p:nvPr>
        </p:nvSpPr>
        <p:spPr>
          <a:xfrm>
            <a:off x="1992313" y="765175"/>
            <a:ext cx="8229600" cy="5949950"/>
          </a:xfrm>
        </p:spPr>
        <p:txBody>
          <a:bodyPr/>
          <a:lstStyle/>
          <a:p>
            <a:pPr eaLnBrk="1" hangingPunct="1">
              <a:lnSpc>
                <a:spcPct val="90000"/>
              </a:lnSpc>
              <a:buFont typeface="Arial" panose="020B0604020202020204" pitchFamily="34" charset="0"/>
              <a:buNone/>
            </a:pPr>
            <a:r>
              <a:rPr lang="tr-TR" sz="2800">
                <a:latin typeface="Comic Sans MS" panose="030F0702030302020204" pitchFamily="66" charset="0"/>
              </a:rPr>
              <a:t>-Glikoz ve fruktozdan oluşur,</a:t>
            </a:r>
          </a:p>
          <a:p>
            <a:pPr eaLnBrk="1" hangingPunct="1">
              <a:lnSpc>
                <a:spcPct val="90000"/>
              </a:lnSpc>
              <a:buFont typeface="Arial" panose="020B0604020202020204" pitchFamily="34" charset="0"/>
              <a:buNone/>
            </a:pPr>
            <a:r>
              <a:rPr lang="tr-TR" sz="2800">
                <a:latin typeface="Comic Sans MS" panose="030F0702030302020204" pitchFamily="66" charset="0"/>
              </a:rPr>
              <a:t>-şeker pancarı ve şeker kamışında bulunur,</a:t>
            </a:r>
          </a:p>
          <a:p>
            <a:pPr eaLnBrk="1" hangingPunct="1">
              <a:lnSpc>
                <a:spcPct val="90000"/>
              </a:lnSpc>
              <a:buFont typeface="Arial" panose="020B0604020202020204" pitchFamily="34" charset="0"/>
              <a:buNone/>
            </a:pPr>
            <a:r>
              <a:rPr lang="tr-TR" sz="2800">
                <a:latin typeface="Comic Sans MS" panose="030F0702030302020204" pitchFamily="66" charset="0"/>
              </a:rPr>
              <a:t>-mayalarla direkt fermente olmaz, önce sakkaraz enzimleriyle glukoz ve fruktoza parçalanır, sonra fermente olur,</a:t>
            </a:r>
          </a:p>
          <a:p>
            <a:pPr eaLnBrk="1" hangingPunct="1">
              <a:lnSpc>
                <a:spcPct val="90000"/>
              </a:lnSpc>
              <a:buFont typeface="Arial" panose="020B0604020202020204" pitchFamily="34" charset="0"/>
              <a:buNone/>
            </a:pPr>
            <a:r>
              <a:rPr lang="tr-TR" sz="2800">
                <a:latin typeface="Comic Sans MS" panose="030F0702030302020204" pitchFamily="66" charset="0"/>
              </a:rPr>
              <a:t>-konsantre edilmiş olanı mo. gelişimini engeller, (reçel, marmelat, jöle yapımı)</a:t>
            </a:r>
          </a:p>
          <a:p>
            <a:pPr eaLnBrk="1" hangingPunct="1">
              <a:lnSpc>
                <a:spcPct val="90000"/>
              </a:lnSpc>
              <a:buFont typeface="Arial" panose="020B0604020202020204" pitchFamily="34" charset="0"/>
              <a:buNone/>
            </a:pPr>
            <a:r>
              <a:rPr lang="tr-TR" sz="2800">
                <a:latin typeface="Comic Sans MS" panose="030F0702030302020204" pitchFamily="66" charset="0"/>
              </a:rPr>
              <a:t>-insan vücudunda kalsiyumu bağlar (kalsiyum sakkarat),</a:t>
            </a:r>
          </a:p>
          <a:p>
            <a:pPr eaLnBrk="1" hangingPunct="1">
              <a:lnSpc>
                <a:spcPct val="90000"/>
              </a:lnSpc>
              <a:buFont typeface="Arial" panose="020B0604020202020204" pitchFamily="34" charset="0"/>
              <a:buNone/>
            </a:pPr>
            <a:r>
              <a:rPr lang="tr-TR" sz="2800">
                <a:latin typeface="Comic Sans MS" panose="030F0702030302020204" pitchFamily="66" charset="0"/>
              </a:rPr>
              <a:t>-sakkaroz, sindirim sisteminde sakkaraz enzimi ile hidroliz olduktan sonra emilir, bal ve diğer monosakkaritler olduğu gibi emilir. Bu yuzden bal daha cabuk sindirilir.</a:t>
            </a:r>
          </a:p>
        </p:txBody>
      </p:sp>
    </p:spTree>
    <p:extLst>
      <p:ext uri="{BB962C8B-B14F-4D97-AF65-F5344CB8AC3E}">
        <p14:creationId xmlns:p14="http://schemas.microsoft.com/office/powerpoint/2010/main" val="25858664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9938" name="Slayt Numarası Yer Tutucusu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9BCC02A9-7AAB-4139-A68E-8F0889980995}" type="slidenum">
              <a:rPr lang="en-US">
                <a:solidFill>
                  <a:srgbClr val="898989"/>
                </a:solidFill>
              </a:rPr>
              <a:pPr/>
              <a:t>25</a:t>
            </a:fld>
            <a:endParaRPr lang="en-US">
              <a:solidFill>
                <a:srgbClr val="898989"/>
              </a:solidFill>
            </a:endParaRPr>
          </a:p>
        </p:txBody>
      </p:sp>
      <p:sp>
        <p:nvSpPr>
          <p:cNvPr id="39939" name="Rectangle 3"/>
          <p:cNvSpPr>
            <a:spLocks noGrp="1"/>
          </p:cNvSpPr>
          <p:nvPr>
            <p:ph type="body" idx="1"/>
          </p:nvPr>
        </p:nvSpPr>
        <p:spPr>
          <a:xfrm>
            <a:off x="2063750" y="549276"/>
            <a:ext cx="8229600" cy="5102225"/>
          </a:xfrm>
        </p:spPr>
        <p:txBody>
          <a:bodyPr/>
          <a:lstStyle/>
          <a:p>
            <a:pPr eaLnBrk="1" hangingPunct="1">
              <a:lnSpc>
                <a:spcPct val="80000"/>
              </a:lnSpc>
              <a:buFont typeface="Arial" panose="020B0604020202020204" pitchFamily="34" charset="0"/>
              <a:buNone/>
            </a:pPr>
            <a:r>
              <a:rPr lang="tr-TR" sz="2800">
                <a:latin typeface="Times New Roman" panose="02020603050405020304" pitchFamily="18" charset="0"/>
                <a:cs typeface="Times New Roman" panose="02020603050405020304" pitchFamily="18" charset="0"/>
              </a:rPr>
              <a:t>			</a:t>
            </a:r>
          </a:p>
          <a:p>
            <a:pPr eaLnBrk="1" hangingPunct="1">
              <a:lnSpc>
                <a:spcPct val="80000"/>
              </a:lnSpc>
              <a:buFont typeface="Arial" panose="020B0604020202020204" pitchFamily="34" charset="0"/>
              <a:buNone/>
            </a:pPr>
            <a:r>
              <a:rPr lang="tr-TR" sz="2800" b="1">
                <a:latin typeface="Comic Sans MS" panose="030F0702030302020204" pitchFamily="66" charset="0"/>
                <a:cs typeface="Times New Roman" panose="02020603050405020304" pitchFamily="18" charset="0"/>
              </a:rPr>
              <a:t>4-Laktoz (Süt şekeri)</a:t>
            </a:r>
          </a:p>
          <a:p>
            <a:pPr eaLnBrk="1" hangingPunct="1">
              <a:lnSpc>
                <a:spcPct val="80000"/>
              </a:lnSpc>
              <a:buFont typeface="Arial" panose="020B0604020202020204" pitchFamily="34" charset="0"/>
              <a:buNone/>
            </a:pPr>
            <a:endParaRPr lang="tr-TR" sz="2800" b="1">
              <a:latin typeface="Comic Sans MS" panose="030F0702030302020204" pitchFamily="66" charset="0"/>
              <a:cs typeface="Times New Roman" panose="02020603050405020304" pitchFamily="18" charset="0"/>
            </a:endParaRPr>
          </a:p>
          <a:p>
            <a:pPr eaLnBrk="1" hangingPunct="1">
              <a:lnSpc>
                <a:spcPct val="80000"/>
              </a:lnSpc>
            </a:pPr>
            <a:r>
              <a:rPr lang="tr-TR" sz="2800">
                <a:latin typeface="Comic Sans MS" panose="030F0702030302020204" pitchFamily="66" charset="0"/>
                <a:cs typeface="Times New Roman" panose="02020603050405020304" pitchFamily="18" charset="0"/>
              </a:rPr>
              <a:t>Doğada sadece sütte bulunur.</a:t>
            </a:r>
          </a:p>
          <a:p>
            <a:pPr eaLnBrk="1" hangingPunct="1">
              <a:lnSpc>
                <a:spcPct val="80000"/>
              </a:lnSpc>
            </a:pPr>
            <a:r>
              <a:rPr lang="tr-TR" sz="2800">
                <a:latin typeface="Comic Sans MS" panose="030F0702030302020204" pitchFamily="66" charset="0"/>
                <a:cs typeface="Times New Roman" panose="02020603050405020304" pitchFamily="18" charset="0"/>
              </a:rPr>
              <a:t>Glukoz ve galaktozdan oluşur,</a:t>
            </a:r>
          </a:p>
          <a:p>
            <a:pPr eaLnBrk="1" hangingPunct="1">
              <a:lnSpc>
                <a:spcPct val="80000"/>
              </a:lnSpc>
            </a:pPr>
            <a:r>
              <a:rPr lang="tr-TR" sz="2800">
                <a:latin typeface="Comic Sans MS" panose="030F0702030302020204" pitchFamily="66" charset="0"/>
                <a:cs typeface="Times New Roman" panose="02020603050405020304" pitchFamily="18" charset="0"/>
              </a:rPr>
              <a:t>Sakkaroza göre daha az tatlı,</a:t>
            </a:r>
          </a:p>
          <a:p>
            <a:pPr eaLnBrk="1" hangingPunct="1">
              <a:lnSpc>
                <a:spcPct val="80000"/>
              </a:lnSpc>
            </a:pPr>
            <a:r>
              <a:rPr lang="tr-TR" sz="2800">
                <a:latin typeface="Comic Sans MS" panose="030F0702030302020204" pitchFamily="66" charset="0"/>
                <a:cs typeface="Times New Roman" panose="02020603050405020304" pitchFamily="18" charset="0"/>
              </a:rPr>
              <a:t>Mayalarla direkt fermente olur,</a:t>
            </a:r>
          </a:p>
          <a:p>
            <a:pPr eaLnBrk="1" hangingPunct="1">
              <a:lnSpc>
                <a:spcPct val="80000"/>
              </a:lnSpc>
            </a:pPr>
            <a:r>
              <a:rPr lang="tr-TR" sz="2800">
                <a:latin typeface="Comic Sans MS" panose="030F0702030302020204" pitchFamily="66" charset="0"/>
                <a:cs typeface="Times New Roman" panose="02020603050405020304" pitchFamily="18" charset="0"/>
              </a:rPr>
              <a:t>Sindirimi yavaş, bağırsakta daha uzun süre kalır, hafif asidik bir ortam sağlayarak, kalsiyumun daha çok emilimine yardımcı olur,</a:t>
            </a:r>
          </a:p>
          <a:p>
            <a:pPr eaLnBrk="1" hangingPunct="1">
              <a:lnSpc>
                <a:spcPct val="80000"/>
              </a:lnSpc>
            </a:pPr>
            <a:r>
              <a:rPr lang="tr-TR" sz="2800">
                <a:latin typeface="Comic Sans MS" panose="030F0702030302020204" pitchFamily="66" charset="0"/>
                <a:cs typeface="Times New Roman" panose="02020603050405020304" pitchFamily="18" charset="0"/>
              </a:rPr>
              <a:t> </a:t>
            </a:r>
            <a:r>
              <a:rPr lang="tr-TR" sz="2800" b="1">
                <a:latin typeface="Comic Sans MS" panose="030F0702030302020204" pitchFamily="66" charset="0"/>
                <a:cs typeface="Times New Roman" panose="02020603050405020304" pitchFamily="18" charset="0"/>
              </a:rPr>
              <a:t>Laktoz intolerans:</a:t>
            </a:r>
            <a:r>
              <a:rPr lang="tr-TR" sz="2800">
                <a:latin typeface="Comic Sans MS" panose="030F0702030302020204" pitchFamily="66" charset="0"/>
                <a:cs typeface="Times New Roman" panose="02020603050405020304" pitchFamily="18" charset="0"/>
              </a:rPr>
              <a:t> </a:t>
            </a:r>
            <a:r>
              <a:rPr lang="tr-TR" smtClean="0">
                <a:latin typeface="Comic Sans MS" panose="030F0702030302020204" pitchFamily="66" charset="0"/>
              </a:rPr>
              <a:t> </a:t>
            </a:r>
            <a:r>
              <a:rPr lang="tr-TR" sz="2800">
                <a:latin typeface="Comic Sans MS" panose="030F0702030302020204" pitchFamily="66" charset="0"/>
                <a:cs typeface="Times New Roman" panose="02020603050405020304" pitchFamily="18" charset="0"/>
              </a:rPr>
              <a:t>Laktaz adı verilen ve süt şekeri olan laktozun parçalanarak sindirilmesini sağlayan enzimin, ince bağırsakta üretilmemesi ile ortaya çıkar.</a:t>
            </a:r>
            <a:r>
              <a:rPr lang="tr-TR" smtClean="0">
                <a:latin typeface="Comic Sans MS" panose="030F0702030302020204" pitchFamily="66" charset="0"/>
              </a:rPr>
              <a:t> </a:t>
            </a:r>
          </a:p>
        </p:txBody>
      </p:sp>
    </p:spTree>
    <p:extLst>
      <p:ext uri="{BB962C8B-B14F-4D97-AF65-F5344CB8AC3E}">
        <p14:creationId xmlns:p14="http://schemas.microsoft.com/office/powerpoint/2010/main" val="13025522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40962" name="Slayt Numarası Yer Tutucusu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2C1DB4C7-AB7E-410E-AB76-88179C42F164}" type="slidenum">
              <a:rPr lang="en-US">
                <a:solidFill>
                  <a:srgbClr val="898989"/>
                </a:solidFill>
              </a:rPr>
              <a:pPr/>
              <a:t>26</a:t>
            </a:fld>
            <a:endParaRPr lang="en-US">
              <a:solidFill>
                <a:srgbClr val="898989"/>
              </a:solidFill>
            </a:endParaRPr>
          </a:p>
        </p:txBody>
      </p:sp>
      <p:sp>
        <p:nvSpPr>
          <p:cNvPr id="40963" name="Rectangle 2"/>
          <p:cNvSpPr>
            <a:spLocks noGrp="1"/>
          </p:cNvSpPr>
          <p:nvPr>
            <p:ph type="title"/>
          </p:nvPr>
        </p:nvSpPr>
        <p:spPr>
          <a:xfrm>
            <a:off x="1992313" y="260351"/>
            <a:ext cx="8229600" cy="633413"/>
          </a:xfrm>
        </p:spPr>
        <p:txBody>
          <a:bodyPr/>
          <a:lstStyle/>
          <a:p>
            <a:pPr algn="l" eaLnBrk="1" hangingPunct="1"/>
            <a:r>
              <a:rPr lang="tr-TR" sz="3200" b="1">
                <a:latin typeface="Comic Sans MS" panose="030F0702030302020204" pitchFamily="66" charset="0"/>
              </a:rPr>
              <a:t>5-Nişasta</a:t>
            </a:r>
          </a:p>
        </p:txBody>
      </p:sp>
      <p:sp>
        <p:nvSpPr>
          <p:cNvPr id="40964" name="Rectangle 3"/>
          <p:cNvSpPr>
            <a:spLocks noGrp="1"/>
          </p:cNvSpPr>
          <p:nvPr>
            <p:ph type="body" idx="1"/>
          </p:nvPr>
        </p:nvSpPr>
        <p:spPr>
          <a:xfrm>
            <a:off x="1992313" y="1268413"/>
            <a:ext cx="8229600" cy="5173662"/>
          </a:xfrm>
        </p:spPr>
        <p:txBody>
          <a:bodyPr/>
          <a:lstStyle/>
          <a:p>
            <a:pPr eaLnBrk="1" hangingPunct="1">
              <a:buFont typeface="Arial" panose="020B0604020202020204" pitchFamily="34" charset="0"/>
              <a:buNone/>
            </a:pPr>
            <a:r>
              <a:rPr lang="tr-TR" smtClean="0"/>
              <a:t>-</a:t>
            </a:r>
            <a:r>
              <a:rPr lang="tr-TR" sz="2800">
                <a:latin typeface="Times New Roman" panose="02020603050405020304" pitchFamily="18" charset="0"/>
              </a:rPr>
              <a:t>Bitkilerde fotosentezin temel ürünüdür.</a:t>
            </a:r>
          </a:p>
          <a:p>
            <a:pPr eaLnBrk="1" hangingPunct="1">
              <a:buFont typeface="Arial" panose="020B0604020202020204" pitchFamily="34" charset="0"/>
              <a:buNone/>
            </a:pPr>
            <a:r>
              <a:rPr lang="tr-TR" sz="2800">
                <a:latin typeface="Times New Roman" panose="02020603050405020304" pitchFamily="18" charset="0"/>
              </a:rPr>
              <a:t>-tatsız, kokusuz, ve beyaz bir toz görünümünde, </a:t>
            </a:r>
          </a:p>
          <a:p>
            <a:pPr eaLnBrk="1" hangingPunct="1">
              <a:buFont typeface="Arial" panose="020B0604020202020204" pitchFamily="34" charset="0"/>
              <a:buNone/>
            </a:pPr>
            <a:r>
              <a:rPr lang="tr-TR" sz="2800">
                <a:latin typeface="Times New Roman" panose="02020603050405020304" pitchFamily="18" charset="0"/>
              </a:rPr>
              <a:t>-Depolanabilir (tohum, yumru, kök..)</a:t>
            </a:r>
          </a:p>
          <a:p>
            <a:pPr eaLnBrk="1" hangingPunct="1">
              <a:buFont typeface="Arial" panose="020B0604020202020204" pitchFamily="34" charset="0"/>
              <a:buNone/>
            </a:pPr>
            <a:r>
              <a:rPr lang="tr-TR" sz="2800">
                <a:latin typeface="Times New Roman" panose="02020603050405020304" pitchFamily="18" charset="0"/>
              </a:rPr>
              <a:t>-Gıdanın tekstür (dokusal özellikleri), lezzet ve yapısal özellikleri üzerine etkilidir,</a:t>
            </a:r>
          </a:p>
          <a:p>
            <a:pPr eaLnBrk="1" hangingPunct="1">
              <a:buFont typeface="Arial" panose="020B0604020202020204" pitchFamily="34" charset="0"/>
              <a:buNone/>
            </a:pPr>
            <a:r>
              <a:rPr lang="tr-TR" sz="2800">
                <a:latin typeface="Times New Roman" panose="02020603050405020304" pitchFamily="18" charset="0"/>
              </a:rPr>
              <a:t>-bitkilerin yedek karbonhidratını oluşturur,</a:t>
            </a:r>
          </a:p>
          <a:p>
            <a:pPr eaLnBrk="1" hangingPunct="1">
              <a:buFont typeface="Arial" panose="020B0604020202020204" pitchFamily="34" charset="0"/>
              <a:buNone/>
            </a:pPr>
            <a:r>
              <a:rPr lang="tr-TR" sz="2800">
                <a:latin typeface="Times New Roman" panose="02020603050405020304" pitchFamily="18" charset="0"/>
              </a:rPr>
              <a:t>-hayvanlardaki yağın işlevini görür,</a:t>
            </a:r>
          </a:p>
          <a:p>
            <a:pPr eaLnBrk="1" hangingPunct="1">
              <a:buFont typeface="Arial" panose="020B0604020202020204" pitchFamily="34" charset="0"/>
              <a:buNone/>
            </a:pPr>
            <a:r>
              <a:rPr lang="tr-TR" sz="2800">
                <a:latin typeface="Times New Roman" panose="02020603050405020304" pitchFamily="18" charset="0"/>
              </a:rPr>
              <a:t>-bitkilerde granül formunda bulunur,</a:t>
            </a:r>
          </a:p>
          <a:p>
            <a:pPr eaLnBrk="1" hangingPunct="1">
              <a:buFont typeface="Arial" panose="020B0604020202020204" pitchFamily="34" charset="0"/>
              <a:buNone/>
            </a:pPr>
            <a:endParaRPr lang="tr-TR" sz="2800">
              <a:latin typeface="Times New Roman" panose="02020603050405020304" pitchFamily="18" charset="0"/>
            </a:endParaRPr>
          </a:p>
          <a:p>
            <a:pPr eaLnBrk="1" hangingPunct="1">
              <a:buFont typeface="Arial" panose="020B0604020202020204" pitchFamily="34" charset="0"/>
              <a:buNone/>
            </a:pPr>
            <a:endParaRPr lang="tr-TR" sz="2800">
              <a:latin typeface="Times New Roman" panose="02020603050405020304" pitchFamily="18" charset="0"/>
            </a:endParaRPr>
          </a:p>
        </p:txBody>
      </p:sp>
    </p:spTree>
    <p:extLst>
      <p:ext uri="{BB962C8B-B14F-4D97-AF65-F5344CB8AC3E}">
        <p14:creationId xmlns:p14="http://schemas.microsoft.com/office/powerpoint/2010/main" val="318809077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41986" name="Slayt Numarası Yer Tutucusu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AF5F7D07-81F6-4F0E-A151-7ACF22051EBE}" type="slidenum">
              <a:rPr lang="en-US">
                <a:solidFill>
                  <a:srgbClr val="898989"/>
                </a:solidFill>
              </a:rPr>
              <a:pPr/>
              <a:t>27</a:t>
            </a:fld>
            <a:endParaRPr lang="en-US">
              <a:solidFill>
                <a:srgbClr val="898989"/>
              </a:solidFill>
            </a:endParaRPr>
          </a:p>
        </p:txBody>
      </p:sp>
      <p:sp>
        <p:nvSpPr>
          <p:cNvPr id="41987" name="Rectangle 2"/>
          <p:cNvSpPr>
            <a:spLocks noGrp="1"/>
          </p:cNvSpPr>
          <p:nvPr>
            <p:ph type="body" idx="1"/>
          </p:nvPr>
        </p:nvSpPr>
        <p:spPr>
          <a:xfrm>
            <a:off x="1981200" y="404813"/>
            <a:ext cx="8229600" cy="5721350"/>
          </a:xfrm>
        </p:spPr>
        <p:txBody>
          <a:bodyPr/>
          <a:lstStyle/>
          <a:p>
            <a:pPr eaLnBrk="1" hangingPunct="1">
              <a:spcBef>
                <a:spcPct val="50000"/>
              </a:spcBef>
              <a:buFontTx/>
              <a:buNone/>
            </a:pPr>
            <a:r>
              <a:rPr lang="tr-TR" smtClean="0"/>
              <a:t>bitki hücrelerindeki depo homopolisakkarittir; </a:t>
            </a:r>
            <a:r>
              <a:rPr lang="tr-TR" b="1" i="1" smtClean="0"/>
              <a:t>amiloz</a:t>
            </a:r>
            <a:r>
              <a:rPr lang="tr-TR" smtClean="0"/>
              <a:t> ve </a:t>
            </a:r>
            <a:r>
              <a:rPr lang="tr-TR" b="1" i="1" smtClean="0"/>
              <a:t>amilopektin</a:t>
            </a:r>
            <a:r>
              <a:rPr lang="tr-TR" smtClean="0"/>
              <a:t> olmak üzere iki tip glukoz polimeri içerir.</a:t>
            </a:r>
          </a:p>
          <a:p>
            <a:pPr eaLnBrk="1" hangingPunct="1">
              <a:spcBef>
                <a:spcPct val="50000"/>
              </a:spcBef>
              <a:buFontTx/>
              <a:buNone/>
            </a:pPr>
            <a:endParaRPr lang="tr-TR" smtClean="0"/>
          </a:p>
          <a:p>
            <a:pPr eaLnBrk="1" hangingPunct="1">
              <a:buFont typeface="Arial" panose="020B0604020202020204" pitchFamily="34" charset="0"/>
              <a:buNone/>
            </a:pPr>
            <a:endParaRPr lang="tr-TR" smtClean="0"/>
          </a:p>
        </p:txBody>
      </p:sp>
      <p:pic>
        <p:nvPicPr>
          <p:cNvPr id="4198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5188" y="1989138"/>
            <a:ext cx="7924800" cy="460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94254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43010" name="Slayt Numarası Yer Tutucusu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15F25124-8433-4771-885E-6F9ABD27096D}" type="slidenum">
              <a:rPr lang="en-US">
                <a:solidFill>
                  <a:srgbClr val="898989"/>
                </a:solidFill>
              </a:rPr>
              <a:pPr/>
              <a:t>28</a:t>
            </a:fld>
            <a:endParaRPr lang="en-US">
              <a:solidFill>
                <a:srgbClr val="898989"/>
              </a:solidFill>
            </a:endParaRPr>
          </a:p>
        </p:txBody>
      </p:sp>
      <p:sp>
        <p:nvSpPr>
          <p:cNvPr id="43011" name="Rectangle 2"/>
          <p:cNvSpPr>
            <a:spLocks noGrp="1"/>
          </p:cNvSpPr>
          <p:nvPr>
            <p:ph type="title"/>
          </p:nvPr>
        </p:nvSpPr>
        <p:spPr>
          <a:xfrm>
            <a:off x="2063750" y="1"/>
            <a:ext cx="8229600" cy="549275"/>
          </a:xfrm>
        </p:spPr>
        <p:txBody>
          <a:bodyPr/>
          <a:lstStyle/>
          <a:p>
            <a:pPr algn="l" eaLnBrk="1" hangingPunct="1"/>
            <a:r>
              <a:rPr lang="tr-TR" sz="2800" b="1">
                <a:latin typeface="Comic Sans MS" panose="030F0702030302020204" pitchFamily="66" charset="0"/>
              </a:rPr>
              <a:t>6-İnvert Şeker</a:t>
            </a:r>
          </a:p>
        </p:txBody>
      </p:sp>
      <p:sp>
        <p:nvSpPr>
          <p:cNvPr id="43012" name="Rectangle 3"/>
          <p:cNvSpPr>
            <a:spLocks noGrp="1"/>
          </p:cNvSpPr>
          <p:nvPr>
            <p:ph type="body" idx="1"/>
          </p:nvPr>
        </p:nvSpPr>
        <p:spPr>
          <a:xfrm>
            <a:off x="1992313" y="620713"/>
            <a:ext cx="8229600" cy="5903912"/>
          </a:xfrm>
        </p:spPr>
        <p:txBody>
          <a:bodyPr/>
          <a:lstStyle/>
          <a:p>
            <a:pPr eaLnBrk="1" hangingPunct="1">
              <a:lnSpc>
                <a:spcPct val="80000"/>
              </a:lnSpc>
            </a:pPr>
            <a:r>
              <a:rPr lang="tr-TR" sz="2400">
                <a:latin typeface="Comic Sans MS" panose="030F0702030302020204" pitchFamily="66" charset="0"/>
              </a:rPr>
              <a:t>Sakkarozun enzim veya asitle parçalanarak glukoz ve fruktoza indirgenmesinden elde edilen üründür. Az miktarda asitli bir sakkaroz şurubunun ısıtılması sonucu gerçekleşen hidroliz ile eşit molar konsantrasyonlarda D-glukoz ve D-fruktoz oluşur. Bu, aslında reçel ve şerbet yapımında limon suyu kullanımı ile gerçekleştirilen işlemdir.</a:t>
            </a:r>
          </a:p>
          <a:p>
            <a:pPr eaLnBrk="1" hangingPunct="1">
              <a:lnSpc>
                <a:spcPct val="80000"/>
              </a:lnSpc>
            </a:pPr>
            <a:r>
              <a:rPr lang="tr-TR" sz="2400">
                <a:latin typeface="Comic Sans MS" panose="030F0702030302020204" pitchFamily="66" charset="0"/>
              </a:rPr>
              <a:t>Sakkarozun hidrolizi sonucu oluşan invert şekerdeki glukoz ve fruktozun sudaki toplam çözünürlükleri, sakkarozun tek başına çözünürlüğünden daha fazladır. Bu nedenle </a:t>
            </a:r>
            <a:r>
              <a:rPr lang="tr-TR" sz="2400" b="1">
                <a:latin typeface="Comic Sans MS" panose="030F0702030302020204" pitchFamily="66" charset="0"/>
              </a:rPr>
              <a:t>kristalizasyon kontrolü</a:t>
            </a:r>
            <a:r>
              <a:rPr lang="tr-TR" sz="2400">
                <a:latin typeface="Comic Sans MS" panose="030F0702030302020204" pitchFamily="66" charset="0"/>
              </a:rPr>
              <a:t> amacıyla da kullanılmaktadır. Küçük kristal yapısından dolayı invert şeker, daha akıcı </a:t>
            </a:r>
            <a:r>
              <a:rPr lang="tr-TR" sz="2400" b="1">
                <a:latin typeface="Comic Sans MS" panose="030F0702030302020204" pitchFamily="66" charset="0"/>
              </a:rPr>
              <a:t>(topaklanma olmayan</a:t>
            </a:r>
            <a:r>
              <a:rPr lang="tr-TR" sz="2400">
                <a:latin typeface="Comic Sans MS" panose="030F0702030302020204" pitchFamily="66" charset="0"/>
              </a:rPr>
              <a:t>) ürünlerin, </a:t>
            </a:r>
            <a:r>
              <a:rPr lang="tr-TR" sz="2400" b="1">
                <a:latin typeface="Comic Sans MS" panose="030F0702030302020204" pitchFamily="66" charset="0"/>
              </a:rPr>
              <a:t>şekerlemelerin</a:t>
            </a:r>
            <a:r>
              <a:rPr lang="tr-TR" sz="2400">
                <a:latin typeface="Comic Sans MS" panose="030F0702030302020204" pitchFamily="66" charset="0"/>
              </a:rPr>
              <a:t> ve </a:t>
            </a:r>
            <a:r>
              <a:rPr lang="tr-TR" sz="2400" b="1">
                <a:latin typeface="Comic Sans MS" panose="030F0702030302020204" pitchFamily="66" charset="0"/>
              </a:rPr>
              <a:t>bazı şurupların</a:t>
            </a:r>
            <a:r>
              <a:rPr lang="tr-TR" sz="2400">
                <a:latin typeface="Comic Sans MS" panose="030F0702030302020204" pitchFamily="66" charset="0"/>
              </a:rPr>
              <a:t> üretiminde kullanılır. </a:t>
            </a:r>
            <a:r>
              <a:rPr lang="tr-TR" sz="2400" b="1">
                <a:latin typeface="Comic Sans MS" panose="030F0702030302020204" pitchFamily="66" charset="0"/>
              </a:rPr>
              <a:t>Reçel ve jöle yapımında</a:t>
            </a:r>
            <a:r>
              <a:rPr lang="tr-TR" sz="2400">
                <a:latin typeface="Comic Sans MS" panose="030F0702030302020204" pitchFamily="66" charset="0"/>
              </a:rPr>
              <a:t>, meyve içerisinde doğal bir şekilde bulunan asidin şekerle birleşimi ve bu karışımın ısıtılması ile otomatik olarak zaten invert şeker üretilmiş olur.Ayrıca invert şeker, sakkarozdan daha fazla tatlılık sağlar.</a:t>
            </a:r>
          </a:p>
          <a:p>
            <a:pPr eaLnBrk="1" hangingPunct="1">
              <a:lnSpc>
                <a:spcPct val="80000"/>
              </a:lnSpc>
            </a:pPr>
            <a:endParaRPr lang="tr-TR" sz="2400">
              <a:latin typeface="Comic Sans MS" panose="030F0702030302020204" pitchFamily="66" charset="0"/>
            </a:endParaRPr>
          </a:p>
        </p:txBody>
      </p:sp>
    </p:spTree>
    <p:extLst>
      <p:ext uri="{BB962C8B-B14F-4D97-AF65-F5344CB8AC3E}">
        <p14:creationId xmlns:p14="http://schemas.microsoft.com/office/powerpoint/2010/main" val="293151502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45058" name="Slayt Numarası Yer Tutucusu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88506395-35A2-4586-B1F5-7BADF4DB2113}" type="slidenum">
              <a:rPr lang="en-US">
                <a:solidFill>
                  <a:srgbClr val="898989"/>
                </a:solidFill>
              </a:rPr>
              <a:pPr/>
              <a:t>29</a:t>
            </a:fld>
            <a:endParaRPr lang="en-US">
              <a:solidFill>
                <a:srgbClr val="898989"/>
              </a:solidFill>
            </a:endParaRPr>
          </a:p>
        </p:txBody>
      </p:sp>
      <p:sp>
        <p:nvSpPr>
          <p:cNvPr id="45059" name="Rectangle 3"/>
          <p:cNvSpPr>
            <a:spLocks noGrp="1"/>
          </p:cNvSpPr>
          <p:nvPr>
            <p:ph type="body" idx="1"/>
          </p:nvPr>
        </p:nvSpPr>
        <p:spPr>
          <a:xfrm>
            <a:off x="1992313" y="620713"/>
            <a:ext cx="8229600" cy="5649912"/>
          </a:xfrm>
        </p:spPr>
        <p:txBody>
          <a:bodyPr/>
          <a:lstStyle/>
          <a:p>
            <a:pPr marL="0" indent="0" algn="just" eaLnBrk="1" hangingPunct="1">
              <a:buNone/>
            </a:pPr>
            <a:r>
              <a:rPr lang="tr-TR" sz="2400">
                <a:latin typeface="Comic Sans MS" panose="030F0702030302020204" pitchFamily="66" charset="0"/>
              </a:rPr>
              <a:t>Karbonhidratların kimyasal olarak sınıflandırılmasının yanı sıra bir başka sınıflandırmada sağlık üzerine gösterdikleri potansiyel etkilerine dayalı, besleyicilik özelliklerine göre yapılan sınıflandırmadır. </a:t>
            </a:r>
          </a:p>
          <a:p>
            <a:pPr marL="0" indent="0" algn="ctr" eaLnBrk="1" hangingPunct="1">
              <a:buNone/>
            </a:pPr>
            <a:r>
              <a:rPr lang="tr-TR" sz="1800" i="1"/>
              <a:t>Gıdalardaki karbonhidratların fizyolojik özellikleri</a:t>
            </a:r>
            <a:r>
              <a:rPr lang="tr-TR" sz="1800"/>
              <a:t> </a:t>
            </a:r>
          </a:p>
          <a:p>
            <a:pPr marL="0" indent="0" algn="ctr" eaLnBrk="1" hangingPunct="1">
              <a:buNone/>
            </a:pPr>
            <a:endParaRPr lang="tr-TR" sz="1800"/>
          </a:p>
        </p:txBody>
      </p:sp>
      <p:pic>
        <p:nvPicPr>
          <p:cNvPr id="4506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1089" y="2565401"/>
            <a:ext cx="7608887" cy="288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1" name="Rectangle 5"/>
          <p:cNvSpPr>
            <a:spLocks noChangeArrowheads="1"/>
          </p:cNvSpPr>
          <p:nvPr/>
        </p:nvSpPr>
        <p:spPr bwMode="auto">
          <a:xfrm>
            <a:off x="2424113" y="5445126"/>
            <a:ext cx="74168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fontAlgn="base">
              <a:spcBef>
                <a:spcPct val="0"/>
              </a:spcBef>
              <a:spcAft>
                <a:spcPct val="0"/>
              </a:spcAft>
            </a:pPr>
            <a:r>
              <a:rPr lang="tr-TR" sz="1600" baseline="30000">
                <a:solidFill>
                  <a:prstClr val="black"/>
                </a:solidFill>
                <a:latin typeface="Times New Roman" panose="02020603050405020304" pitchFamily="18" charset="0"/>
              </a:rPr>
              <a:t>a</a:t>
            </a:r>
            <a:r>
              <a:rPr lang="tr-TR" sz="1600">
                <a:solidFill>
                  <a:prstClr val="black"/>
                </a:solidFill>
                <a:latin typeface="Times New Roman" panose="02020603050405020304" pitchFamily="18" charset="0"/>
              </a:rPr>
              <a:t> Metabolizma için karbonhidrat sağlar, </a:t>
            </a:r>
            <a:r>
              <a:rPr lang="tr-TR" sz="1600" baseline="30000">
                <a:solidFill>
                  <a:prstClr val="black"/>
                </a:solidFill>
                <a:latin typeface="Times New Roman" panose="02020603050405020304" pitchFamily="18" charset="0"/>
              </a:rPr>
              <a:t>b</a:t>
            </a:r>
            <a:r>
              <a:rPr lang="tr-TR" sz="1600">
                <a:solidFill>
                  <a:prstClr val="black"/>
                </a:solidFill>
                <a:latin typeface="Times New Roman" panose="02020603050405020304" pitchFamily="18" charset="0"/>
              </a:rPr>
              <a:t> Kısa zincirli yağ asitleri, </a:t>
            </a:r>
            <a:r>
              <a:rPr lang="tr-TR" sz="1600" baseline="30000">
                <a:solidFill>
                  <a:prstClr val="black"/>
                </a:solidFill>
                <a:latin typeface="Times New Roman" panose="02020603050405020304" pitchFamily="18" charset="0"/>
              </a:rPr>
              <a:t>c </a:t>
            </a:r>
            <a:r>
              <a:rPr lang="tr-TR" sz="1600">
                <a:solidFill>
                  <a:prstClr val="black"/>
                </a:solidFill>
                <a:latin typeface="Times New Roman" panose="02020603050405020304" pitchFamily="18" charset="0"/>
              </a:rPr>
              <a:t>Eritrol hariç, </a:t>
            </a:r>
          </a:p>
          <a:p>
            <a:pPr fontAlgn="base">
              <a:spcBef>
                <a:spcPct val="0"/>
              </a:spcBef>
              <a:spcAft>
                <a:spcPct val="0"/>
              </a:spcAft>
            </a:pPr>
            <a:r>
              <a:rPr lang="tr-TR" sz="1600" baseline="30000">
                <a:solidFill>
                  <a:prstClr val="black"/>
                </a:solidFill>
                <a:latin typeface="Times New Roman" panose="02020603050405020304" pitchFamily="18" charset="0"/>
              </a:rPr>
              <a:t>d </a:t>
            </a:r>
            <a:r>
              <a:rPr lang="tr-TR" sz="1600">
                <a:solidFill>
                  <a:prstClr val="black"/>
                </a:solidFill>
                <a:latin typeface="Times New Roman" panose="02020603050405020304" pitchFamily="18" charset="0"/>
              </a:rPr>
              <a:t>Sadece dirençli nişasta formu, </a:t>
            </a:r>
            <a:r>
              <a:rPr lang="tr-TR" sz="1600" baseline="30000">
                <a:solidFill>
                  <a:prstClr val="black"/>
                </a:solidFill>
                <a:latin typeface="Times New Roman" panose="02020603050405020304" pitchFamily="18" charset="0"/>
              </a:rPr>
              <a:t>e </a:t>
            </a:r>
            <a:r>
              <a:rPr lang="tr-TR" sz="1600">
                <a:solidFill>
                  <a:prstClr val="black"/>
                </a:solidFill>
                <a:latin typeface="Times New Roman" panose="02020603050405020304" pitchFamily="18" charset="0"/>
              </a:rPr>
              <a:t>Sadece bazı formları </a:t>
            </a:r>
          </a:p>
        </p:txBody>
      </p:sp>
    </p:spTree>
    <p:extLst>
      <p:ext uri="{BB962C8B-B14F-4D97-AF65-F5344CB8AC3E}">
        <p14:creationId xmlns:p14="http://schemas.microsoft.com/office/powerpoint/2010/main" val="228194320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47106" name="Slayt Numarası Yer Tutucusu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A7C05921-8F63-4FEE-84D5-B5D1630AD47E}" type="slidenum">
              <a:rPr lang="en-US">
                <a:solidFill>
                  <a:srgbClr val="898989"/>
                </a:solidFill>
              </a:rPr>
              <a:pPr/>
              <a:t>30</a:t>
            </a:fld>
            <a:endParaRPr lang="en-US">
              <a:solidFill>
                <a:srgbClr val="898989"/>
              </a:solidFill>
            </a:endParaRPr>
          </a:p>
        </p:txBody>
      </p:sp>
      <p:sp>
        <p:nvSpPr>
          <p:cNvPr id="47107" name="Rectangle 2"/>
          <p:cNvSpPr>
            <a:spLocks noGrp="1"/>
          </p:cNvSpPr>
          <p:nvPr>
            <p:ph type="title"/>
          </p:nvPr>
        </p:nvSpPr>
        <p:spPr/>
        <p:txBody>
          <a:bodyPr/>
          <a:lstStyle/>
          <a:p>
            <a:pPr eaLnBrk="1" hangingPunct="1"/>
            <a:r>
              <a:rPr lang="tr-TR" smtClean="0"/>
              <a:t>İNSÜLİN</a:t>
            </a:r>
          </a:p>
        </p:txBody>
      </p:sp>
      <p:sp>
        <p:nvSpPr>
          <p:cNvPr id="47108" name="Rectangle 3"/>
          <p:cNvSpPr>
            <a:spLocks noGrp="1"/>
          </p:cNvSpPr>
          <p:nvPr>
            <p:ph type="body" idx="1"/>
          </p:nvPr>
        </p:nvSpPr>
        <p:spPr>
          <a:xfrm>
            <a:off x="2063750" y="1412876"/>
            <a:ext cx="8229600" cy="4824413"/>
          </a:xfrm>
        </p:spPr>
        <p:txBody>
          <a:bodyPr/>
          <a:lstStyle/>
          <a:p>
            <a:pPr eaLnBrk="1" hangingPunct="1">
              <a:lnSpc>
                <a:spcPct val="80000"/>
              </a:lnSpc>
            </a:pPr>
            <a:r>
              <a:rPr lang="tr-TR" sz="2000">
                <a:latin typeface="Comic Sans MS" panose="030F0702030302020204" pitchFamily="66" charset="0"/>
              </a:rPr>
              <a:t>İnsülin, pankreas tarafından salgılanan ve vücudun şekeri kullanmasına yardımcı olarak kandaki şeker seviyesini normal sınırlarda tutan bir hormondur. Bu hormon, kan şekerinin kandan ayrılarak hücre içine girmesini sağlar, böylece kandaki şeker düzeyi azalmış olur.</a:t>
            </a:r>
          </a:p>
          <a:p>
            <a:pPr eaLnBrk="1" hangingPunct="1">
              <a:lnSpc>
                <a:spcPct val="80000"/>
              </a:lnSpc>
            </a:pPr>
            <a:r>
              <a:rPr lang="tr-TR" sz="2000">
                <a:latin typeface="Comic Sans MS" panose="030F0702030302020204" pitchFamily="66" charset="0"/>
              </a:rPr>
              <a:t>Tüketilen gıdalar, sindirildikten sonra vücudumuzda bulunan enzimler sayesinde şekere parçalanır. Şeker (glukoz) kan dolaşımıyla vücudun tüm bölümlerine taşınır. Vücudumuzun ana besin kaynağı olan şeker, enerji sağlayabilmek için kandan vücut hücrelerinin (kas hücreleri, yağ hücreleri ve karaciğer hücreleri) içine girmelidir.</a:t>
            </a:r>
          </a:p>
          <a:p>
            <a:pPr eaLnBrk="1" hangingPunct="1">
              <a:lnSpc>
                <a:spcPct val="80000"/>
              </a:lnSpc>
            </a:pPr>
            <a:r>
              <a:rPr lang="tr-TR" sz="2000">
                <a:latin typeface="Comic Sans MS" panose="030F0702030302020204" pitchFamily="66" charset="0"/>
              </a:rPr>
              <a:t>Diyabetli olmayan bir insanda her gıda alımı sonrası pankreas, alınan gıdaların enerji haline dönüşmesini sağlamak için insülin üretir. Bu, tüm insanların insüline bağımlı olduğu anlamına gelir. Diyabetlilerde ise pankreas yeterli miktarda insülini üretmez veya üretilen insülin hedef hücreler (kas, yağ ve karaciğer hücreleri) tarafından kullanılmaz. Bu durumda</a:t>
            </a:r>
            <a:r>
              <a:rPr lang="tr-TR" sz="2400">
                <a:latin typeface="Comic Sans MS" panose="030F0702030302020204" pitchFamily="66" charset="0"/>
              </a:rPr>
              <a:t> </a:t>
            </a:r>
            <a:r>
              <a:rPr lang="tr-TR" sz="2000">
                <a:latin typeface="Comic Sans MS" panose="030F0702030302020204" pitchFamily="66" charset="0"/>
              </a:rPr>
              <a:t>vücudumuz için hayati öneme sahip olan insülinin dışarıdan alınması gerekir</a:t>
            </a:r>
          </a:p>
        </p:txBody>
      </p:sp>
    </p:spTree>
    <p:extLst>
      <p:ext uri="{BB962C8B-B14F-4D97-AF65-F5344CB8AC3E}">
        <p14:creationId xmlns:p14="http://schemas.microsoft.com/office/powerpoint/2010/main" val="164391135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51202" name="Slayt Numarası Yer Tutucusu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1DE1C585-C8C8-42FD-897C-132DE16A5AE6}" type="slidenum">
              <a:rPr lang="en-US">
                <a:solidFill>
                  <a:srgbClr val="898989"/>
                </a:solidFill>
              </a:rPr>
              <a:pPr/>
              <a:t>31</a:t>
            </a:fld>
            <a:endParaRPr lang="en-US">
              <a:solidFill>
                <a:srgbClr val="898989"/>
              </a:solidFill>
            </a:endParaRPr>
          </a:p>
        </p:txBody>
      </p:sp>
      <p:sp>
        <p:nvSpPr>
          <p:cNvPr id="51203" name="Rectangle 2"/>
          <p:cNvSpPr>
            <a:spLocks noGrp="1"/>
          </p:cNvSpPr>
          <p:nvPr>
            <p:ph type="title"/>
          </p:nvPr>
        </p:nvSpPr>
        <p:spPr>
          <a:xfrm>
            <a:off x="1981200" y="274638"/>
            <a:ext cx="8229600" cy="633412"/>
          </a:xfrm>
        </p:spPr>
        <p:txBody>
          <a:bodyPr/>
          <a:lstStyle/>
          <a:p>
            <a:pPr eaLnBrk="1" hangingPunct="1"/>
            <a:r>
              <a:rPr lang="tr-TR" sz="2800" b="1">
                <a:latin typeface="Comic Sans MS" panose="030F0702030302020204" pitchFamily="66" charset="0"/>
              </a:rPr>
              <a:t>Karbonhidrat İkameleri</a:t>
            </a:r>
            <a:r>
              <a:rPr lang="tr-TR" sz="4000"/>
              <a:t> </a:t>
            </a:r>
          </a:p>
        </p:txBody>
      </p:sp>
      <p:sp>
        <p:nvSpPr>
          <p:cNvPr id="51204" name="Rectangle 3"/>
          <p:cNvSpPr>
            <a:spLocks noGrp="1"/>
          </p:cNvSpPr>
          <p:nvPr>
            <p:ph type="body" idx="1"/>
          </p:nvPr>
        </p:nvSpPr>
        <p:spPr>
          <a:xfrm>
            <a:off x="1992313" y="1125538"/>
            <a:ext cx="8229600" cy="4525962"/>
          </a:xfrm>
        </p:spPr>
        <p:txBody>
          <a:bodyPr/>
          <a:lstStyle/>
          <a:p>
            <a:pPr marL="0" indent="0" algn="just" eaLnBrk="1" hangingPunct="1">
              <a:lnSpc>
                <a:spcPct val="80000"/>
              </a:lnSpc>
              <a:buNone/>
            </a:pPr>
            <a:r>
              <a:rPr lang="tr-TR" sz="2200">
                <a:latin typeface="Comic Sans MS" panose="030F0702030302020204" pitchFamily="66" charset="0"/>
              </a:rPr>
              <a:t>Gıdaların üretiminde, formülasyonlarında bulunan karbonhidrat gibi bileşenlerin yerine ikamelerin kullanılması ile enerji değerinin azaltılması veya diş sağlığı üzerine olumlu etkilerin elde edilmesi mümkündür. Karbonhidratın ikame edilmesinde en önemli amaç tatlılık derecesinde herhangi bir kayıp yaratmadan enerjiyi azaltmaktır. </a:t>
            </a:r>
          </a:p>
          <a:p>
            <a:pPr marL="0" indent="0" eaLnBrk="1" hangingPunct="1">
              <a:lnSpc>
                <a:spcPct val="80000"/>
              </a:lnSpc>
              <a:buNone/>
            </a:pPr>
            <a:r>
              <a:rPr lang="tr-TR" sz="2200">
                <a:latin typeface="Comic Sans MS" panose="030F0702030302020204" pitchFamily="66" charset="0"/>
              </a:rPr>
              <a:t>Bu iki şekilde yapılabilir. </a:t>
            </a:r>
          </a:p>
          <a:p>
            <a:pPr marL="0" indent="0" eaLnBrk="1" hangingPunct="1">
              <a:lnSpc>
                <a:spcPct val="80000"/>
              </a:lnSpc>
              <a:buFont typeface="Arial" panose="020B0604020202020204" pitchFamily="34" charset="0"/>
              <a:buAutoNum type="arabicPeriod"/>
            </a:pPr>
            <a:r>
              <a:rPr lang="tr-TR" sz="2200">
                <a:latin typeface="Comic Sans MS" panose="030F0702030302020204" pitchFamily="66" charset="0"/>
              </a:rPr>
              <a:t>Kullanılan tatlandırıcı karbonhidratın (şeker), benzer tatlılığı sağlayan ancak daha düşük enerji değerine sahip bir karbonhidrat ile yer değiştirmesi. </a:t>
            </a:r>
          </a:p>
          <a:p>
            <a:pPr marL="0" indent="0" eaLnBrk="1" hangingPunct="1">
              <a:lnSpc>
                <a:spcPct val="80000"/>
              </a:lnSpc>
              <a:buNone/>
            </a:pPr>
            <a:r>
              <a:rPr lang="tr-TR" sz="2200">
                <a:latin typeface="Comic Sans MS" panose="030F0702030302020204" pitchFamily="66" charset="0"/>
              </a:rPr>
              <a:t>2. Kullanılan tatlandırıcı karbonhidratın (şeker), benzer tatlığı sağlayan ancak daha düşük enerji değerine sahip bir karbonhidrat ve bir dolgu maddesi ile yer değiştirmesi.</a:t>
            </a:r>
          </a:p>
          <a:p>
            <a:pPr marL="0" indent="0" eaLnBrk="1" hangingPunct="1">
              <a:lnSpc>
                <a:spcPct val="80000"/>
              </a:lnSpc>
              <a:buNone/>
            </a:pPr>
            <a:r>
              <a:rPr lang="tr-TR" sz="2200">
                <a:latin typeface="Comic Sans MS" panose="030F0702030302020204" pitchFamily="66" charset="0"/>
              </a:rPr>
              <a:t>Sıvı gıdaların enerjisinin azaltılmasında şeker yoğun bir tatlandırıcı ile yer değiştirebilir. Ancak kek, kurabiye gibi tamamı su fazı olmayan ürünlerde şekerin çıkarılması ile yaratılacak boşluk aynı zamanda bir dolgu maddesinin hacmi ve ağırlığı tamamlaması ile kazanılır </a:t>
            </a:r>
          </a:p>
        </p:txBody>
      </p:sp>
    </p:spTree>
    <p:extLst>
      <p:ext uri="{BB962C8B-B14F-4D97-AF65-F5344CB8AC3E}">
        <p14:creationId xmlns:p14="http://schemas.microsoft.com/office/powerpoint/2010/main" val="30701811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52226" name="Slayt Numarası Yer Tutucusu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8FB45BC2-76F5-48F9-B02A-F59EE3334F95}" type="slidenum">
              <a:rPr lang="en-US">
                <a:solidFill>
                  <a:srgbClr val="898989"/>
                </a:solidFill>
              </a:rPr>
              <a:pPr/>
              <a:t>32</a:t>
            </a:fld>
            <a:endParaRPr lang="en-US">
              <a:solidFill>
                <a:srgbClr val="898989"/>
              </a:solidFill>
            </a:endParaRPr>
          </a:p>
        </p:txBody>
      </p:sp>
      <p:sp>
        <p:nvSpPr>
          <p:cNvPr id="52227" name="Rectangle 2"/>
          <p:cNvSpPr>
            <a:spLocks noGrp="1"/>
          </p:cNvSpPr>
          <p:nvPr>
            <p:ph type="title"/>
          </p:nvPr>
        </p:nvSpPr>
        <p:spPr>
          <a:xfrm>
            <a:off x="1981200" y="274639"/>
            <a:ext cx="8229600" cy="561975"/>
          </a:xfrm>
        </p:spPr>
        <p:txBody>
          <a:bodyPr/>
          <a:lstStyle/>
          <a:p>
            <a:pPr eaLnBrk="1" hangingPunct="1"/>
            <a:r>
              <a:rPr lang="tr-TR" sz="2800">
                <a:latin typeface="Comic Sans MS" panose="030F0702030302020204" pitchFamily="66" charset="0"/>
              </a:rPr>
              <a:t>Yapay Tatlandırıcılar</a:t>
            </a:r>
            <a:r>
              <a:rPr lang="tr-TR" sz="4000"/>
              <a:t> </a:t>
            </a:r>
          </a:p>
        </p:txBody>
      </p:sp>
      <p:sp>
        <p:nvSpPr>
          <p:cNvPr id="52228" name="Rectangle 3"/>
          <p:cNvSpPr>
            <a:spLocks noGrp="1"/>
          </p:cNvSpPr>
          <p:nvPr>
            <p:ph type="body" idx="1"/>
          </p:nvPr>
        </p:nvSpPr>
        <p:spPr>
          <a:xfrm>
            <a:off x="1703388" y="1052513"/>
            <a:ext cx="8424862" cy="4525962"/>
          </a:xfrm>
        </p:spPr>
        <p:txBody>
          <a:bodyPr/>
          <a:lstStyle/>
          <a:p>
            <a:pPr marL="0" indent="0" algn="just" eaLnBrk="1" hangingPunct="1">
              <a:buNone/>
            </a:pPr>
            <a:r>
              <a:rPr lang="tr-TR" sz="2400">
                <a:latin typeface="Comic Sans MS" panose="030F0702030302020204" pitchFamily="66" charset="0"/>
              </a:rPr>
              <a:t>Yapay tatlandırıcılar gıda endüstrisinde gıdalarda ve içeceklerde enerji miktarını azaltmak ve diş sağlığını korumak için sıklıkla kullanılmaktadır. Fazla alım miktarlarında toksik etki gösterirler.</a:t>
            </a:r>
            <a:r>
              <a:rPr lang="tr-TR" smtClean="0"/>
              <a:t> </a:t>
            </a:r>
          </a:p>
        </p:txBody>
      </p:sp>
      <p:pic>
        <p:nvPicPr>
          <p:cNvPr id="5222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5188" y="3213101"/>
            <a:ext cx="7740650" cy="242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782069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3" name="Text 1"/>
          <p:cNvSpPr txBox="1"/>
          <p:nvPr/>
        </p:nvSpPr>
        <p:spPr>
          <a:xfrm>
            <a:off x="640080" y="621792"/>
            <a:ext cx="10911535" cy="566928"/>
          </a:xfrm>
          <a:prstGeom prst="rect">
            <a:avLst/>
          </a:prstGeom>
          <a:noFill/>
          <a:ln/>
        </p:spPr>
        <p:txBody>
          <a:bodyPr wrap="square" lIns="0" tIns="0" rIns="0" bIns="0" rtlCol="0" anchor="t"/>
          <a:lstStyle/>
          <a:p>
            <a:pPr marL="0" indent="0">
              <a:buNone/>
            </a:pPr>
            <a:r>
              <a:rPr lang="en-US" sz="2800" b="1" dirty="0">
                <a:solidFill>
                  <a:srgbClr val="1F4A2C"/>
                </a:solidFill>
                <a:latin typeface="Cambria" pitchFamily="34" charset="0"/>
                <a:ea typeface="Cambria" pitchFamily="34" charset="-122"/>
                <a:cs typeface="Cambria" pitchFamily="34" charset="-120"/>
              </a:rPr>
              <a:t>Şeker Alkolleri ve Tatlandırıcılar</a:t>
            </a:r>
            <a:endParaRPr lang="en-US" sz="2800" dirty="0"/>
          </a:p>
        </p:txBody>
      </p:sp>
      <p:sp>
        <p:nvSpPr>
          <p:cNvPr id="4" name="Shape 2"/>
          <p:cNvSpPr/>
          <p:nvPr/>
        </p:nvSpPr>
        <p:spPr>
          <a:xfrm>
            <a:off x="640080" y="1325880"/>
            <a:ext cx="5327752" cy="2331720"/>
          </a:xfrm>
          <a:prstGeom prst="roundRect">
            <a:avLst>
              <a:gd name="adj" fmla="val 2353"/>
            </a:avLst>
          </a:prstGeom>
          <a:solidFill>
            <a:srgbClr val="EDF3EC"/>
          </a:solidFill>
          <a:ln/>
        </p:spPr>
      </p:sp>
      <p:sp>
        <p:nvSpPr>
          <p:cNvPr id="5" name="Shape 3"/>
          <p:cNvSpPr/>
          <p:nvPr/>
        </p:nvSpPr>
        <p:spPr>
          <a:xfrm>
            <a:off x="877824" y="1527048"/>
            <a:ext cx="402336" cy="402336"/>
          </a:xfrm>
          <a:prstGeom prst="ellipse">
            <a:avLst/>
          </a:prstGeom>
          <a:solidFill>
            <a:srgbClr val="1F4A2C"/>
          </a:solidFill>
          <a:ln/>
        </p:spPr>
      </p:sp>
      <p:sp>
        <p:nvSpPr>
          <p:cNvPr id="6" name="Text 4"/>
          <p:cNvSpPr txBox="1"/>
          <p:nvPr/>
        </p:nvSpPr>
        <p:spPr>
          <a:xfrm>
            <a:off x="877824" y="1527048"/>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7" name="Text 5"/>
          <p:cNvSpPr txBox="1"/>
          <p:nvPr/>
        </p:nvSpPr>
        <p:spPr>
          <a:xfrm>
            <a:off x="1389888" y="1508760"/>
            <a:ext cx="4340200"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Şeker Alkolleri (Poliyoller)</a:t>
            </a:r>
            <a:endParaRPr lang="en-US" sz="1500" dirty="0"/>
          </a:p>
        </p:txBody>
      </p:sp>
      <p:sp>
        <p:nvSpPr>
          <p:cNvPr id="8" name="Text 6"/>
          <p:cNvSpPr txBox="1"/>
          <p:nvPr/>
        </p:nvSpPr>
        <p:spPr>
          <a:xfrm>
            <a:off x="914400" y="2020824"/>
            <a:ext cx="4779112" cy="1417320"/>
          </a:xfrm>
          <a:prstGeom prst="rect">
            <a:avLst/>
          </a:prstGeom>
          <a:noFill/>
          <a:ln/>
        </p:spPr>
        <p:txBody>
          <a:bodyPr wrap="square" lIns="0" tIns="0" rIns="0" bIns="0" rtlCol="0" anchor="ctr"/>
          <a:lstStyle/>
          <a:p>
            <a:pPr marL="342900" indent="-342900">
              <a:spcAft>
                <a:spcPts val="400"/>
              </a:spcAft>
              <a:buSzPct val="100000"/>
              <a:buChar char="•"/>
            </a:pPr>
            <a:r>
              <a:rPr lang="en-US" sz="1200" dirty="0">
                <a:solidFill>
                  <a:srgbClr val="1E2A20"/>
                </a:solidFill>
                <a:latin typeface="Calibri" pitchFamily="34" charset="0"/>
                <a:ea typeface="Calibri" pitchFamily="34" charset="-122"/>
                <a:cs typeface="Calibri" pitchFamily="34" charset="-120"/>
              </a:rPr>
              <a:t>Sorbitol, ksilitol, maltitol, eritritol, mannitol</a:t>
            </a:r>
            <a:endParaRPr lang="en-US" sz="1200" dirty="0"/>
          </a:p>
          <a:p>
            <a:pPr marL="342900" indent="-342900">
              <a:spcAft>
                <a:spcPts val="400"/>
              </a:spcAft>
              <a:buSzPct val="100000"/>
              <a:buChar char="•"/>
            </a:pPr>
            <a:r>
              <a:rPr lang="en-US" sz="1200" dirty="0">
                <a:solidFill>
                  <a:srgbClr val="1E2A20"/>
                </a:solidFill>
                <a:latin typeface="Calibri" pitchFamily="34" charset="0"/>
                <a:ea typeface="Calibri" pitchFamily="34" charset="-122"/>
                <a:cs typeface="Calibri" pitchFamily="34" charset="-120"/>
              </a:rPr>
              <a:t>Enerji: yaklaşık 2-3 kcal/g (eritritol ≈ 0)</a:t>
            </a:r>
            <a:endParaRPr lang="en-US" sz="1200" dirty="0"/>
          </a:p>
          <a:p>
            <a:pPr marL="342900" indent="-342900">
              <a:spcAft>
                <a:spcPts val="400"/>
              </a:spcAft>
              <a:buSzPct val="100000"/>
              <a:buChar char="•"/>
            </a:pPr>
            <a:r>
              <a:rPr lang="en-US" sz="1200" dirty="0">
                <a:solidFill>
                  <a:srgbClr val="1E2A20"/>
                </a:solidFill>
                <a:latin typeface="Calibri" pitchFamily="34" charset="0"/>
                <a:ea typeface="Calibri" pitchFamily="34" charset="-122"/>
                <a:cs typeface="Calibri" pitchFamily="34" charset="-120"/>
              </a:rPr>
              <a:t>Kan şekerini çok az yükseltir</a:t>
            </a:r>
            <a:endParaRPr lang="en-US" sz="1200" dirty="0"/>
          </a:p>
          <a:p>
            <a:pPr marL="342900" indent="-342900">
              <a:spcAft>
                <a:spcPts val="400"/>
              </a:spcAft>
              <a:buSzPct val="100000"/>
              <a:buChar char="•"/>
            </a:pPr>
            <a:r>
              <a:rPr lang="en-US" sz="1200" dirty="0">
                <a:solidFill>
                  <a:srgbClr val="1E2A20"/>
                </a:solidFill>
                <a:latin typeface="Calibri" pitchFamily="34" charset="0"/>
                <a:ea typeface="Calibri" pitchFamily="34" charset="-122"/>
                <a:cs typeface="Calibri" pitchFamily="34" charset="-120"/>
              </a:rPr>
              <a:t>Diş çürüğü yapmaz; ksilitol koruyucudur</a:t>
            </a:r>
            <a:endParaRPr lang="en-US" sz="1200" dirty="0"/>
          </a:p>
          <a:p>
            <a:pPr marL="342900" indent="-342900">
              <a:spcAft>
                <a:spcPts val="400"/>
              </a:spcAft>
              <a:buSzPct val="100000"/>
              <a:buChar char="•"/>
            </a:pPr>
            <a:r>
              <a:rPr lang="en-US" sz="1200" dirty="0">
                <a:solidFill>
                  <a:srgbClr val="1E2A20"/>
                </a:solidFill>
                <a:latin typeface="Calibri" pitchFamily="34" charset="0"/>
                <a:ea typeface="Calibri" pitchFamily="34" charset="-122"/>
                <a:cs typeface="Calibri" pitchFamily="34" charset="-120"/>
              </a:rPr>
              <a:t>Fazlası şişkinlik ve ishale yol açar</a:t>
            </a:r>
            <a:endParaRPr lang="en-US" sz="1200" dirty="0"/>
          </a:p>
        </p:txBody>
      </p:sp>
      <p:sp>
        <p:nvSpPr>
          <p:cNvPr id="9" name="Shape 7"/>
          <p:cNvSpPr/>
          <p:nvPr/>
        </p:nvSpPr>
        <p:spPr>
          <a:xfrm>
            <a:off x="6223864" y="1325880"/>
            <a:ext cx="5327752" cy="2331720"/>
          </a:xfrm>
          <a:prstGeom prst="roundRect">
            <a:avLst>
              <a:gd name="adj" fmla="val 2353"/>
            </a:avLst>
          </a:prstGeom>
          <a:solidFill>
            <a:srgbClr val="EDF3EC"/>
          </a:solidFill>
          <a:ln/>
        </p:spPr>
      </p:sp>
      <p:sp>
        <p:nvSpPr>
          <p:cNvPr id="10" name="Shape 8"/>
          <p:cNvSpPr/>
          <p:nvPr/>
        </p:nvSpPr>
        <p:spPr>
          <a:xfrm>
            <a:off x="6461608" y="1527048"/>
            <a:ext cx="402336" cy="402336"/>
          </a:xfrm>
          <a:prstGeom prst="ellipse">
            <a:avLst/>
          </a:prstGeom>
          <a:solidFill>
            <a:srgbClr val="1F4A2C"/>
          </a:solidFill>
          <a:ln/>
        </p:spPr>
      </p:sp>
      <p:sp>
        <p:nvSpPr>
          <p:cNvPr id="11" name="Text 9"/>
          <p:cNvSpPr txBox="1"/>
          <p:nvPr/>
        </p:nvSpPr>
        <p:spPr>
          <a:xfrm>
            <a:off x="6461608" y="1527048"/>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2" name="Text 10"/>
          <p:cNvSpPr txBox="1"/>
          <p:nvPr/>
        </p:nvSpPr>
        <p:spPr>
          <a:xfrm>
            <a:off x="6973672" y="1508760"/>
            <a:ext cx="4340200"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Yoğun Tatlandırıcılar</a:t>
            </a:r>
            <a:endParaRPr lang="en-US" sz="1500" dirty="0"/>
          </a:p>
        </p:txBody>
      </p:sp>
      <p:sp>
        <p:nvSpPr>
          <p:cNvPr id="13" name="Text 11"/>
          <p:cNvSpPr txBox="1"/>
          <p:nvPr/>
        </p:nvSpPr>
        <p:spPr>
          <a:xfrm>
            <a:off x="6498184" y="2020824"/>
            <a:ext cx="4779112" cy="1417320"/>
          </a:xfrm>
          <a:prstGeom prst="rect">
            <a:avLst/>
          </a:prstGeom>
          <a:noFill/>
          <a:ln/>
        </p:spPr>
        <p:txBody>
          <a:bodyPr wrap="square" lIns="0" tIns="0" rIns="0" bIns="0" rtlCol="0" anchor="ctr"/>
          <a:lstStyle/>
          <a:p>
            <a:pPr marL="342900" indent="-342900">
              <a:spcAft>
                <a:spcPts val="400"/>
              </a:spcAft>
              <a:buSzPct val="100000"/>
              <a:buChar char="•"/>
            </a:pPr>
            <a:r>
              <a:rPr lang="en-US" sz="1200" dirty="0">
                <a:solidFill>
                  <a:srgbClr val="1E2A20"/>
                </a:solidFill>
                <a:latin typeface="Calibri" pitchFamily="34" charset="0"/>
                <a:ea typeface="Calibri" pitchFamily="34" charset="-122"/>
                <a:cs typeface="Calibri" pitchFamily="34" charset="-120"/>
              </a:rPr>
              <a:t>Aspartam, sukraloz, asesülfam K, sakarin, steviol glikozitleri</a:t>
            </a:r>
            <a:endParaRPr lang="en-US" sz="1200" dirty="0"/>
          </a:p>
          <a:p>
            <a:pPr marL="342900" indent="-342900">
              <a:spcAft>
                <a:spcPts val="400"/>
              </a:spcAft>
              <a:buSzPct val="100000"/>
              <a:buChar char="•"/>
            </a:pPr>
            <a:r>
              <a:rPr lang="en-US" sz="1200" dirty="0">
                <a:solidFill>
                  <a:srgbClr val="1E2A20"/>
                </a:solidFill>
                <a:latin typeface="Calibri" pitchFamily="34" charset="0"/>
                <a:ea typeface="Calibri" pitchFamily="34" charset="-122"/>
                <a:cs typeface="Calibri" pitchFamily="34" charset="-120"/>
              </a:rPr>
              <a:t>Sükrozdan 100-600 kat tatlı; enerjisi ihmal edilebilir</a:t>
            </a:r>
            <a:endParaRPr lang="en-US" sz="1200" dirty="0"/>
          </a:p>
          <a:p>
            <a:pPr marL="342900" indent="-342900">
              <a:spcAft>
                <a:spcPts val="400"/>
              </a:spcAft>
              <a:buSzPct val="100000"/>
              <a:buChar char="•"/>
            </a:pPr>
            <a:r>
              <a:rPr lang="en-US" sz="1200" dirty="0">
                <a:solidFill>
                  <a:srgbClr val="1E2A20"/>
                </a:solidFill>
                <a:latin typeface="Calibri" pitchFamily="34" charset="0"/>
                <a:ea typeface="Calibri" pitchFamily="34" charset="-122"/>
                <a:cs typeface="Calibri" pitchFamily="34" charset="-120"/>
              </a:rPr>
              <a:t>Her biri için günlük kabul edilebilir alım (ADI) sınırı vardır</a:t>
            </a:r>
            <a:endParaRPr lang="en-US" sz="1200" dirty="0"/>
          </a:p>
          <a:p>
            <a:pPr marL="342900" indent="-342900">
              <a:spcAft>
                <a:spcPts val="400"/>
              </a:spcAft>
              <a:buSzPct val="100000"/>
              <a:buChar char="•"/>
            </a:pPr>
            <a:r>
              <a:rPr lang="en-US" sz="1200" dirty="0">
                <a:solidFill>
                  <a:srgbClr val="1E2A20"/>
                </a:solidFill>
                <a:latin typeface="Calibri" pitchFamily="34" charset="0"/>
                <a:ea typeface="Calibri" pitchFamily="34" charset="-122"/>
                <a:cs typeface="Calibri" pitchFamily="34" charset="-120"/>
              </a:rPr>
              <a:t>Aspartam fenilketonüride kullanılmamalıdır</a:t>
            </a:r>
            <a:endParaRPr lang="en-US" sz="1200" dirty="0"/>
          </a:p>
          <a:p>
            <a:pPr marL="342900" indent="-342900">
              <a:spcAft>
                <a:spcPts val="400"/>
              </a:spcAft>
              <a:buSzPct val="100000"/>
              <a:buChar char="•"/>
            </a:pPr>
            <a:r>
              <a:rPr lang="en-US" sz="1200" dirty="0">
                <a:solidFill>
                  <a:srgbClr val="1E2A20"/>
                </a:solidFill>
                <a:latin typeface="Calibri" pitchFamily="34" charset="0"/>
                <a:ea typeface="Calibri" pitchFamily="34" charset="-122"/>
                <a:cs typeface="Calibri" pitchFamily="34" charset="-120"/>
              </a:rPr>
              <a:t>Tatlı tüketim alışkanlığını değiştirmez</a:t>
            </a:r>
            <a:endParaRPr lang="en-US" sz="1200" dirty="0"/>
          </a:p>
        </p:txBody>
      </p:sp>
      <p:sp>
        <p:nvSpPr>
          <p:cNvPr id="14" name="Shape 12"/>
          <p:cNvSpPr/>
          <p:nvPr/>
        </p:nvSpPr>
        <p:spPr>
          <a:xfrm>
            <a:off x="640080" y="3886200"/>
            <a:ext cx="10911535" cy="731520"/>
          </a:xfrm>
          <a:prstGeom prst="roundRect">
            <a:avLst>
              <a:gd name="adj" fmla="val 6250"/>
            </a:avLst>
          </a:prstGeom>
          <a:solidFill>
            <a:srgbClr val="F4EDE4"/>
          </a:solidFill>
          <a:ln/>
        </p:spPr>
      </p:sp>
      <p:sp>
        <p:nvSpPr>
          <p:cNvPr id="15" name="Text 13"/>
          <p:cNvSpPr txBox="1"/>
          <p:nvPr/>
        </p:nvSpPr>
        <p:spPr>
          <a:xfrm>
            <a:off x="932688" y="3886200"/>
            <a:ext cx="10326319" cy="731520"/>
          </a:xfrm>
          <a:prstGeom prst="rect">
            <a:avLst/>
          </a:prstGeom>
          <a:noFill/>
          <a:ln/>
        </p:spPr>
        <p:txBody>
          <a:bodyPr wrap="square" lIns="0" tIns="0" rIns="0" bIns="0" rtlCol="0" anchor="ctr"/>
          <a:lstStyle/>
          <a:p>
            <a:pPr marL="0" indent="0">
              <a:lnSpc>
                <a:spcPct val="110000"/>
              </a:lnSpc>
              <a:buNone/>
            </a:pPr>
            <a:r>
              <a:rPr lang="en-US" sz="1250" b="1" dirty="0">
                <a:solidFill>
                  <a:srgbClr val="D9762B"/>
                </a:solidFill>
                <a:latin typeface="Calibri" pitchFamily="34" charset="0"/>
                <a:ea typeface="Calibri" pitchFamily="34" charset="-122"/>
                <a:cs typeface="Calibri" pitchFamily="34" charset="-120"/>
              </a:rPr>
              <a:t>Etiket okuma:  </a:t>
            </a:r>
            <a:r>
              <a:rPr lang="en-US" sz="1250" dirty="0">
                <a:solidFill>
                  <a:srgbClr val="1E2A20"/>
                </a:solidFill>
                <a:latin typeface="Calibri" pitchFamily="34" charset="0"/>
                <a:ea typeface="Calibri" pitchFamily="34" charset="-122"/>
                <a:cs typeface="Calibri" pitchFamily="34" charset="-120"/>
              </a:rPr>
              <a:t>"Şeker ilavesiz" ibaresi ürünün sükroz içermediğini gösterir; ancak ürün şeker alkolü, meyve suyu konsantresi veya nişasta şurubu içerebilir ve enerji değeri yine yüksek olabilir.</a:t>
            </a:r>
            <a:endParaRPr lang="en-US" sz="1250" dirty="0"/>
          </a:p>
        </p:txBody>
      </p:sp>
      <p:sp>
        <p:nvSpPr>
          <p:cNvPr id="16" name="Shape 14"/>
          <p:cNvSpPr/>
          <p:nvPr/>
        </p:nvSpPr>
        <p:spPr>
          <a:xfrm>
            <a:off x="640080" y="4800600"/>
            <a:ext cx="10911535" cy="731520"/>
          </a:xfrm>
          <a:prstGeom prst="roundRect">
            <a:avLst>
              <a:gd name="adj" fmla="val 6250"/>
            </a:avLst>
          </a:prstGeom>
          <a:solidFill>
            <a:srgbClr val="EDF3EC"/>
          </a:solidFill>
          <a:ln/>
        </p:spPr>
      </p:sp>
      <p:sp>
        <p:nvSpPr>
          <p:cNvPr id="17" name="Shape 15"/>
          <p:cNvSpPr/>
          <p:nvPr/>
        </p:nvSpPr>
        <p:spPr>
          <a:xfrm>
            <a:off x="841248" y="4974336"/>
            <a:ext cx="384048" cy="384048"/>
          </a:xfrm>
          <a:prstGeom prst="ellipse">
            <a:avLst/>
          </a:prstGeom>
          <a:solidFill>
            <a:srgbClr val="1F4A2C"/>
          </a:solidFill>
          <a:ln/>
        </p:spPr>
      </p:sp>
      <p:sp>
        <p:nvSpPr>
          <p:cNvPr id="18" name="Text 16"/>
          <p:cNvSpPr txBox="1"/>
          <p:nvPr/>
        </p:nvSpPr>
        <p:spPr>
          <a:xfrm>
            <a:off x="841248" y="4974336"/>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S</a:t>
            </a:r>
            <a:endParaRPr lang="en-US" sz="1200" dirty="0"/>
          </a:p>
        </p:txBody>
      </p:sp>
      <p:sp>
        <p:nvSpPr>
          <p:cNvPr id="19" name="Text 17"/>
          <p:cNvSpPr txBox="1"/>
          <p:nvPr/>
        </p:nvSpPr>
        <p:spPr>
          <a:xfrm>
            <a:off x="1353312" y="4800600"/>
            <a:ext cx="2651760" cy="731520"/>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Sağlık yaklaşımı</a:t>
            </a:r>
            <a:endParaRPr lang="en-US" sz="1350" dirty="0"/>
          </a:p>
        </p:txBody>
      </p:sp>
      <p:sp>
        <p:nvSpPr>
          <p:cNvPr id="20" name="Text 18"/>
          <p:cNvSpPr txBox="1"/>
          <p:nvPr/>
        </p:nvSpPr>
        <p:spPr>
          <a:xfrm>
            <a:off x="4041648" y="4800600"/>
            <a:ext cx="7253935" cy="731520"/>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Tatlandırıcılar diyabetli bireylerde ve enerji kısıtlamasında yardımcı olabilir; ancak öncelik, tatlı tüketim miktarını azaltmaktır.</a:t>
            </a:r>
            <a:endParaRPr lang="en-US" sz="1150" dirty="0"/>
          </a:p>
        </p:txBody>
      </p:sp>
      <p:sp>
        <p:nvSpPr>
          <p:cNvPr id="21" name="Shape 19"/>
          <p:cNvSpPr/>
          <p:nvPr/>
        </p:nvSpPr>
        <p:spPr>
          <a:xfrm>
            <a:off x="640080" y="5641848"/>
            <a:ext cx="10911535" cy="731520"/>
          </a:xfrm>
          <a:prstGeom prst="roundRect">
            <a:avLst>
              <a:gd name="adj" fmla="val 6250"/>
            </a:avLst>
          </a:prstGeom>
          <a:solidFill>
            <a:srgbClr val="EDF3EC"/>
          </a:solidFill>
          <a:ln/>
        </p:spPr>
      </p:sp>
      <p:sp>
        <p:nvSpPr>
          <p:cNvPr id="22" name="Shape 20"/>
          <p:cNvSpPr/>
          <p:nvPr/>
        </p:nvSpPr>
        <p:spPr>
          <a:xfrm>
            <a:off x="841248" y="5815584"/>
            <a:ext cx="384048" cy="384048"/>
          </a:xfrm>
          <a:prstGeom prst="ellipse">
            <a:avLst/>
          </a:prstGeom>
          <a:solidFill>
            <a:srgbClr val="1F4A2C"/>
          </a:solidFill>
          <a:ln/>
        </p:spPr>
      </p:sp>
      <p:sp>
        <p:nvSpPr>
          <p:cNvPr id="23" name="Text 21"/>
          <p:cNvSpPr txBox="1"/>
          <p:nvPr/>
        </p:nvSpPr>
        <p:spPr>
          <a:xfrm>
            <a:off x="841248" y="5815584"/>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Ç</a:t>
            </a:r>
            <a:endParaRPr lang="en-US" sz="1200" dirty="0"/>
          </a:p>
        </p:txBody>
      </p:sp>
      <p:sp>
        <p:nvSpPr>
          <p:cNvPr id="24" name="Text 22"/>
          <p:cNvSpPr txBox="1"/>
          <p:nvPr/>
        </p:nvSpPr>
        <p:spPr>
          <a:xfrm>
            <a:off x="1353312" y="5641848"/>
            <a:ext cx="2651760" cy="731520"/>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Çocuklarda</a:t>
            </a:r>
            <a:endParaRPr lang="en-US" sz="1350" dirty="0"/>
          </a:p>
        </p:txBody>
      </p:sp>
      <p:sp>
        <p:nvSpPr>
          <p:cNvPr id="25" name="Text 23"/>
          <p:cNvSpPr txBox="1"/>
          <p:nvPr/>
        </p:nvSpPr>
        <p:spPr>
          <a:xfrm>
            <a:off x="4041648" y="5641848"/>
            <a:ext cx="7253935" cy="731520"/>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Küçük çocuklarda ve gebelikte tatlandırıcı kullanımı önerilmez; damak tadının şekilleneceği dönemde doğal tatlar tercih edilmelidir.</a:t>
            </a:r>
            <a:endParaRPr lang="en-US" sz="115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3" name="Text 1"/>
          <p:cNvSpPr txBox="1"/>
          <p:nvPr/>
        </p:nvSpPr>
        <p:spPr>
          <a:xfrm>
            <a:off x="640080" y="621792"/>
            <a:ext cx="10911535" cy="566928"/>
          </a:xfrm>
          <a:prstGeom prst="rect">
            <a:avLst/>
          </a:prstGeom>
          <a:noFill/>
          <a:ln/>
        </p:spPr>
        <p:txBody>
          <a:bodyPr wrap="square" lIns="0" tIns="0" rIns="0" bIns="0" rtlCol="0" anchor="t"/>
          <a:lstStyle/>
          <a:p>
            <a:pPr marL="0" indent="0">
              <a:buNone/>
            </a:pPr>
            <a:r>
              <a:rPr lang="en-US" sz="2800" b="1" dirty="0">
                <a:solidFill>
                  <a:srgbClr val="1F4A2C"/>
                </a:solidFill>
                <a:latin typeface="Cambria" pitchFamily="34" charset="0"/>
                <a:ea typeface="Cambria" pitchFamily="34" charset="-122"/>
                <a:cs typeface="Cambria" pitchFamily="34" charset="-120"/>
              </a:rPr>
              <a:t>Tahıllar ve Tahıl Ürünleri</a:t>
            </a:r>
            <a:endParaRPr lang="en-US" sz="2800" dirty="0"/>
          </a:p>
        </p:txBody>
      </p:sp>
      <p:sp>
        <p:nvSpPr>
          <p:cNvPr id="4" name="Text 2"/>
          <p:cNvSpPr txBox="1"/>
          <p:nvPr/>
        </p:nvSpPr>
        <p:spPr>
          <a:xfrm>
            <a:off x="640080" y="1298448"/>
            <a:ext cx="10911535" cy="566928"/>
          </a:xfrm>
          <a:prstGeom prst="rect">
            <a:avLst/>
          </a:prstGeom>
          <a:noFill/>
          <a:ln/>
        </p:spPr>
        <p:txBody>
          <a:bodyPr wrap="square" lIns="0" tIns="0" rIns="0" bIns="0" rtlCol="0" anchor="ctr"/>
          <a:lstStyle/>
          <a:p>
            <a:pPr marL="0" indent="0">
              <a:lnSpc>
                <a:spcPct val="115000"/>
              </a:lnSpc>
              <a:buNone/>
            </a:pPr>
            <a:r>
              <a:rPr lang="en-US" sz="1350" dirty="0">
                <a:solidFill>
                  <a:srgbClr val="1E2A20"/>
                </a:solidFill>
                <a:latin typeface="Calibri" pitchFamily="34" charset="0"/>
                <a:ea typeface="Calibri" pitchFamily="34" charset="-122"/>
                <a:cs typeface="Calibri" pitchFamily="34" charset="-120"/>
              </a:rPr>
              <a:t>Dünyada karbonhidratın en büyük kaynağı tahıllardır. Buğday, pirinç, mısır, arpa, yulaf ve çavdar ile bunlardan yapılan ekmek, bulgur, makarna, pilav ve unlu mamuller bu grubu oluşturur.</a:t>
            </a:r>
            <a:endParaRPr lang="en-US" sz="1350" dirty="0"/>
          </a:p>
        </p:txBody>
      </p:sp>
      <p:sp>
        <p:nvSpPr>
          <p:cNvPr id="5" name="Shape 3"/>
          <p:cNvSpPr/>
          <p:nvPr/>
        </p:nvSpPr>
        <p:spPr>
          <a:xfrm>
            <a:off x="640080" y="2011680"/>
            <a:ext cx="5327752" cy="1828800"/>
          </a:xfrm>
          <a:prstGeom prst="roundRect">
            <a:avLst>
              <a:gd name="adj" fmla="val 3000"/>
            </a:avLst>
          </a:prstGeom>
          <a:solidFill>
            <a:srgbClr val="EDF3EC"/>
          </a:solidFill>
          <a:ln/>
        </p:spPr>
      </p:sp>
      <p:sp>
        <p:nvSpPr>
          <p:cNvPr id="6" name="Shape 4"/>
          <p:cNvSpPr/>
          <p:nvPr/>
        </p:nvSpPr>
        <p:spPr>
          <a:xfrm>
            <a:off x="877824" y="2212848"/>
            <a:ext cx="402336" cy="402336"/>
          </a:xfrm>
          <a:prstGeom prst="ellipse">
            <a:avLst/>
          </a:prstGeom>
          <a:solidFill>
            <a:srgbClr val="1F4A2C"/>
          </a:solidFill>
          <a:ln/>
        </p:spPr>
      </p:sp>
      <p:sp>
        <p:nvSpPr>
          <p:cNvPr id="7" name="Text 5"/>
          <p:cNvSpPr txBox="1"/>
          <p:nvPr/>
        </p:nvSpPr>
        <p:spPr>
          <a:xfrm>
            <a:off x="877824" y="2212848"/>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8" name="Text 6"/>
          <p:cNvSpPr txBox="1"/>
          <p:nvPr/>
        </p:nvSpPr>
        <p:spPr>
          <a:xfrm>
            <a:off x="1389888" y="2194560"/>
            <a:ext cx="4340200"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Tam Tahıl</a:t>
            </a:r>
            <a:endParaRPr lang="en-US" sz="1500" dirty="0"/>
          </a:p>
        </p:txBody>
      </p:sp>
      <p:sp>
        <p:nvSpPr>
          <p:cNvPr id="9" name="Text 7"/>
          <p:cNvSpPr txBox="1"/>
          <p:nvPr/>
        </p:nvSpPr>
        <p:spPr>
          <a:xfrm>
            <a:off x="896112" y="2706624"/>
            <a:ext cx="4815688" cy="914400"/>
          </a:xfrm>
          <a:prstGeom prst="rect">
            <a:avLst/>
          </a:prstGeom>
          <a:noFill/>
          <a:ln/>
        </p:spPr>
        <p:txBody>
          <a:bodyPr wrap="square" lIns="0" tIns="0" rIns="0" bIns="0" rtlCol="0" anchor="ctr"/>
          <a:lstStyle/>
          <a:p>
            <a:pPr marL="0" indent="0">
              <a:lnSpc>
                <a:spcPct val="112000"/>
              </a:lnSpc>
              <a:buNone/>
            </a:pPr>
            <a:r>
              <a:rPr lang="en-US" sz="1250" dirty="0">
                <a:solidFill>
                  <a:srgbClr val="1E2A20"/>
                </a:solidFill>
                <a:latin typeface="Calibri" pitchFamily="34" charset="0"/>
                <a:ea typeface="Calibri" pitchFamily="34" charset="-122"/>
                <a:cs typeface="Calibri" pitchFamily="34" charset="-120"/>
              </a:rPr>
              <a:t>Kepek, embriyo (ruşeym) ve endosperm birlikte bulunur. Posa, B grubu vitaminleri, magnezyum, demir ve fitokimyasal bakımından zengindir. Kan şekerini daha yavaş yükseltir.</a:t>
            </a:r>
            <a:endParaRPr lang="en-US" sz="1250" dirty="0"/>
          </a:p>
        </p:txBody>
      </p:sp>
      <p:sp>
        <p:nvSpPr>
          <p:cNvPr id="10" name="Shape 8"/>
          <p:cNvSpPr/>
          <p:nvPr/>
        </p:nvSpPr>
        <p:spPr>
          <a:xfrm>
            <a:off x="6223864" y="2011680"/>
            <a:ext cx="5327752" cy="1828800"/>
          </a:xfrm>
          <a:prstGeom prst="roundRect">
            <a:avLst>
              <a:gd name="adj" fmla="val 3000"/>
            </a:avLst>
          </a:prstGeom>
          <a:solidFill>
            <a:srgbClr val="EDF3EC"/>
          </a:solidFill>
          <a:ln/>
        </p:spPr>
      </p:sp>
      <p:sp>
        <p:nvSpPr>
          <p:cNvPr id="11" name="Shape 9"/>
          <p:cNvSpPr/>
          <p:nvPr/>
        </p:nvSpPr>
        <p:spPr>
          <a:xfrm>
            <a:off x="6461608" y="2212848"/>
            <a:ext cx="402336" cy="402336"/>
          </a:xfrm>
          <a:prstGeom prst="ellipse">
            <a:avLst/>
          </a:prstGeom>
          <a:solidFill>
            <a:srgbClr val="1F4A2C"/>
          </a:solidFill>
          <a:ln/>
        </p:spPr>
      </p:sp>
      <p:sp>
        <p:nvSpPr>
          <p:cNvPr id="12" name="Text 10"/>
          <p:cNvSpPr txBox="1"/>
          <p:nvPr/>
        </p:nvSpPr>
        <p:spPr>
          <a:xfrm>
            <a:off x="6461608" y="2212848"/>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3" name="Text 11"/>
          <p:cNvSpPr txBox="1"/>
          <p:nvPr/>
        </p:nvSpPr>
        <p:spPr>
          <a:xfrm>
            <a:off x="6973672" y="2194560"/>
            <a:ext cx="4340200"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Rafine Tahıl</a:t>
            </a:r>
            <a:endParaRPr lang="en-US" sz="1500" dirty="0"/>
          </a:p>
        </p:txBody>
      </p:sp>
      <p:sp>
        <p:nvSpPr>
          <p:cNvPr id="14" name="Text 12"/>
          <p:cNvSpPr txBox="1"/>
          <p:nvPr/>
        </p:nvSpPr>
        <p:spPr>
          <a:xfrm>
            <a:off x="6479896" y="2706624"/>
            <a:ext cx="4815688" cy="914400"/>
          </a:xfrm>
          <a:prstGeom prst="rect">
            <a:avLst/>
          </a:prstGeom>
          <a:noFill/>
          <a:ln/>
        </p:spPr>
        <p:txBody>
          <a:bodyPr wrap="square" lIns="0" tIns="0" rIns="0" bIns="0" rtlCol="0" anchor="ctr"/>
          <a:lstStyle/>
          <a:p>
            <a:pPr marL="0" indent="0">
              <a:lnSpc>
                <a:spcPct val="112000"/>
              </a:lnSpc>
              <a:buNone/>
            </a:pPr>
            <a:r>
              <a:rPr lang="en-US" sz="1250" dirty="0">
                <a:solidFill>
                  <a:srgbClr val="1E2A20"/>
                </a:solidFill>
                <a:latin typeface="Calibri" pitchFamily="34" charset="0"/>
                <a:ea typeface="Calibri" pitchFamily="34" charset="-122"/>
                <a:cs typeface="Calibri" pitchFamily="34" charset="-120"/>
              </a:rPr>
              <a:t>Öğütme sırasında kepek ve embriyo ayrılır; geriye çoğunlukla nişasta kalır. Posa, vitamin ve mineralin önemli bölümü kaybedilir; sindirim hızlıdır.</a:t>
            </a:r>
            <a:endParaRPr lang="en-US" sz="1250" dirty="0"/>
          </a:p>
        </p:txBody>
      </p:sp>
      <p:sp>
        <p:nvSpPr>
          <p:cNvPr id="15" name="Shape 13"/>
          <p:cNvSpPr/>
          <p:nvPr/>
        </p:nvSpPr>
        <p:spPr>
          <a:xfrm>
            <a:off x="640080" y="4096512"/>
            <a:ext cx="5327752" cy="1828800"/>
          </a:xfrm>
          <a:prstGeom prst="roundRect">
            <a:avLst>
              <a:gd name="adj" fmla="val 3000"/>
            </a:avLst>
          </a:prstGeom>
          <a:solidFill>
            <a:srgbClr val="EDF3EC"/>
          </a:solidFill>
          <a:ln/>
        </p:spPr>
      </p:sp>
      <p:sp>
        <p:nvSpPr>
          <p:cNvPr id="16" name="Shape 14"/>
          <p:cNvSpPr/>
          <p:nvPr/>
        </p:nvSpPr>
        <p:spPr>
          <a:xfrm>
            <a:off x="877824" y="4297680"/>
            <a:ext cx="402336" cy="402336"/>
          </a:xfrm>
          <a:prstGeom prst="ellipse">
            <a:avLst/>
          </a:prstGeom>
          <a:solidFill>
            <a:srgbClr val="1F4A2C"/>
          </a:solidFill>
          <a:ln/>
        </p:spPr>
      </p:sp>
      <p:sp>
        <p:nvSpPr>
          <p:cNvPr id="17" name="Text 15"/>
          <p:cNvSpPr txBox="1"/>
          <p:nvPr/>
        </p:nvSpPr>
        <p:spPr>
          <a:xfrm>
            <a:off x="877824" y="4297680"/>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8" name="Text 16"/>
          <p:cNvSpPr txBox="1"/>
          <p:nvPr/>
        </p:nvSpPr>
        <p:spPr>
          <a:xfrm>
            <a:off x="1389888" y="4279392"/>
            <a:ext cx="4340200"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Tahılın Üç Katmanı</a:t>
            </a:r>
            <a:endParaRPr lang="en-US" sz="1500" dirty="0"/>
          </a:p>
        </p:txBody>
      </p:sp>
      <p:sp>
        <p:nvSpPr>
          <p:cNvPr id="19" name="Text 17"/>
          <p:cNvSpPr txBox="1"/>
          <p:nvPr/>
        </p:nvSpPr>
        <p:spPr>
          <a:xfrm>
            <a:off x="896112" y="4791456"/>
            <a:ext cx="4815688" cy="914400"/>
          </a:xfrm>
          <a:prstGeom prst="rect">
            <a:avLst/>
          </a:prstGeom>
          <a:noFill/>
          <a:ln/>
        </p:spPr>
        <p:txBody>
          <a:bodyPr wrap="square" lIns="0" tIns="0" rIns="0" bIns="0" rtlCol="0" anchor="ctr"/>
          <a:lstStyle/>
          <a:p>
            <a:pPr marL="0" indent="0">
              <a:lnSpc>
                <a:spcPct val="112000"/>
              </a:lnSpc>
              <a:buNone/>
            </a:pPr>
            <a:r>
              <a:rPr lang="en-US" sz="1250" dirty="0">
                <a:solidFill>
                  <a:srgbClr val="1E2A20"/>
                </a:solidFill>
                <a:latin typeface="Calibri" pitchFamily="34" charset="0"/>
                <a:ea typeface="Calibri" pitchFamily="34" charset="-122"/>
                <a:cs typeface="Calibri" pitchFamily="34" charset="-120"/>
              </a:rPr>
              <a:t>Kepek posa ve mineral; embriyo yağ, E vitamini ve protein; endosperm ise nişasta ve bir miktar protein taşır. Besin değerini belirleyen katman dağılımıdır.</a:t>
            </a:r>
            <a:endParaRPr lang="en-US" sz="1250" dirty="0"/>
          </a:p>
        </p:txBody>
      </p:sp>
      <p:sp>
        <p:nvSpPr>
          <p:cNvPr id="20" name="Shape 18"/>
          <p:cNvSpPr/>
          <p:nvPr/>
        </p:nvSpPr>
        <p:spPr>
          <a:xfrm>
            <a:off x="6223864" y="4096512"/>
            <a:ext cx="5327752" cy="1828800"/>
          </a:xfrm>
          <a:prstGeom prst="roundRect">
            <a:avLst>
              <a:gd name="adj" fmla="val 3000"/>
            </a:avLst>
          </a:prstGeom>
          <a:solidFill>
            <a:srgbClr val="EDF3EC"/>
          </a:solidFill>
          <a:ln/>
        </p:spPr>
      </p:sp>
      <p:sp>
        <p:nvSpPr>
          <p:cNvPr id="21" name="Shape 19"/>
          <p:cNvSpPr/>
          <p:nvPr/>
        </p:nvSpPr>
        <p:spPr>
          <a:xfrm>
            <a:off x="6461608" y="4297680"/>
            <a:ext cx="402336" cy="402336"/>
          </a:xfrm>
          <a:prstGeom prst="ellipse">
            <a:avLst/>
          </a:prstGeom>
          <a:solidFill>
            <a:srgbClr val="1F4A2C"/>
          </a:solidFill>
          <a:ln/>
        </p:spPr>
      </p:sp>
      <p:sp>
        <p:nvSpPr>
          <p:cNvPr id="22" name="Text 20"/>
          <p:cNvSpPr txBox="1"/>
          <p:nvPr/>
        </p:nvSpPr>
        <p:spPr>
          <a:xfrm>
            <a:off x="6461608" y="4297680"/>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3" name="Text 21"/>
          <p:cNvSpPr txBox="1"/>
          <p:nvPr/>
        </p:nvSpPr>
        <p:spPr>
          <a:xfrm>
            <a:off x="6973672" y="4279392"/>
            <a:ext cx="4340200"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Mutfakta</a:t>
            </a:r>
            <a:endParaRPr lang="en-US" sz="1500" dirty="0"/>
          </a:p>
        </p:txBody>
      </p:sp>
      <p:sp>
        <p:nvSpPr>
          <p:cNvPr id="24" name="Text 22"/>
          <p:cNvSpPr txBox="1"/>
          <p:nvPr/>
        </p:nvSpPr>
        <p:spPr>
          <a:xfrm>
            <a:off x="6479896" y="4791456"/>
            <a:ext cx="4815688" cy="914400"/>
          </a:xfrm>
          <a:prstGeom prst="rect">
            <a:avLst/>
          </a:prstGeom>
          <a:noFill/>
          <a:ln/>
        </p:spPr>
        <p:txBody>
          <a:bodyPr wrap="square" lIns="0" tIns="0" rIns="0" bIns="0" rtlCol="0" anchor="ctr"/>
          <a:lstStyle/>
          <a:p>
            <a:pPr marL="0" indent="0">
              <a:lnSpc>
                <a:spcPct val="112000"/>
              </a:lnSpc>
              <a:buNone/>
            </a:pPr>
            <a:r>
              <a:rPr lang="en-US" sz="1250" dirty="0">
                <a:solidFill>
                  <a:srgbClr val="1E2A20"/>
                </a:solidFill>
                <a:latin typeface="Calibri" pitchFamily="34" charset="0"/>
                <a:ea typeface="Calibri" pitchFamily="34" charset="-122"/>
                <a:cs typeface="Calibri" pitchFamily="34" charset="-120"/>
              </a:rPr>
              <a:t>Bulgur, tam buğday ekmeği, yulaf ezmesi, esmer pirinç ve tam tahıllı makarna tercih edilmeli; beyaz unlu ürünler ve hamur işleri sınırlandırılmalıdır.</a:t>
            </a:r>
            <a:endParaRPr lang="en-US" sz="1250" dirty="0"/>
          </a:p>
        </p:txBody>
      </p:sp>
      <p:sp>
        <p:nvSpPr>
          <p:cNvPr id="25" name="Shape 23"/>
          <p:cNvSpPr/>
          <p:nvPr/>
        </p:nvSpPr>
        <p:spPr>
          <a:xfrm>
            <a:off x="640080" y="5852160"/>
            <a:ext cx="10911535" cy="502920"/>
          </a:xfrm>
          <a:prstGeom prst="roundRect">
            <a:avLst>
              <a:gd name="adj" fmla="val 9091"/>
            </a:avLst>
          </a:prstGeom>
          <a:solidFill>
            <a:srgbClr val="F4EDE4"/>
          </a:solidFill>
          <a:ln/>
        </p:spPr>
      </p:sp>
      <p:sp>
        <p:nvSpPr>
          <p:cNvPr id="26" name="Text 24"/>
          <p:cNvSpPr txBox="1"/>
          <p:nvPr/>
        </p:nvSpPr>
        <p:spPr>
          <a:xfrm>
            <a:off x="932688" y="5852160"/>
            <a:ext cx="10326319" cy="502920"/>
          </a:xfrm>
          <a:prstGeom prst="rect">
            <a:avLst/>
          </a:prstGeom>
          <a:noFill/>
          <a:ln/>
        </p:spPr>
        <p:txBody>
          <a:bodyPr wrap="square" lIns="0" tIns="0" rIns="0" bIns="0" rtlCol="0" anchor="ctr"/>
          <a:lstStyle/>
          <a:p>
            <a:pPr marL="0" indent="0">
              <a:lnSpc>
                <a:spcPct val="110000"/>
              </a:lnSpc>
              <a:buNone/>
            </a:pPr>
            <a:r>
              <a:rPr lang="en-US" sz="1250" b="1" dirty="0">
                <a:solidFill>
                  <a:srgbClr val="D9762B"/>
                </a:solidFill>
                <a:latin typeface="Calibri" pitchFamily="34" charset="0"/>
                <a:ea typeface="Calibri" pitchFamily="34" charset="-122"/>
                <a:cs typeface="Calibri" pitchFamily="34" charset="-120"/>
              </a:rPr>
              <a:t>Kaynak:  </a:t>
            </a:r>
            <a:r>
              <a:rPr lang="en-US" sz="1250" dirty="0">
                <a:solidFill>
                  <a:srgbClr val="1E2A20"/>
                </a:solidFill>
                <a:latin typeface="Calibri" pitchFamily="34" charset="0"/>
                <a:ea typeface="Calibri" pitchFamily="34" charset="-122"/>
                <a:cs typeface="Calibri" pitchFamily="34" charset="-120"/>
              </a:rPr>
              <a:t>Tam tahıl tüketiminin artırılması TÜBER'in öncelikli önerilerindendir; günlük tahıl porsiyonlarının en az yarısının tam tahıl olması hedeflenir.</a:t>
            </a:r>
            <a:endParaRPr lang="en-US" sz="125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3" name="Text 1"/>
          <p:cNvSpPr txBox="1"/>
          <p:nvPr/>
        </p:nvSpPr>
        <p:spPr>
          <a:xfrm>
            <a:off x="640080" y="621792"/>
            <a:ext cx="10911535" cy="566928"/>
          </a:xfrm>
          <a:prstGeom prst="rect">
            <a:avLst/>
          </a:prstGeom>
          <a:noFill/>
          <a:ln/>
        </p:spPr>
        <p:txBody>
          <a:bodyPr wrap="square" lIns="0" tIns="0" rIns="0" bIns="0" rtlCol="0" anchor="t"/>
          <a:lstStyle/>
          <a:p>
            <a:pPr marL="0" indent="0">
              <a:buNone/>
            </a:pPr>
            <a:r>
              <a:rPr lang="en-US" sz="2800" b="1" dirty="0">
                <a:solidFill>
                  <a:srgbClr val="1F4A2C"/>
                </a:solidFill>
                <a:latin typeface="Cambria" pitchFamily="34" charset="0"/>
                <a:ea typeface="Cambria" pitchFamily="34" charset="-122"/>
                <a:cs typeface="Cambria" pitchFamily="34" charset="-120"/>
              </a:rPr>
              <a:t>Kuru Baklagiller ve Nişastalı Sebzeler</a:t>
            </a:r>
            <a:endParaRPr lang="en-US" sz="2800" dirty="0"/>
          </a:p>
        </p:txBody>
      </p:sp>
      <p:sp>
        <p:nvSpPr>
          <p:cNvPr id="4" name="Shape 2"/>
          <p:cNvSpPr/>
          <p:nvPr/>
        </p:nvSpPr>
        <p:spPr>
          <a:xfrm>
            <a:off x="640080" y="1325880"/>
            <a:ext cx="3466490" cy="2514600"/>
          </a:xfrm>
          <a:prstGeom prst="roundRect">
            <a:avLst>
              <a:gd name="adj" fmla="val 2182"/>
            </a:avLst>
          </a:prstGeom>
          <a:solidFill>
            <a:srgbClr val="EDF3EC"/>
          </a:solidFill>
          <a:ln/>
        </p:spPr>
      </p:sp>
      <p:sp>
        <p:nvSpPr>
          <p:cNvPr id="5" name="Shape 3"/>
          <p:cNvSpPr/>
          <p:nvPr/>
        </p:nvSpPr>
        <p:spPr>
          <a:xfrm>
            <a:off x="877824" y="1527048"/>
            <a:ext cx="402336" cy="402336"/>
          </a:xfrm>
          <a:prstGeom prst="ellipse">
            <a:avLst/>
          </a:prstGeom>
          <a:solidFill>
            <a:srgbClr val="1F4A2C"/>
          </a:solidFill>
          <a:ln/>
        </p:spPr>
      </p:sp>
      <p:sp>
        <p:nvSpPr>
          <p:cNvPr id="6" name="Text 4"/>
          <p:cNvSpPr txBox="1"/>
          <p:nvPr/>
        </p:nvSpPr>
        <p:spPr>
          <a:xfrm>
            <a:off x="877824" y="1527048"/>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7" name="Text 5"/>
          <p:cNvSpPr txBox="1"/>
          <p:nvPr/>
        </p:nvSpPr>
        <p:spPr>
          <a:xfrm>
            <a:off x="1389888" y="1508760"/>
            <a:ext cx="2478938"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Kuru Baklagiller</a:t>
            </a:r>
            <a:endParaRPr lang="en-US" sz="1500" dirty="0"/>
          </a:p>
        </p:txBody>
      </p:sp>
      <p:sp>
        <p:nvSpPr>
          <p:cNvPr id="8" name="Text 6"/>
          <p:cNvSpPr txBox="1"/>
          <p:nvPr/>
        </p:nvSpPr>
        <p:spPr>
          <a:xfrm>
            <a:off x="914400" y="2020824"/>
            <a:ext cx="2917850" cy="1600200"/>
          </a:xfrm>
          <a:prstGeom prst="rect">
            <a:avLst/>
          </a:prstGeom>
          <a:noFill/>
          <a:ln/>
        </p:spPr>
        <p:txBody>
          <a:bodyPr wrap="square" lIns="0" tIns="0" rIns="0" bIns="0" rtlCol="0" anchor="ctr"/>
          <a:lstStyle/>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Mercimek, nohut, fasulye, barbunya, bakla</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Nişasta + yüksek posa + bitkisel protein</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Düşük glisemik indeks</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Demir, folat, magnezyum, potasyum kaynağı</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Tahılla birlikte tam değerli protein verir</a:t>
            </a:r>
            <a:endParaRPr lang="en-US" sz="1150" dirty="0"/>
          </a:p>
        </p:txBody>
      </p:sp>
      <p:sp>
        <p:nvSpPr>
          <p:cNvPr id="9" name="Shape 7"/>
          <p:cNvSpPr/>
          <p:nvPr/>
        </p:nvSpPr>
        <p:spPr>
          <a:xfrm>
            <a:off x="4362602" y="1325880"/>
            <a:ext cx="3466490" cy="2514600"/>
          </a:xfrm>
          <a:prstGeom prst="roundRect">
            <a:avLst>
              <a:gd name="adj" fmla="val 2182"/>
            </a:avLst>
          </a:prstGeom>
          <a:solidFill>
            <a:srgbClr val="EDF3EC"/>
          </a:solidFill>
          <a:ln/>
        </p:spPr>
      </p:sp>
      <p:sp>
        <p:nvSpPr>
          <p:cNvPr id="10" name="Shape 8"/>
          <p:cNvSpPr/>
          <p:nvPr/>
        </p:nvSpPr>
        <p:spPr>
          <a:xfrm>
            <a:off x="4600346" y="1527048"/>
            <a:ext cx="402336" cy="402336"/>
          </a:xfrm>
          <a:prstGeom prst="ellipse">
            <a:avLst/>
          </a:prstGeom>
          <a:solidFill>
            <a:srgbClr val="1F4A2C"/>
          </a:solidFill>
          <a:ln/>
        </p:spPr>
      </p:sp>
      <p:sp>
        <p:nvSpPr>
          <p:cNvPr id="11" name="Text 9"/>
          <p:cNvSpPr txBox="1"/>
          <p:nvPr/>
        </p:nvSpPr>
        <p:spPr>
          <a:xfrm>
            <a:off x="4600346" y="1527048"/>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2" name="Text 10"/>
          <p:cNvSpPr txBox="1"/>
          <p:nvPr/>
        </p:nvSpPr>
        <p:spPr>
          <a:xfrm>
            <a:off x="5112410" y="1508760"/>
            <a:ext cx="2478938"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Nişastalı Sebzeler</a:t>
            </a:r>
            <a:endParaRPr lang="en-US" sz="1500" dirty="0"/>
          </a:p>
        </p:txBody>
      </p:sp>
      <p:sp>
        <p:nvSpPr>
          <p:cNvPr id="13" name="Text 11"/>
          <p:cNvSpPr txBox="1"/>
          <p:nvPr/>
        </p:nvSpPr>
        <p:spPr>
          <a:xfrm>
            <a:off x="4636922" y="2020824"/>
            <a:ext cx="2917850" cy="1600200"/>
          </a:xfrm>
          <a:prstGeom prst="rect">
            <a:avLst/>
          </a:prstGeom>
          <a:noFill/>
          <a:ln/>
        </p:spPr>
        <p:txBody>
          <a:bodyPr wrap="square" lIns="0" tIns="0" rIns="0" bIns="0" rtlCol="0" anchor="ctr"/>
          <a:lstStyle/>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Patates, tatlı patates, mısır, bezelye, kestane</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Karbonhidrat içerikleri diğer sebzelerden yüksek</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Beslenmede tahıl grubuna yakın değerlendirilir</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Patates C vitamini ve potasyum da sağlar</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Kızartma yerine haşlama/fırınlama</a:t>
            </a:r>
            <a:endParaRPr lang="en-US" sz="1150" dirty="0"/>
          </a:p>
        </p:txBody>
      </p:sp>
      <p:sp>
        <p:nvSpPr>
          <p:cNvPr id="14" name="Shape 12"/>
          <p:cNvSpPr/>
          <p:nvPr/>
        </p:nvSpPr>
        <p:spPr>
          <a:xfrm>
            <a:off x="8085125" y="1325880"/>
            <a:ext cx="3466490" cy="2514600"/>
          </a:xfrm>
          <a:prstGeom prst="roundRect">
            <a:avLst>
              <a:gd name="adj" fmla="val 2182"/>
            </a:avLst>
          </a:prstGeom>
          <a:solidFill>
            <a:srgbClr val="EDF3EC"/>
          </a:solidFill>
          <a:ln/>
        </p:spPr>
      </p:sp>
      <p:sp>
        <p:nvSpPr>
          <p:cNvPr id="15" name="Shape 13"/>
          <p:cNvSpPr/>
          <p:nvPr/>
        </p:nvSpPr>
        <p:spPr>
          <a:xfrm>
            <a:off x="8322869" y="1527048"/>
            <a:ext cx="402336" cy="402336"/>
          </a:xfrm>
          <a:prstGeom prst="ellipse">
            <a:avLst/>
          </a:prstGeom>
          <a:solidFill>
            <a:srgbClr val="1F4A2C"/>
          </a:solidFill>
          <a:ln/>
        </p:spPr>
      </p:sp>
      <p:sp>
        <p:nvSpPr>
          <p:cNvPr id="16" name="Text 14"/>
          <p:cNvSpPr txBox="1"/>
          <p:nvPr/>
        </p:nvSpPr>
        <p:spPr>
          <a:xfrm>
            <a:off x="8322869" y="1527048"/>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7" name="Text 15"/>
          <p:cNvSpPr txBox="1"/>
          <p:nvPr/>
        </p:nvSpPr>
        <p:spPr>
          <a:xfrm>
            <a:off x="8834933" y="1508760"/>
            <a:ext cx="2478938"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Dikkat Edilecekler</a:t>
            </a:r>
            <a:endParaRPr lang="en-US" sz="1500" dirty="0"/>
          </a:p>
        </p:txBody>
      </p:sp>
      <p:sp>
        <p:nvSpPr>
          <p:cNvPr id="18" name="Text 16"/>
          <p:cNvSpPr txBox="1"/>
          <p:nvPr/>
        </p:nvSpPr>
        <p:spPr>
          <a:xfrm>
            <a:off x="8359445" y="2020824"/>
            <a:ext cx="2917850" cy="1600200"/>
          </a:xfrm>
          <a:prstGeom prst="rect">
            <a:avLst/>
          </a:prstGeom>
          <a:noFill/>
          <a:ln/>
        </p:spPr>
        <p:txBody>
          <a:bodyPr wrap="square" lIns="0" tIns="0" rIns="0" bIns="0" rtlCol="0" anchor="ctr"/>
          <a:lstStyle/>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Oligosakkaritler gaz yapabilir: ıslatma suyu dökülmeli</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Fitatlar demir ve çinko emilimini azaltır</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C vitamini kaynağı ile birlikte tüketim emilimi artırır</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Haftada 2-3 kez kuru baklagil önerilir</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Konserve ürünlerde tuz içeriğine bakılmalı</a:t>
            </a:r>
            <a:endParaRPr lang="en-US" sz="1150" dirty="0"/>
          </a:p>
        </p:txBody>
      </p:sp>
      <p:sp>
        <p:nvSpPr>
          <p:cNvPr id="19" name="Shape 17"/>
          <p:cNvSpPr/>
          <p:nvPr/>
        </p:nvSpPr>
        <p:spPr>
          <a:xfrm>
            <a:off x="640080" y="4069080"/>
            <a:ext cx="10911535" cy="731520"/>
          </a:xfrm>
          <a:prstGeom prst="roundRect">
            <a:avLst>
              <a:gd name="adj" fmla="val 6250"/>
            </a:avLst>
          </a:prstGeom>
          <a:solidFill>
            <a:srgbClr val="F4EDE4"/>
          </a:solidFill>
          <a:ln/>
        </p:spPr>
      </p:sp>
      <p:sp>
        <p:nvSpPr>
          <p:cNvPr id="20" name="Text 18"/>
          <p:cNvSpPr txBox="1"/>
          <p:nvPr/>
        </p:nvSpPr>
        <p:spPr>
          <a:xfrm>
            <a:off x="932688" y="4069080"/>
            <a:ext cx="10326319" cy="731520"/>
          </a:xfrm>
          <a:prstGeom prst="rect">
            <a:avLst/>
          </a:prstGeom>
          <a:noFill/>
          <a:ln/>
        </p:spPr>
        <p:txBody>
          <a:bodyPr wrap="square" lIns="0" tIns="0" rIns="0" bIns="0" rtlCol="0" anchor="ctr"/>
          <a:lstStyle/>
          <a:p>
            <a:pPr marL="0" indent="0">
              <a:lnSpc>
                <a:spcPct val="110000"/>
              </a:lnSpc>
              <a:buNone/>
            </a:pPr>
            <a:r>
              <a:rPr lang="en-US" sz="1250" b="1" dirty="0">
                <a:solidFill>
                  <a:srgbClr val="D9762B"/>
                </a:solidFill>
                <a:latin typeface="Calibri" pitchFamily="34" charset="0"/>
                <a:ea typeface="Calibri" pitchFamily="34" charset="-122"/>
                <a:cs typeface="Calibri" pitchFamily="34" charset="-120"/>
              </a:rPr>
              <a:t>Neden önemli?  </a:t>
            </a:r>
            <a:r>
              <a:rPr lang="en-US" sz="1250" dirty="0">
                <a:solidFill>
                  <a:srgbClr val="1E2A20"/>
                </a:solidFill>
                <a:latin typeface="Calibri" pitchFamily="34" charset="0"/>
                <a:ea typeface="Calibri" pitchFamily="34" charset="-122"/>
                <a:cs typeface="Calibri" pitchFamily="34" charset="-120"/>
              </a:rPr>
              <a:t>Kuru baklagiller "yavaş karbonhidrat" örneğidir: nişastaları posa ve protein eşliğinde geldiği için sindirim yavaşlar, tokluk uzar, kan şekeri daha az dalgalanır.</a:t>
            </a:r>
            <a:endParaRPr lang="en-US" sz="1250" dirty="0"/>
          </a:p>
        </p:txBody>
      </p:sp>
      <p:sp>
        <p:nvSpPr>
          <p:cNvPr id="21" name="Shape 19"/>
          <p:cNvSpPr/>
          <p:nvPr/>
        </p:nvSpPr>
        <p:spPr>
          <a:xfrm>
            <a:off x="640080" y="4983480"/>
            <a:ext cx="10911535" cy="731520"/>
          </a:xfrm>
          <a:prstGeom prst="roundRect">
            <a:avLst>
              <a:gd name="adj" fmla="val 6250"/>
            </a:avLst>
          </a:prstGeom>
          <a:solidFill>
            <a:srgbClr val="F4EDE4"/>
          </a:solidFill>
          <a:ln/>
        </p:spPr>
      </p:sp>
      <p:sp>
        <p:nvSpPr>
          <p:cNvPr id="22" name="Text 20"/>
          <p:cNvSpPr txBox="1"/>
          <p:nvPr/>
        </p:nvSpPr>
        <p:spPr>
          <a:xfrm>
            <a:off x="932688" y="4983480"/>
            <a:ext cx="10326319" cy="731520"/>
          </a:xfrm>
          <a:prstGeom prst="rect">
            <a:avLst/>
          </a:prstGeom>
          <a:noFill/>
          <a:ln/>
        </p:spPr>
        <p:txBody>
          <a:bodyPr wrap="square" lIns="0" tIns="0" rIns="0" bIns="0" rtlCol="0" anchor="ctr"/>
          <a:lstStyle/>
          <a:p>
            <a:pPr marL="0" indent="0">
              <a:lnSpc>
                <a:spcPct val="110000"/>
              </a:lnSpc>
              <a:buNone/>
            </a:pPr>
            <a:r>
              <a:rPr lang="en-US" sz="1250" b="1" dirty="0">
                <a:solidFill>
                  <a:srgbClr val="D9762B"/>
                </a:solidFill>
                <a:latin typeface="Calibri" pitchFamily="34" charset="0"/>
                <a:ea typeface="Calibri" pitchFamily="34" charset="-122"/>
                <a:cs typeface="Calibri" pitchFamily="34" charset="-120"/>
              </a:rPr>
              <a:t>Mutfak pratiği:  </a:t>
            </a:r>
            <a:r>
              <a:rPr lang="en-US" sz="1250" dirty="0">
                <a:solidFill>
                  <a:srgbClr val="1E2A20"/>
                </a:solidFill>
                <a:latin typeface="Calibri" pitchFamily="34" charset="0"/>
                <a:ea typeface="Calibri" pitchFamily="34" charset="-122"/>
                <a:cs typeface="Calibri" pitchFamily="34" charset="-120"/>
              </a:rPr>
              <a:t>Kuru baklagiller 8-12 saat ıslatılıp suyu dökülerek haşlanırsa sindirimi kolaylaşır ve pişme süresi kısalır; yemeğe limon eklemek demir emilimini destekler.</a:t>
            </a:r>
            <a:endParaRPr lang="en-US" sz="125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365760"/>
            <a:ext cx="10911535" cy="237744"/>
          </a:xfrm>
          <a:prstGeom prst="rect">
            <a:avLst/>
          </a:prstGeom>
          <a:noFill/>
          <a:ln/>
        </p:spPr>
        <p:txBody>
          <a:bodyPr wrap="square" lIns="0" tIns="0" rIns="0" bIns="0" rtlCol="0" anchor="ctr"/>
          <a:lstStyle/>
          <a:p>
            <a:pPr marL="0" indent="0">
              <a:buNone/>
            </a:pPr>
            <a:r>
              <a:rPr lang="en-US" sz="1100" b="1" kern="0" spc="160" dirty="0">
                <a:solidFill>
                  <a:srgbClr val="4A7C59"/>
                </a:solidFill>
                <a:latin typeface="Calibri" pitchFamily="34" charset="0"/>
                <a:ea typeface="Calibri" pitchFamily="34" charset="-122"/>
                <a:cs typeface="Calibri" pitchFamily="34" charset="-120"/>
              </a:rPr>
              <a:t>2. DERS SAATİ · BİTKİSEL KAYNAKLAR III</a:t>
            </a:r>
            <a:endParaRPr lang="en-US" sz="1100" dirty="0"/>
          </a:p>
        </p:txBody>
      </p:sp>
      <p:sp>
        <p:nvSpPr>
          <p:cNvPr id="3" name="Text 1"/>
          <p:cNvSpPr txBox="1"/>
          <p:nvPr/>
        </p:nvSpPr>
        <p:spPr>
          <a:xfrm>
            <a:off x="640080" y="621792"/>
            <a:ext cx="10911535" cy="566928"/>
          </a:xfrm>
          <a:prstGeom prst="rect">
            <a:avLst/>
          </a:prstGeom>
          <a:noFill/>
          <a:ln/>
        </p:spPr>
        <p:txBody>
          <a:bodyPr wrap="square" lIns="0" tIns="0" rIns="0" bIns="0" rtlCol="0" anchor="t"/>
          <a:lstStyle/>
          <a:p>
            <a:pPr marL="0" indent="0">
              <a:buNone/>
            </a:pPr>
            <a:r>
              <a:rPr lang="en-US" sz="2800" b="1" dirty="0">
                <a:solidFill>
                  <a:srgbClr val="1F4A2C"/>
                </a:solidFill>
                <a:latin typeface="Cambria" pitchFamily="34" charset="0"/>
                <a:ea typeface="Cambria" pitchFamily="34" charset="-122"/>
                <a:cs typeface="Cambria" pitchFamily="34" charset="-120"/>
              </a:rPr>
              <a:t>Sebzeler, Meyveler ve Şekerli Besinler</a:t>
            </a:r>
            <a:endParaRPr lang="en-US" sz="2800" dirty="0"/>
          </a:p>
        </p:txBody>
      </p:sp>
      <p:sp>
        <p:nvSpPr>
          <p:cNvPr id="4" name="Shape 2"/>
          <p:cNvSpPr/>
          <p:nvPr/>
        </p:nvSpPr>
        <p:spPr>
          <a:xfrm>
            <a:off x="640080" y="1371600"/>
            <a:ext cx="10911535" cy="731520"/>
          </a:xfrm>
          <a:prstGeom prst="roundRect">
            <a:avLst>
              <a:gd name="adj" fmla="val 6250"/>
            </a:avLst>
          </a:prstGeom>
          <a:solidFill>
            <a:srgbClr val="EDF3EC"/>
          </a:solidFill>
          <a:ln/>
        </p:spPr>
      </p:sp>
      <p:sp>
        <p:nvSpPr>
          <p:cNvPr id="5" name="Shape 3"/>
          <p:cNvSpPr/>
          <p:nvPr/>
        </p:nvSpPr>
        <p:spPr>
          <a:xfrm>
            <a:off x="841248" y="1545336"/>
            <a:ext cx="384048" cy="384048"/>
          </a:xfrm>
          <a:prstGeom prst="ellipse">
            <a:avLst/>
          </a:prstGeom>
          <a:solidFill>
            <a:srgbClr val="1F4A2C"/>
          </a:solidFill>
          <a:ln/>
        </p:spPr>
      </p:sp>
      <p:sp>
        <p:nvSpPr>
          <p:cNvPr id="6" name="Text 4"/>
          <p:cNvSpPr txBox="1"/>
          <p:nvPr/>
        </p:nvSpPr>
        <p:spPr>
          <a:xfrm>
            <a:off x="841248" y="1545336"/>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7" name="Text 5"/>
          <p:cNvSpPr txBox="1"/>
          <p:nvPr/>
        </p:nvSpPr>
        <p:spPr>
          <a:xfrm>
            <a:off x="1353312" y="1371600"/>
            <a:ext cx="2743200" cy="731520"/>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Meyveler</a:t>
            </a:r>
            <a:endParaRPr lang="en-US" sz="1350" dirty="0"/>
          </a:p>
        </p:txBody>
      </p:sp>
      <p:sp>
        <p:nvSpPr>
          <p:cNvPr id="8" name="Text 6"/>
          <p:cNvSpPr txBox="1"/>
          <p:nvPr/>
        </p:nvSpPr>
        <p:spPr>
          <a:xfrm>
            <a:off x="4133088" y="1371600"/>
            <a:ext cx="7162495" cy="731520"/>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Baskın şekerleri fruktoz, glukoz ve sükrozdur. Yanında posa, C vitamini, potasyum ve antioksidan getirdikleri için doğal şeker kaynağı olarak değerlendirilir.</a:t>
            </a:r>
            <a:endParaRPr lang="en-US" sz="1150" dirty="0"/>
          </a:p>
        </p:txBody>
      </p:sp>
      <p:sp>
        <p:nvSpPr>
          <p:cNvPr id="9" name="Shape 7"/>
          <p:cNvSpPr/>
          <p:nvPr/>
        </p:nvSpPr>
        <p:spPr>
          <a:xfrm>
            <a:off x="640080" y="2212848"/>
            <a:ext cx="10911535" cy="731520"/>
          </a:xfrm>
          <a:prstGeom prst="roundRect">
            <a:avLst>
              <a:gd name="adj" fmla="val 6250"/>
            </a:avLst>
          </a:prstGeom>
          <a:solidFill>
            <a:srgbClr val="EDF3EC"/>
          </a:solidFill>
          <a:ln/>
        </p:spPr>
      </p:sp>
      <p:sp>
        <p:nvSpPr>
          <p:cNvPr id="10" name="Shape 8"/>
          <p:cNvSpPr/>
          <p:nvPr/>
        </p:nvSpPr>
        <p:spPr>
          <a:xfrm>
            <a:off x="841248" y="2386584"/>
            <a:ext cx="384048" cy="384048"/>
          </a:xfrm>
          <a:prstGeom prst="ellipse">
            <a:avLst/>
          </a:prstGeom>
          <a:solidFill>
            <a:srgbClr val="1F4A2C"/>
          </a:solidFill>
          <a:ln/>
        </p:spPr>
      </p:sp>
      <p:sp>
        <p:nvSpPr>
          <p:cNvPr id="11" name="Text 9"/>
          <p:cNvSpPr txBox="1"/>
          <p:nvPr/>
        </p:nvSpPr>
        <p:spPr>
          <a:xfrm>
            <a:off x="841248" y="2386584"/>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12" name="Text 10"/>
          <p:cNvSpPr txBox="1"/>
          <p:nvPr/>
        </p:nvSpPr>
        <p:spPr>
          <a:xfrm>
            <a:off x="1353312" y="2212848"/>
            <a:ext cx="2743200" cy="731520"/>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Kuru meyveler</a:t>
            </a:r>
            <a:endParaRPr lang="en-US" sz="1350" dirty="0"/>
          </a:p>
        </p:txBody>
      </p:sp>
      <p:sp>
        <p:nvSpPr>
          <p:cNvPr id="13" name="Text 11"/>
          <p:cNvSpPr txBox="1"/>
          <p:nvPr/>
        </p:nvSpPr>
        <p:spPr>
          <a:xfrm>
            <a:off x="4133088" y="2212848"/>
            <a:ext cx="7162495" cy="731520"/>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Su kaybettikleri için şeker ve enerji yoğunlukları yükselir (kuru üzüm, hurma, kayısı). Posa ve mineral bakımından zengindir ama porsiyon küçük tutulmalıdır.</a:t>
            </a:r>
            <a:endParaRPr lang="en-US" sz="1150" dirty="0"/>
          </a:p>
        </p:txBody>
      </p:sp>
      <p:sp>
        <p:nvSpPr>
          <p:cNvPr id="14" name="Shape 12"/>
          <p:cNvSpPr/>
          <p:nvPr/>
        </p:nvSpPr>
        <p:spPr>
          <a:xfrm>
            <a:off x="640080" y="3054096"/>
            <a:ext cx="10911535" cy="731520"/>
          </a:xfrm>
          <a:prstGeom prst="roundRect">
            <a:avLst>
              <a:gd name="adj" fmla="val 6250"/>
            </a:avLst>
          </a:prstGeom>
          <a:solidFill>
            <a:srgbClr val="EDF3EC"/>
          </a:solidFill>
          <a:ln/>
        </p:spPr>
      </p:sp>
      <p:sp>
        <p:nvSpPr>
          <p:cNvPr id="15" name="Shape 13"/>
          <p:cNvSpPr/>
          <p:nvPr/>
        </p:nvSpPr>
        <p:spPr>
          <a:xfrm>
            <a:off x="841248" y="3227832"/>
            <a:ext cx="384048" cy="384048"/>
          </a:xfrm>
          <a:prstGeom prst="ellipse">
            <a:avLst/>
          </a:prstGeom>
          <a:solidFill>
            <a:srgbClr val="1F4A2C"/>
          </a:solidFill>
          <a:ln/>
        </p:spPr>
      </p:sp>
      <p:sp>
        <p:nvSpPr>
          <p:cNvPr id="16" name="Text 14"/>
          <p:cNvSpPr txBox="1"/>
          <p:nvPr/>
        </p:nvSpPr>
        <p:spPr>
          <a:xfrm>
            <a:off x="841248" y="3227832"/>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7" name="Text 15"/>
          <p:cNvSpPr txBox="1"/>
          <p:nvPr/>
        </p:nvSpPr>
        <p:spPr>
          <a:xfrm>
            <a:off x="1353312" y="3054096"/>
            <a:ext cx="2743200" cy="731520"/>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Meyve suları</a:t>
            </a:r>
            <a:endParaRPr lang="en-US" sz="1350" dirty="0"/>
          </a:p>
        </p:txBody>
      </p:sp>
      <p:sp>
        <p:nvSpPr>
          <p:cNvPr id="18" name="Text 16"/>
          <p:cNvSpPr txBox="1"/>
          <p:nvPr/>
        </p:nvSpPr>
        <p:spPr>
          <a:xfrm>
            <a:off x="4133088" y="3054096"/>
            <a:ext cx="7162495" cy="731520"/>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Posası uzaklaştırıldığında şeker serbest hâle gelir ve kan şekerini hızla yükseltir. Günde en çok 1 küçük bardak; bütün meyve her zaman daha iyidir.</a:t>
            </a:r>
            <a:endParaRPr lang="en-US" sz="1150" dirty="0"/>
          </a:p>
        </p:txBody>
      </p:sp>
      <p:sp>
        <p:nvSpPr>
          <p:cNvPr id="19" name="Shape 17"/>
          <p:cNvSpPr/>
          <p:nvPr/>
        </p:nvSpPr>
        <p:spPr>
          <a:xfrm>
            <a:off x="640080" y="3895344"/>
            <a:ext cx="10911535" cy="731520"/>
          </a:xfrm>
          <a:prstGeom prst="roundRect">
            <a:avLst>
              <a:gd name="adj" fmla="val 6250"/>
            </a:avLst>
          </a:prstGeom>
          <a:solidFill>
            <a:srgbClr val="EDF3EC"/>
          </a:solidFill>
          <a:ln/>
        </p:spPr>
      </p:sp>
      <p:sp>
        <p:nvSpPr>
          <p:cNvPr id="20" name="Shape 18"/>
          <p:cNvSpPr/>
          <p:nvPr/>
        </p:nvSpPr>
        <p:spPr>
          <a:xfrm>
            <a:off x="841248" y="4069080"/>
            <a:ext cx="384048" cy="384048"/>
          </a:xfrm>
          <a:prstGeom prst="ellipse">
            <a:avLst/>
          </a:prstGeom>
          <a:solidFill>
            <a:srgbClr val="1F4A2C"/>
          </a:solidFill>
          <a:ln/>
        </p:spPr>
      </p:sp>
      <p:sp>
        <p:nvSpPr>
          <p:cNvPr id="21" name="Text 19"/>
          <p:cNvSpPr txBox="1"/>
          <p:nvPr/>
        </p:nvSpPr>
        <p:spPr>
          <a:xfrm>
            <a:off x="841248" y="4069080"/>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4</a:t>
            </a:r>
            <a:endParaRPr lang="en-US" sz="1200" dirty="0"/>
          </a:p>
        </p:txBody>
      </p:sp>
      <p:sp>
        <p:nvSpPr>
          <p:cNvPr id="22" name="Text 20"/>
          <p:cNvSpPr txBox="1"/>
          <p:nvPr/>
        </p:nvSpPr>
        <p:spPr>
          <a:xfrm>
            <a:off x="1353312" y="3895344"/>
            <a:ext cx="2743200" cy="731520"/>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Sebzeler</a:t>
            </a:r>
            <a:endParaRPr lang="en-US" sz="1350" dirty="0"/>
          </a:p>
        </p:txBody>
      </p:sp>
      <p:sp>
        <p:nvSpPr>
          <p:cNvPr id="23" name="Text 21"/>
          <p:cNvSpPr txBox="1"/>
          <p:nvPr/>
        </p:nvSpPr>
        <p:spPr>
          <a:xfrm>
            <a:off x="4133088" y="3895344"/>
            <a:ext cx="7162495" cy="731520"/>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Çoğu sebzenin karbonhidratı düşüktür (100 g'da 3-8 g) ve büyük bölümü posadır. Havuç, pancar ve soğan görece daha fazla şeker içerir.</a:t>
            </a:r>
            <a:endParaRPr lang="en-US" sz="1150" dirty="0"/>
          </a:p>
        </p:txBody>
      </p:sp>
      <p:sp>
        <p:nvSpPr>
          <p:cNvPr id="24" name="Shape 22"/>
          <p:cNvSpPr/>
          <p:nvPr/>
        </p:nvSpPr>
        <p:spPr>
          <a:xfrm>
            <a:off x="640080" y="4736592"/>
            <a:ext cx="10911535" cy="731520"/>
          </a:xfrm>
          <a:prstGeom prst="roundRect">
            <a:avLst>
              <a:gd name="adj" fmla="val 6250"/>
            </a:avLst>
          </a:prstGeom>
          <a:solidFill>
            <a:srgbClr val="EDF3EC"/>
          </a:solidFill>
          <a:ln/>
        </p:spPr>
      </p:sp>
      <p:sp>
        <p:nvSpPr>
          <p:cNvPr id="25" name="Shape 23"/>
          <p:cNvSpPr/>
          <p:nvPr/>
        </p:nvSpPr>
        <p:spPr>
          <a:xfrm>
            <a:off x="841248" y="4910328"/>
            <a:ext cx="384048" cy="384048"/>
          </a:xfrm>
          <a:prstGeom prst="ellipse">
            <a:avLst/>
          </a:prstGeom>
          <a:solidFill>
            <a:srgbClr val="1F4A2C"/>
          </a:solidFill>
          <a:ln/>
        </p:spPr>
      </p:sp>
      <p:sp>
        <p:nvSpPr>
          <p:cNvPr id="26" name="Text 24"/>
          <p:cNvSpPr txBox="1"/>
          <p:nvPr/>
        </p:nvSpPr>
        <p:spPr>
          <a:xfrm>
            <a:off x="841248" y="4910328"/>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5</a:t>
            </a:r>
            <a:endParaRPr lang="en-US" sz="1200" dirty="0"/>
          </a:p>
        </p:txBody>
      </p:sp>
      <p:sp>
        <p:nvSpPr>
          <p:cNvPr id="27" name="Text 25"/>
          <p:cNvSpPr txBox="1"/>
          <p:nvPr/>
        </p:nvSpPr>
        <p:spPr>
          <a:xfrm>
            <a:off x="1353312" y="4736592"/>
            <a:ext cx="2743200" cy="731520"/>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Şeker ve şekerli ürünler</a:t>
            </a:r>
            <a:endParaRPr lang="en-US" sz="1350" dirty="0"/>
          </a:p>
        </p:txBody>
      </p:sp>
      <p:sp>
        <p:nvSpPr>
          <p:cNvPr id="28" name="Text 26"/>
          <p:cNvSpPr txBox="1"/>
          <p:nvPr/>
        </p:nvSpPr>
        <p:spPr>
          <a:xfrm>
            <a:off x="4133088" y="4736592"/>
            <a:ext cx="7162495" cy="731520"/>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Çay şekeri, bal, pekmez, reçel, şekerleme, şekerli içecekler ve tatlılar neredeyse tamamen şekerden oluşur; posa ve mikro besin öğesi içermezler.</a:t>
            </a:r>
            <a:endParaRPr lang="en-US" sz="1150" dirty="0"/>
          </a:p>
        </p:txBody>
      </p:sp>
      <p:sp>
        <p:nvSpPr>
          <p:cNvPr id="29" name="Shape 27"/>
          <p:cNvSpPr/>
          <p:nvPr/>
        </p:nvSpPr>
        <p:spPr>
          <a:xfrm>
            <a:off x="640080" y="5623560"/>
            <a:ext cx="10911535" cy="731520"/>
          </a:xfrm>
          <a:prstGeom prst="roundRect">
            <a:avLst>
              <a:gd name="adj" fmla="val 6250"/>
            </a:avLst>
          </a:prstGeom>
          <a:solidFill>
            <a:srgbClr val="F4EDE4"/>
          </a:solidFill>
          <a:ln/>
        </p:spPr>
      </p:sp>
      <p:sp>
        <p:nvSpPr>
          <p:cNvPr id="30" name="Text 28"/>
          <p:cNvSpPr txBox="1"/>
          <p:nvPr/>
        </p:nvSpPr>
        <p:spPr>
          <a:xfrm>
            <a:off x="932688" y="5623560"/>
            <a:ext cx="10326319" cy="731520"/>
          </a:xfrm>
          <a:prstGeom prst="rect">
            <a:avLst/>
          </a:prstGeom>
          <a:noFill/>
          <a:ln/>
        </p:spPr>
        <p:txBody>
          <a:bodyPr wrap="square" lIns="0" tIns="0" rIns="0" bIns="0" rtlCol="0" anchor="ctr"/>
          <a:lstStyle/>
          <a:p>
            <a:pPr marL="0" indent="0">
              <a:lnSpc>
                <a:spcPct val="110000"/>
              </a:lnSpc>
              <a:buNone/>
            </a:pPr>
            <a:r>
              <a:rPr lang="en-US" sz="1250" b="1" dirty="0">
                <a:solidFill>
                  <a:srgbClr val="D9762B"/>
                </a:solidFill>
                <a:latin typeface="Calibri" pitchFamily="34" charset="0"/>
                <a:ea typeface="Calibri" pitchFamily="34" charset="-122"/>
                <a:cs typeface="Calibri" pitchFamily="34" charset="-120"/>
              </a:rPr>
              <a:t>Karşılaştırma:  </a:t>
            </a:r>
            <a:r>
              <a:rPr lang="en-US" sz="1250" dirty="0">
                <a:solidFill>
                  <a:srgbClr val="1E2A20"/>
                </a:solidFill>
                <a:latin typeface="Calibri" pitchFamily="34" charset="0"/>
                <a:ea typeface="Calibri" pitchFamily="34" charset="-122"/>
                <a:cs typeface="Calibri" pitchFamily="34" charset="-120"/>
              </a:rPr>
              <a:t>1 orta boy elma ≈ 14 g karbonhidrat + 2,5 g posa; 200 ml elma suyu ≈ 22 g karbonhidrat + neredeyse posa yok. Aynı meyve, farklı metabolik etki.</a:t>
            </a:r>
            <a:endParaRPr lang="en-US" sz="125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3" name="Text 1"/>
          <p:cNvSpPr txBox="1"/>
          <p:nvPr/>
        </p:nvSpPr>
        <p:spPr>
          <a:xfrm>
            <a:off x="640080" y="621792"/>
            <a:ext cx="10911535" cy="566928"/>
          </a:xfrm>
          <a:prstGeom prst="rect">
            <a:avLst/>
          </a:prstGeom>
          <a:noFill/>
          <a:ln/>
        </p:spPr>
        <p:txBody>
          <a:bodyPr wrap="square" lIns="0" tIns="0" rIns="0" bIns="0" rtlCol="0" anchor="t"/>
          <a:lstStyle/>
          <a:p>
            <a:pPr marL="0" indent="0">
              <a:buNone/>
            </a:pPr>
            <a:r>
              <a:rPr lang="en-US" sz="2800" b="1" dirty="0">
                <a:solidFill>
                  <a:srgbClr val="1F4A2C"/>
                </a:solidFill>
                <a:latin typeface="Cambria" pitchFamily="34" charset="0"/>
                <a:ea typeface="Cambria" pitchFamily="34" charset="-122"/>
                <a:cs typeface="Cambria" pitchFamily="34" charset="-120"/>
              </a:rPr>
              <a:t>Hayvansal Kaynaklı Karbonhidratlar</a:t>
            </a:r>
            <a:endParaRPr lang="en-US" sz="2800" dirty="0"/>
          </a:p>
        </p:txBody>
      </p:sp>
      <p:sp>
        <p:nvSpPr>
          <p:cNvPr id="4" name="Text 2"/>
          <p:cNvSpPr txBox="1"/>
          <p:nvPr/>
        </p:nvSpPr>
        <p:spPr>
          <a:xfrm>
            <a:off x="640080" y="1298448"/>
            <a:ext cx="10911535" cy="566928"/>
          </a:xfrm>
          <a:prstGeom prst="rect">
            <a:avLst/>
          </a:prstGeom>
          <a:noFill/>
          <a:ln/>
        </p:spPr>
        <p:txBody>
          <a:bodyPr wrap="square" lIns="0" tIns="0" rIns="0" bIns="0" rtlCol="0" anchor="ctr"/>
          <a:lstStyle/>
          <a:p>
            <a:pPr marL="0" indent="0">
              <a:lnSpc>
                <a:spcPct val="115000"/>
              </a:lnSpc>
              <a:buNone/>
            </a:pPr>
            <a:r>
              <a:rPr lang="en-US" sz="1350" dirty="0">
                <a:solidFill>
                  <a:srgbClr val="1E2A20"/>
                </a:solidFill>
                <a:latin typeface="Calibri" pitchFamily="34" charset="0"/>
                <a:ea typeface="Calibri" pitchFamily="34" charset="-122"/>
                <a:cs typeface="Calibri" pitchFamily="34" charset="-120"/>
              </a:rPr>
              <a:t>Hayvansal besinler karbonhidrat bakımından yoksuldur: et, tavuk, balık ve yumurta pratikte karbonhidrat içermez. Hayvansal kaynaklı karbonhidrat denildiğinde akla gelen üç istisna vardır.</a:t>
            </a:r>
            <a:endParaRPr lang="en-US" sz="1350" dirty="0"/>
          </a:p>
        </p:txBody>
      </p:sp>
      <p:sp>
        <p:nvSpPr>
          <p:cNvPr id="5" name="Shape 3"/>
          <p:cNvSpPr/>
          <p:nvPr/>
        </p:nvSpPr>
        <p:spPr>
          <a:xfrm>
            <a:off x="640080" y="2011680"/>
            <a:ext cx="3466490" cy="2148840"/>
          </a:xfrm>
          <a:prstGeom prst="roundRect">
            <a:avLst>
              <a:gd name="adj" fmla="val 2553"/>
            </a:avLst>
          </a:prstGeom>
          <a:solidFill>
            <a:srgbClr val="EDF3EC"/>
          </a:solidFill>
          <a:ln/>
        </p:spPr>
      </p:sp>
      <p:sp>
        <p:nvSpPr>
          <p:cNvPr id="6" name="Shape 4"/>
          <p:cNvSpPr/>
          <p:nvPr/>
        </p:nvSpPr>
        <p:spPr>
          <a:xfrm>
            <a:off x="877824" y="2212848"/>
            <a:ext cx="402336" cy="402336"/>
          </a:xfrm>
          <a:prstGeom prst="ellipse">
            <a:avLst/>
          </a:prstGeom>
          <a:solidFill>
            <a:srgbClr val="1F4A2C"/>
          </a:solidFill>
          <a:ln/>
        </p:spPr>
      </p:sp>
      <p:sp>
        <p:nvSpPr>
          <p:cNvPr id="7" name="Text 5"/>
          <p:cNvSpPr txBox="1"/>
          <p:nvPr/>
        </p:nvSpPr>
        <p:spPr>
          <a:xfrm>
            <a:off x="877824" y="2212848"/>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8" name="Text 6"/>
          <p:cNvSpPr txBox="1"/>
          <p:nvPr/>
        </p:nvSpPr>
        <p:spPr>
          <a:xfrm>
            <a:off x="1389888" y="2194560"/>
            <a:ext cx="2478938"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Laktoz (süt şekeri)</a:t>
            </a:r>
            <a:endParaRPr lang="en-US" sz="1500" dirty="0"/>
          </a:p>
        </p:txBody>
      </p:sp>
      <p:sp>
        <p:nvSpPr>
          <p:cNvPr id="9" name="Text 7"/>
          <p:cNvSpPr txBox="1"/>
          <p:nvPr/>
        </p:nvSpPr>
        <p:spPr>
          <a:xfrm>
            <a:off x="896112" y="2706624"/>
            <a:ext cx="2954426" cy="1234440"/>
          </a:xfrm>
          <a:prstGeom prst="rect">
            <a:avLst/>
          </a:prstGeom>
          <a:noFill/>
          <a:ln/>
        </p:spPr>
        <p:txBody>
          <a:bodyPr wrap="square" lIns="0" tIns="0" rIns="0" bIns="0" rtlCol="0" anchor="ctr"/>
          <a:lstStyle/>
          <a:p>
            <a:pPr marL="0" indent="0">
              <a:lnSpc>
                <a:spcPct val="112000"/>
              </a:lnSpc>
              <a:buNone/>
            </a:pPr>
            <a:r>
              <a:rPr lang="en-US" sz="1150" dirty="0">
                <a:solidFill>
                  <a:srgbClr val="1E2A20"/>
                </a:solidFill>
                <a:latin typeface="Calibri" pitchFamily="34" charset="0"/>
                <a:ea typeface="Calibri" pitchFamily="34" charset="-122"/>
                <a:cs typeface="Calibri" pitchFamily="34" charset="-120"/>
              </a:rPr>
              <a:t>Sütün tek karbonhidratıdır: inek sütünde ≈4,7 g/100 ml, anne sütünde ≈7 g/100 ml. Yoğurt ve ayranda fermentasyon nedeniyle daha azdır; olgunlaşmış peynirde neredeyse yoktur.</a:t>
            </a:r>
            <a:endParaRPr lang="en-US" sz="1150" dirty="0"/>
          </a:p>
        </p:txBody>
      </p:sp>
      <p:sp>
        <p:nvSpPr>
          <p:cNvPr id="10" name="Shape 8"/>
          <p:cNvSpPr/>
          <p:nvPr/>
        </p:nvSpPr>
        <p:spPr>
          <a:xfrm>
            <a:off x="4362602" y="2011680"/>
            <a:ext cx="3466490" cy="2148840"/>
          </a:xfrm>
          <a:prstGeom prst="roundRect">
            <a:avLst>
              <a:gd name="adj" fmla="val 2553"/>
            </a:avLst>
          </a:prstGeom>
          <a:solidFill>
            <a:srgbClr val="EDF3EC"/>
          </a:solidFill>
          <a:ln/>
        </p:spPr>
      </p:sp>
      <p:sp>
        <p:nvSpPr>
          <p:cNvPr id="11" name="Shape 9"/>
          <p:cNvSpPr/>
          <p:nvPr/>
        </p:nvSpPr>
        <p:spPr>
          <a:xfrm>
            <a:off x="4600346" y="2212848"/>
            <a:ext cx="402336" cy="402336"/>
          </a:xfrm>
          <a:prstGeom prst="ellipse">
            <a:avLst/>
          </a:prstGeom>
          <a:solidFill>
            <a:srgbClr val="1F4A2C"/>
          </a:solidFill>
          <a:ln/>
        </p:spPr>
      </p:sp>
      <p:sp>
        <p:nvSpPr>
          <p:cNvPr id="12" name="Text 10"/>
          <p:cNvSpPr txBox="1"/>
          <p:nvPr/>
        </p:nvSpPr>
        <p:spPr>
          <a:xfrm>
            <a:off x="4600346" y="2212848"/>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3" name="Text 11"/>
          <p:cNvSpPr txBox="1"/>
          <p:nvPr/>
        </p:nvSpPr>
        <p:spPr>
          <a:xfrm>
            <a:off x="5112410" y="2194560"/>
            <a:ext cx="2478938"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Glikojen</a:t>
            </a:r>
            <a:endParaRPr lang="en-US" sz="1500" dirty="0"/>
          </a:p>
        </p:txBody>
      </p:sp>
      <p:sp>
        <p:nvSpPr>
          <p:cNvPr id="14" name="Text 12"/>
          <p:cNvSpPr txBox="1"/>
          <p:nvPr/>
        </p:nvSpPr>
        <p:spPr>
          <a:xfrm>
            <a:off x="4618634" y="2706624"/>
            <a:ext cx="2954426" cy="1234440"/>
          </a:xfrm>
          <a:prstGeom prst="rect">
            <a:avLst/>
          </a:prstGeom>
          <a:noFill/>
          <a:ln/>
        </p:spPr>
        <p:txBody>
          <a:bodyPr wrap="square" lIns="0" tIns="0" rIns="0" bIns="0" rtlCol="0" anchor="ctr"/>
          <a:lstStyle/>
          <a:p>
            <a:pPr marL="0" indent="0">
              <a:lnSpc>
                <a:spcPct val="112000"/>
              </a:lnSpc>
              <a:buNone/>
            </a:pPr>
            <a:r>
              <a:rPr lang="en-US" sz="1150" dirty="0">
                <a:solidFill>
                  <a:srgbClr val="1E2A20"/>
                </a:solidFill>
                <a:latin typeface="Calibri" pitchFamily="34" charset="0"/>
                <a:ea typeface="Calibri" pitchFamily="34" charset="-122"/>
                <a:cs typeface="Calibri" pitchFamily="34" charset="-120"/>
              </a:rPr>
              <a:t>Karaciğer ve kasta depolanır. Ancak hayvan kesildikten sonra glikojen hızla parçalandığı için etin karbonhidrat içeriği beslenme açısından ihmal edilebilir düzeydedir.</a:t>
            </a:r>
            <a:endParaRPr lang="en-US" sz="1150" dirty="0"/>
          </a:p>
        </p:txBody>
      </p:sp>
      <p:sp>
        <p:nvSpPr>
          <p:cNvPr id="15" name="Shape 13"/>
          <p:cNvSpPr/>
          <p:nvPr/>
        </p:nvSpPr>
        <p:spPr>
          <a:xfrm>
            <a:off x="8085125" y="2011680"/>
            <a:ext cx="3466490" cy="2148840"/>
          </a:xfrm>
          <a:prstGeom prst="roundRect">
            <a:avLst>
              <a:gd name="adj" fmla="val 2553"/>
            </a:avLst>
          </a:prstGeom>
          <a:solidFill>
            <a:srgbClr val="EDF3EC"/>
          </a:solidFill>
          <a:ln/>
        </p:spPr>
      </p:sp>
      <p:sp>
        <p:nvSpPr>
          <p:cNvPr id="16" name="Shape 14"/>
          <p:cNvSpPr/>
          <p:nvPr/>
        </p:nvSpPr>
        <p:spPr>
          <a:xfrm>
            <a:off x="8322869" y="2212848"/>
            <a:ext cx="402336" cy="402336"/>
          </a:xfrm>
          <a:prstGeom prst="ellipse">
            <a:avLst/>
          </a:prstGeom>
          <a:solidFill>
            <a:srgbClr val="1F4A2C"/>
          </a:solidFill>
          <a:ln/>
        </p:spPr>
      </p:sp>
      <p:sp>
        <p:nvSpPr>
          <p:cNvPr id="17" name="Text 15"/>
          <p:cNvSpPr txBox="1"/>
          <p:nvPr/>
        </p:nvSpPr>
        <p:spPr>
          <a:xfrm>
            <a:off x="8322869" y="2212848"/>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8" name="Text 16"/>
          <p:cNvSpPr txBox="1"/>
          <p:nvPr/>
        </p:nvSpPr>
        <p:spPr>
          <a:xfrm>
            <a:off x="8834933" y="2194560"/>
            <a:ext cx="2478938"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Bal</a:t>
            </a:r>
            <a:endParaRPr lang="en-US" sz="1500" dirty="0"/>
          </a:p>
        </p:txBody>
      </p:sp>
      <p:sp>
        <p:nvSpPr>
          <p:cNvPr id="19" name="Text 17"/>
          <p:cNvSpPr txBox="1"/>
          <p:nvPr/>
        </p:nvSpPr>
        <p:spPr>
          <a:xfrm>
            <a:off x="8341157" y="2706624"/>
            <a:ext cx="2954426" cy="1234440"/>
          </a:xfrm>
          <a:prstGeom prst="rect">
            <a:avLst/>
          </a:prstGeom>
          <a:noFill/>
          <a:ln/>
        </p:spPr>
        <p:txBody>
          <a:bodyPr wrap="square" lIns="0" tIns="0" rIns="0" bIns="0" rtlCol="0" anchor="ctr"/>
          <a:lstStyle/>
          <a:p>
            <a:pPr marL="0" indent="0">
              <a:lnSpc>
                <a:spcPct val="112000"/>
              </a:lnSpc>
              <a:buNone/>
            </a:pPr>
            <a:r>
              <a:rPr lang="en-US" sz="1150" dirty="0">
                <a:solidFill>
                  <a:srgbClr val="1E2A20"/>
                </a:solidFill>
                <a:latin typeface="Calibri" pitchFamily="34" charset="0"/>
                <a:ea typeface="Calibri" pitchFamily="34" charset="-122"/>
                <a:cs typeface="Calibri" pitchFamily="34" charset="-120"/>
              </a:rPr>
              <a:t>Arı kaynaklı olduğu için hayvansal sayılır; ancak içeriği bitkisel nektardan gelir. Yaklaşık %80'i şekerdir: fruktoz ve glukoz ağırlıklı bir invert şeker karışımıdır.</a:t>
            </a:r>
            <a:endParaRPr lang="en-US" sz="1150" dirty="0"/>
          </a:p>
        </p:txBody>
      </p:sp>
      <p:sp>
        <p:nvSpPr>
          <p:cNvPr id="20" name="Shape 18"/>
          <p:cNvSpPr/>
          <p:nvPr/>
        </p:nvSpPr>
        <p:spPr>
          <a:xfrm>
            <a:off x="640080" y="4343400"/>
            <a:ext cx="10911535" cy="731520"/>
          </a:xfrm>
          <a:prstGeom prst="roundRect">
            <a:avLst>
              <a:gd name="adj" fmla="val 6250"/>
            </a:avLst>
          </a:prstGeom>
          <a:solidFill>
            <a:srgbClr val="F4EDE4"/>
          </a:solidFill>
          <a:ln/>
        </p:spPr>
      </p:sp>
      <p:sp>
        <p:nvSpPr>
          <p:cNvPr id="21" name="Text 19"/>
          <p:cNvSpPr txBox="1"/>
          <p:nvPr/>
        </p:nvSpPr>
        <p:spPr>
          <a:xfrm>
            <a:off x="932688" y="4343400"/>
            <a:ext cx="10326319" cy="731520"/>
          </a:xfrm>
          <a:prstGeom prst="rect">
            <a:avLst/>
          </a:prstGeom>
          <a:noFill/>
          <a:ln/>
        </p:spPr>
        <p:txBody>
          <a:bodyPr wrap="square" lIns="0" tIns="0" rIns="0" bIns="0" rtlCol="0" anchor="ctr"/>
          <a:lstStyle/>
          <a:p>
            <a:pPr marL="0" indent="0">
              <a:lnSpc>
                <a:spcPct val="110000"/>
              </a:lnSpc>
              <a:buNone/>
            </a:pPr>
            <a:r>
              <a:rPr lang="en-US" sz="1250" b="1" dirty="0">
                <a:solidFill>
                  <a:srgbClr val="D9762B"/>
                </a:solidFill>
                <a:latin typeface="Calibri" pitchFamily="34" charset="0"/>
                <a:ea typeface="Calibri" pitchFamily="34" charset="-122"/>
                <a:cs typeface="Calibri" pitchFamily="34" charset="-120"/>
              </a:rPr>
              <a:t>Sık karıştırılan nokta:  </a:t>
            </a:r>
            <a:r>
              <a:rPr lang="en-US" sz="1250" dirty="0">
                <a:solidFill>
                  <a:srgbClr val="1E2A20"/>
                </a:solidFill>
                <a:latin typeface="Calibri" pitchFamily="34" charset="0"/>
                <a:ea typeface="Calibri" pitchFamily="34" charset="-122"/>
                <a:cs typeface="Calibri" pitchFamily="34" charset="-120"/>
              </a:rPr>
              <a:t>Süt "hayvansal besin" olduğu hâlde önemli bir karbonhidrat kaynağıdır. Bu nedenle diyabetli bireyin karbonhidrat sayımında süt ve yoğurt da hesaba katılır.</a:t>
            </a:r>
            <a:endParaRPr lang="en-US" sz="1250" dirty="0"/>
          </a:p>
        </p:txBody>
      </p:sp>
      <p:sp>
        <p:nvSpPr>
          <p:cNvPr id="22" name="Shape 20"/>
          <p:cNvSpPr/>
          <p:nvPr/>
        </p:nvSpPr>
        <p:spPr>
          <a:xfrm>
            <a:off x="640080" y="5257800"/>
            <a:ext cx="10911535" cy="731520"/>
          </a:xfrm>
          <a:prstGeom prst="roundRect">
            <a:avLst>
              <a:gd name="adj" fmla="val 6250"/>
            </a:avLst>
          </a:prstGeom>
          <a:solidFill>
            <a:srgbClr val="F4EDE4"/>
          </a:solidFill>
          <a:ln/>
        </p:spPr>
      </p:sp>
      <p:sp>
        <p:nvSpPr>
          <p:cNvPr id="23" name="Text 21"/>
          <p:cNvSpPr txBox="1"/>
          <p:nvPr/>
        </p:nvSpPr>
        <p:spPr>
          <a:xfrm>
            <a:off x="932688" y="5257800"/>
            <a:ext cx="10326319" cy="731520"/>
          </a:xfrm>
          <a:prstGeom prst="rect">
            <a:avLst/>
          </a:prstGeom>
          <a:noFill/>
          <a:ln/>
        </p:spPr>
        <p:txBody>
          <a:bodyPr wrap="square" lIns="0" tIns="0" rIns="0" bIns="0" rtlCol="0" anchor="ctr"/>
          <a:lstStyle/>
          <a:p>
            <a:pPr marL="0" indent="0">
              <a:lnSpc>
                <a:spcPct val="110000"/>
              </a:lnSpc>
              <a:buNone/>
            </a:pPr>
            <a:r>
              <a:rPr lang="en-US" sz="1250" b="1" dirty="0">
                <a:solidFill>
                  <a:srgbClr val="D9762B"/>
                </a:solidFill>
                <a:latin typeface="Calibri" pitchFamily="34" charset="0"/>
                <a:ea typeface="Calibri" pitchFamily="34" charset="-122"/>
                <a:cs typeface="Calibri" pitchFamily="34" charset="-120"/>
              </a:rPr>
              <a:t>Bal ve bebekler:  </a:t>
            </a:r>
            <a:r>
              <a:rPr lang="en-US" sz="1250" dirty="0">
                <a:solidFill>
                  <a:srgbClr val="1E2A20"/>
                </a:solidFill>
                <a:latin typeface="Calibri" pitchFamily="34" charset="0"/>
                <a:ea typeface="Calibri" pitchFamily="34" charset="-122"/>
                <a:cs typeface="Calibri" pitchFamily="34" charset="-120"/>
              </a:rPr>
              <a:t>Bal, </a:t>
            </a:r>
            <a:r>
              <a:rPr lang="en-US" sz="1250" i="1" dirty="0">
                <a:solidFill>
                  <a:srgbClr val="1E2A20"/>
                </a:solidFill>
                <a:latin typeface="Calibri" pitchFamily="34" charset="0"/>
                <a:ea typeface="Calibri" pitchFamily="34" charset="-122"/>
                <a:cs typeface="Calibri" pitchFamily="34" charset="-120"/>
              </a:rPr>
              <a:t>Clostridium botulinum </a:t>
            </a:r>
            <a:r>
              <a:rPr lang="en-US" sz="1250" dirty="0">
                <a:solidFill>
                  <a:srgbClr val="1E2A20"/>
                </a:solidFill>
                <a:latin typeface="Calibri" pitchFamily="34" charset="0"/>
                <a:ea typeface="Calibri" pitchFamily="34" charset="-122"/>
                <a:cs typeface="Calibri" pitchFamily="34" charset="-120"/>
              </a:rPr>
              <a:t>sporu taşıma olasılığı nedeniyle 1 yaşından küçük bebeklere verilmemelidir. Ayrıca şeker yerine "sağlıklı" bir alternatif değildir.</a:t>
            </a:r>
            <a:endParaRPr lang="en-US" sz="125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3" name="Text 1"/>
          <p:cNvSpPr txBox="1"/>
          <p:nvPr/>
        </p:nvSpPr>
        <p:spPr>
          <a:xfrm>
            <a:off x="640080" y="621792"/>
            <a:ext cx="10911535" cy="566928"/>
          </a:xfrm>
          <a:prstGeom prst="rect">
            <a:avLst/>
          </a:prstGeom>
          <a:noFill/>
          <a:ln/>
        </p:spPr>
        <p:txBody>
          <a:bodyPr wrap="square" lIns="0" tIns="0" rIns="0" bIns="0" rtlCol="0" anchor="t"/>
          <a:lstStyle/>
          <a:p>
            <a:pPr marL="0" indent="0">
              <a:buNone/>
            </a:pPr>
            <a:r>
              <a:rPr lang="en-US" sz="2800" b="1" dirty="0">
                <a:solidFill>
                  <a:srgbClr val="1F4A2C"/>
                </a:solidFill>
                <a:latin typeface="Cambria" pitchFamily="34" charset="0"/>
                <a:ea typeface="Cambria" pitchFamily="34" charset="-122"/>
                <a:cs typeface="Cambria" pitchFamily="34" charset="-120"/>
              </a:rPr>
              <a:t>Besinlerin Karbonhidrat İçeriği (100 g için, yaklaşık)</a:t>
            </a:r>
            <a:endParaRPr lang="en-US" sz="28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640080" y="1325880"/>
          <a:ext cx="10911535" cy="4279392"/>
        </p:xfrm>
        <a:graphic>
          <a:graphicData uri="http://schemas.openxmlformats.org/drawingml/2006/table">
            <a:tbl>
              <a:tblPr/>
              <a:tblGrid>
                <a:gridCol w="4023360"/>
                <a:gridCol w="2103120"/>
                <a:gridCol w="3200400"/>
                <a:gridCol w="1584655"/>
              </a:tblGrid>
              <a:tr h="475488">
                <a:tc>
                  <a:txBody>
                    <a:bodyPr/>
                    <a:lstStyle/>
                    <a:p>
                      <a:pPr marL="0" indent="0">
                        <a:buNone/>
                      </a:pPr>
                      <a:r>
                        <a:rPr lang="en-US" sz="1150" b="1" dirty="0">
                          <a:solidFill>
                            <a:srgbClr val="FFFFFF"/>
                          </a:solidFill>
                          <a:latin typeface="Calibri" pitchFamily="34" charset="0"/>
                          <a:ea typeface="Calibri" pitchFamily="34" charset="-122"/>
                          <a:cs typeface="Calibri" pitchFamily="34" charset="-120"/>
                        </a:rPr>
                        <a:t>Besin</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1F4A2C"/>
                    </a:solidFill>
                  </a:tcPr>
                </a:tc>
                <a:tc>
                  <a:txBody>
                    <a:bodyPr/>
                    <a:lstStyle/>
                    <a:p>
                      <a:pPr marL="0" indent="0">
                        <a:buNone/>
                      </a:pPr>
                      <a:r>
                        <a:rPr lang="en-US" sz="1150" b="1" dirty="0">
                          <a:solidFill>
                            <a:srgbClr val="FFFFFF"/>
                          </a:solidFill>
                          <a:latin typeface="Calibri" pitchFamily="34" charset="0"/>
                          <a:ea typeface="Calibri" pitchFamily="34" charset="-122"/>
                          <a:cs typeface="Calibri" pitchFamily="34" charset="-120"/>
                        </a:rPr>
                        <a:t>Karbonhidrat (g)</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1F4A2C"/>
                    </a:solidFill>
                  </a:tcPr>
                </a:tc>
                <a:tc>
                  <a:txBody>
                    <a:bodyPr/>
                    <a:lstStyle/>
                    <a:p>
                      <a:pPr marL="0" indent="0">
                        <a:buNone/>
                      </a:pPr>
                      <a:r>
                        <a:rPr lang="en-US" sz="1150" b="1" dirty="0">
                          <a:solidFill>
                            <a:srgbClr val="FFFFFF"/>
                          </a:solidFill>
                          <a:latin typeface="Calibri" pitchFamily="34" charset="0"/>
                          <a:ea typeface="Calibri" pitchFamily="34" charset="-122"/>
                          <a:cs typeface="Calibri" pitchFamily="34" charset="-120"/>
                        </a:rPr>
                        <a:t>Baskın şeker / biçim</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1F4A2C"/>
                    </a:solidFill>
                  </a:tcPr>
                </a:tc>
                <a:tc>
                  <a:txBody>
                    <a:bodyPr/>
                    <a:lstStyle/>
                    <a:p>
                      <a:pPr marL="0" indent="0">
                        <a:buNone/>
                      </a:pPr>
                      <a:r>
                        <a:rPr lang="en-US" sz="1150" b="1" dirty="0">
                          <a:solidFill>
                            <a:srgbClr val="FFFFFF"/>
                          </a:solidFill>
                          <a:latin typeface="Calibri" pitchFamily="34" charset="0"/>
                          <a:ea typeface="Calibri" pitchFamily="34" charset="-122"/>
                          <a:cs typeface="Calibri" pitchFamily="34" charset="-120"/>
                        </a:rPr>
                        <a:t>Posa (g)</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1F4A2C"/>
                    </a:solidFill>
                  </a:tcPr>
                </a:tc>
              </a:tr>
              <a:tr h="475488">
                <a:tc>
                  <a:txBody>
                    <a:bodyPr/>
                    <a:lstStyle/>
                    <a:p>
                      <a:pPr marL="0" indent="0">
                        <a:buNone/>
                      </a:pPr>
                      <a:r>
                        <a:rPr lang="en-US" sz="1100" b="1" dirty="0">
                          <a:solidFill>
                            <a:srgbClr val="1E2A20"/>
                          </a:solidFill>
                          <a:latin typeface="Calibri" pitchFamily="34" charset="0"/>
                          <a:ea typeface="Calibri" pitchFamily="34" charset="-122"/>
                          <a:cs typeface="Calibri" pitchFamily="34" charset="-120"/>
                        </a:rPr>
                        <a:t>Pirinç, bulgur, makarna (çiğ)</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c>
                  <a:txBody>
                    <a:bodyPr/>
                    <a:lstStyle/>
                    <a:p>
                      <a:pPr marL="0" indent="0">
                        <a:buNone/>
                      </a:pPr>
                      <a:r>
                        <a:rPr lang="en-US" sz="1100" dirty="0">
                          <a:solidFill>
                            <a:srgbClr val="1E2A20"/>
                          </a:solidFill>
                          <a:latin typeface="Calibri" pitchFamily="34" charset="0"/>
                          <a:ea typeface="Calibri" pitchFamily="34" charset="-122"/>
                          <a:cs typeface="Calibri" pitchFamily="34" charset="-120"/>
                        </a:rPr>
                        <a:t>72-79</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c>
                  <a:txBody>
                    <a:bodyPr/>
                    <a:lstStyle/>
                    <a:p>
                      <a:pPr marL="0" indent="0">
                        <a:buNone/>
                      </a:pPr>
                      <a:r>
                        <a:rPr lang="en-US" sz="1100" dirty="0">
                          <a:solidFill>
                            <a:srgbClr val="1E2A20"/>
                          </a:solidFill>
                          <a:latin typeface="Calibri" pitchFamily="34" charset="0"/>
                          <a:ea typeface="Calibri" pitchFamily="34" charset="-122"/>
                          <a:cs typeface="Calibri" pitchFamily="34" charset="-120"/>
                        </a:rPr>
                        <a:t>Nişasta</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c>
                  <a:txBody>
                    <a:bodyPr/>
                    <a:lstStyle/>
                    <a:p>
                      <a:pPr marL="0" indent="0">
                        <a:buNone/>
                      </a:pPr>
                      <a:r>
                        <a:rPr lang="en-US" sz="1100" dirty="0">
                          <a:solidFill>
                            <a:srgbClr val="1E2A20"/>
                          </a:solidFill>
                          <a:latin typeface="Calibri" pitchFamily="34" charset="0"/>
                          <a:ea typeface="Calibri" pitchFamily="34" charset="-122"/>
                          <a:cs typeface="Calibri" pitchFamily="34" charset="-120"/>
                        </a:rPr>
                        <a:t>1-7</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r>
              <a:tr h="475488">
                <a:tc>
                  <a:txBody>
                    <a:bodyPr/>
                    <a:lstStyle/>
                    <a:p>
                      <a:pPr marL="0" indent="0">
                        <a:buNone/>
                      </a:pPr>
                      <a:r>
                        <a:rPr lang="en-US" sz="1100" b="1" dirty="0">
                          <a:solidFill>
                            <a:srgbClr val="1E2A20"/>
                          </a:solidFill>
                          <a:latin typeface="Calibri" pitchFamily="34" charset="0"/>
                          <a:ea typeface="Calibri" pitchFamily="34" charset="-122"/>
                          <a:cs typeface="Calibri" pitchFamily="34" charset="-120"/>
                        </a:rPr>
                        <a:t>Ekmek, beyaz / tam buğday</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FFFFFF"/>
                    </a:solidFill>
                  </a:tcPr>
                </a:tc>
                <a:tc>
                  <a:txBody>
                    <a:bodyPr/>
                    <a:lstStyle/>
                    <a:p>
                      <a:pPr marL="0" indent="0">
                        <a:buNone/>
                      </a:pPr>
                      <a:r>
                        <a:rPr lang="en-US" sz="1100" dirty="0">
                          <a:solidFill>
                            <a:srgbClr val="1E2A20"/>
                          </a:solidFill>
                          <a:latin typeface="Calibri" pitchFamily="34" charset="0"/>
                          <a:ea typeface="Calibri" pitchFamily="34" charset="-122"/>
                          <a:cs typeface="Calibri" pitchFamily="34" charset="-120"/>
                        </a:rPr>
                        <a:t>48-52</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FFFFFF"/>
                    </a:solidFill>
                  </a:tcPr>
                </a:tc>
                <a:tc>
                  <a:txBody>
                    <a:bodyPr/>
                    <a:lstStyle/>
                    <a:p>
                      <a:pPr marL="0" indent="0">
                        <a:buNone/>
                      </a:pPr>
                      <a:r>
                        <a:rPr lang="en-US" sz="1100" dirty="0">
                          <a:solidFill>
                            <a:srgbClr val="1E2A20"/>
                          </a:solidFill>
                          <a:latin typeface="Calibri" pitchFamily="34" charset="0"/>
                          <a:ea typeface="Calibri" pitchFamily="34" charset="-122"/>
                          <a:cs typeface="Calibri" pitchFamily="34" charset="-120"/>
                        </a:rPr>
                        <a:t>Nişasta</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FFFFFF"/>
                    </a:solidFill>
                  </a:tcPr>
                </a:tc>
                <a:tc>
                  <a:txBody>
                    <a:bodyPr/>
                    <a:lstStyle/>
                    <a:p>
                      <a:pPr marL="0" indent="0">
                        <a:buNone/>
                      </a:pPr>
                      <a:r>
                        <a:rPr lang="en-US" sz="1100" dirty="0">
                          <a:solidFill>
                            <a:srgbClr val="1E2A20"/>
                          </a:solidFill>
                          <a:latin typeface="Calibri" pitchFamily="34" charset="0"/>
                          <a:ea typeface="Calibri" pitchFamily="34" charset="-122"/>
                          <a:cs typeface="Calibri" pitchFamily="34" charset="-120"/>
                        </a:rPr>
                        <a:t>2,5 / 6-7</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FFFFFF"/>
                    </a:solidFill>
                  </a:tcPr>
                </a:tc>
              </a:tr>
              <a:tr h="475488">
                <a:tc>
                  <a:txBody>
                    <a:bodyPr/>
                    <a:lstStyle/>
                    <a:p>
                      <a:pPr marL="0" indent="0">
                        <a:buNone/>
                      </a:pPr>
                      <a:r>
                        <a:rPr lang="en-US" sz="1100" b="1" dirty="0">
                          <a:solidFill>
                            <a:srgbClr val="1E2A20"/>
                          </a:solidFill>
                          <a:latin typeface="Calibri" pitchFamily="34" charset="0"/>
                          <a:ea typeface="Calibri" pitchFamily="34" charset="-122"/>
                          <a:cs typeface="Calibri" pitchFamily="34" charset="-120"/>
                        </a:rPr>
                        <a:t>Kuru mercimek, nohut, fasulye</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c>
                  <a:txBody>
                    <a:bodyPr/>
                    <a:lstStyle/>
                    <a:p>
                      <a:pPr marL="0" indent="0">
                        <a:buNone/>
                      </a:pPr>
                      <a:r>
                        <a:rPr lang="en-US" sz="1100" dirty="0">
                          <a:solidFill>
                            <a:srgbClr val="1E2A20"/>
                          </a:solidFill>
                          <a:latin typeface="Calibri" pitchFamily="34" charset="0"/>
                          <a:ea typeface="Calibri" pitchFamily="34" charset="-122"/>
                          <a:cs typeface="Calibri" pitchFamily="34" charset="-120"/>
                        </a:rPr>
                        <a:t>55-62</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c>
                  <a:txBody>
                    <a:bodyPr/>
                    <a:lstStyle/>
                    <a:p>
                      <a:pPr marL="0" indent="0">
                        <a:buNone/>
                      </a:pPr>
                      <a:r>
                        <a:rPr lang="en-US" sz="1100" dirty="0">
                          <a:solidFill>
                            <a:srgbClr val="1E2A20"/>
                          </a:solidFill>
                          <a:latin typeface="Calibri" pitchFamily="34" charset="0"/>
                          <a:ea typeface="Calibri" pitchFamily="34" charset="-122"/>
                          <a:cs typeface="Calibri" pitchFamily="34" charset="-120"/>
                        </a:rPr>
                        <a:t>Nişasta + oligosakkarit</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c>
                  <a:txBody>
                    <a:bodyPr/>
                    <a:lstStyle/>
                    <a:p>
                      <a:pPr marL="0" indent="0">
                        <a:buNone/>
                      </a:pPr>
                      <a:r>
                        <a:rPr lang="en-US" sz="1100" dirty="0">
                          <a:solidFill>
                            <a:srgbClr val="1E2A20"/>
                          </a:solidFill>
                          <a:latin typeface="Calibri" pitchFamily="34" charset="0"/>
                          <a:ea typeface="Calibri" pitchFamily="34" charset="-122"/>
                          <a:cs typeface="Calibri" pitchFamily="34" charset="-120"/>
                        </a:rPr>
                        <a:t>10-17</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r>
              <a:tr h="475488">
                <a:tc>
                  <a:txBody>
                    <a:bodyPr/>
                    <a:lstStyle/>
                    <a:p>
                      <a:pPr marL="0" indent="0">
                        <a:buNone/>
                      </a:pPr>
                      <a:r>
                        <a:rPr lang="en-US" sz="1100" b="1" dirty="0">
                          <a:solidFill>
                            <a:srgbClr val="1E2A20"/>
                          </a:solidFill>
                          <a:latin typeface="Calibri" pitchFamily="34" charset="0"/>
                          <a:ea typeface="Calibri" pitchFamily="34" charset="-122"/>
                          <a:cs typeface="Calibri" pitchFamily="34" charset="-120"/>
                        </a:rPr>
                        <a:t>Patates (haşlanmış)</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FFFFFF"/>
                    </a:solidFill>
                  </a:tcPr>
                </a:tc>
                <a:tc>
                  <a:txBody>
                    <a:bodyPr/>
                    <a:lstStyle/>
                    <a:p>
                      <a:pPr marL="0" indent="0">
                        <a:buNone/>
                      </a:pPr>
                      <a:r>
                        <a:rPr lang="en-US" sz="1100" dirty="0">
                          <a:solidFill>
                            <a:srgbClr val="1E2A20"/>
                          </a:solidFill>
                          <a:latin typeface="Calibri" pitchFamily="34" charset="0"/>
                          <a:ea typeface="Calibri" pitchFamily="34" charset="-122"/>
                          <a:cs typeface="Calibri" pitchFamily="34" charset="-120"/>
                        </a:rPr>
                        <a:t>17-20</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FFFFFF"/>
                    </a:solidFill>
                  </a:tcPr>
                </a:tc>
                <a:tc>
                  <a:txBody>
                    <a:bodyPr/>
                    <a:lstStyle/>
                    <a:p>
                      <a:pPr marL="0" indent="0">
                        <a:buNone/>
                      </a:pPr>
                      <a:r>
                        <a:rPr lang="en-US" sz="1100" dirty="0">
                          <a:solidFill>
                            <a:srgbClr val="1E2A20"/>
                          </a:solidFill>
                          <a:latin typeface="Calibri" pitchFamily="34" charset="0"/>
                          <a:ea typeface="Calibri" pitchFamily="34" charset="-122"/>
                          <a:cs typeface="Calibri" pitchFamily="34" charset="-120"/>
                        </a:rPr>
                        <a:t>Nişasta</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FFFFFF"/>
                    </a:solidFill>
                  </a:tcPr>
                </a:tc>
                <a:tc>
                  <a:txBody>
                    <a:bodyPr/>
                    <a:lstStyle/>
                    <a:p>
                      <a:pPr marL="0" indent="0">
                        <a:buNone/>
                      </a:pPr>
                      <a:r>
                        <a:rPr lang="en-US" sz="1100" dirty="0">
                          <a:solidFill>
                            <a:srgbClr val="1E2A20"/>
                          </a:solidFill>
                          <a:latin typeface="Calibri" pitchFamily="34" charset="0"/>
                          <a:ea typeface="Calibri" pitchFamily="34" charset="-122"/>
                          <a:cs typeface="Calibri" pitchFamily="34" charset="-120"/>
                        </a:rPr>
                        <a:t>1,5-2</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FFFFFF"/>
                    </a:solidFill>
                  </a:tcPr>
                </a:tc>
              </a:tr>
              <a:tr h="475488">
                <a:tc>
                  <a:txBody>
                    <a:bodyPr/>
                    <a:lstStyle/>
                    <a:p>
                      <a:pPr marL="0" indent="0">
                        <a:buNone/>
                      </a:pPr>
                      <a:r>
                        <a:rPr lang="en-US" sz="1100" b="1" dirty="0">
                          <a:solidFill>
                            <a:srgbClr val="1E2A20"/>
                          </a:solidFill>
                          <a:latin typeface="Calibri" pitchFamily="34" charset="0"/>
                          <a:ea typeface="Calibri" pitchFamily="34" charset="-122"/>
                          <a:cs typeface="Calibri" pitchFamily="34" charset="-120"/>
                        </a:rPr>
                        <a:t>Muz</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c>
                  <a:txBody>
                    <a:bodyPr/>
                    <a:lstStyle/>
                    <a:p>
                      <a:pPr marL="0" indent="0">
                        <a:buNone/>
                      </a:pPr>
                      <a:r>
                        <a:rPr lang="en-US" sz="1100" dirty="0">
                          <a:solidFill>
                            <a:srgbClr val="1E2A20"/>
                          </a:solidFill>
                          <a:latin typeface="Calibri" pitchFamily="34" charset="0"/>
                          <a:ea typeface="Calibri" pitchFamily="34" charset="-122"/>
                          <a:cs typeface="Calibri" pitchFamily="34" charset="-120"/>
                        </a:rPr>
                        <a:t>22-23</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c>
                  <a:txBody>
                    <a:bodyPr/>
                    <a:lstStyle/>
                    <a:p>
                      <a:pPr marL="0" indent="0">
                        <a:buNone/>
                      </a:pPr>
                      <a:r>
                        <a:rPr lang="en-US" sz="1100" dirty="0">
                          <a:solidFill>
                            <a:srgbClr val="1E2A20"/>
                          </a:solidFill>
                          <a:latin typeface="Calibri" pitchFamily="34" charset="0"/>
                          <a:ea typeface="Calibri" pitchFamily="34" charset="-122"/>
                          <a:cs typeface="Calibri" pitchFamily="34" charset="-120"/>
                        </a:rPr>
                        <a:t>Sükroz, glukoz, fruktoz</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c>
                  <a:txBody>
                    <a:bodyPr/>
                    <a:lstStyle/>
                    <a:p>
                      <a:pPr marL="0" indent="0">
                        <a:buNone/>
                      </a:pPr>
                      <a:r>
                        <a:rPr lang="en-US" sz="1100" dirty="0">
                          <a:solidFill>
                            <a:srgbClr val="1E2A20"/>
                          </a:solidFill>
                          <a:latin typeface="Calibri" pitchFamily="34" charset="0"/>
                          <a:ea typeface="Calibri" pitchFamily="34" charset="-122"/>
                          <a:cs typeface="Calibri" pitchFamily="34" charset="-120"/>
                        </a:rPr>
                        <a:t>2,6</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r>
              <a:tr h="475488">
                <a:tc>
                  <a:txBody>
                    <a:bodyPr/>
                    <a:lstStyle/>
                    <a:p>
                      <a:pPr marL="0" indent="0">
                        <a:buNone/>
                      </a:pPr>
                      <a:r>
                        <a:rPr lang="en-US" sz="1100" b="1" dirty="0">
                          <a:solidFill>
                            <a:srgbClr val="1E2A20"/>
                          </a:solidFill>
                          <a:latin typeface="Calibri" pitchFamily="34" charset="0"/>
                          <a:ea typeface="Calibri" pitchFamily="34" charset="-122"/>
                          <a:cs typeface="Calibri" pitchFamily="34" charset="-120"/>
                        </a:rPr>
                        <a:t>Elma, armut</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FFFFFF"/>
                    </a:solidFill>
                  </a:tcPr>
                </a:tc>
                <a:tc>
                  <a:txBody>
                    <a:bodyPr/>
                    <a:lstStyle/>
                    <a:p>
                      <a:pPr marL="0" indent="0">
                        <a:buNone/>
                      </a:pPr>
                      <a:r>
                        <a:rPr lang="en-US" sz="1100" dirty="0">
                          <a:solidFill>
                            <a:srgbClr val="1E2A20"/>
                          </a:solidFill>
                          <a:latin typeface="Calibri" pitchFamily="34" charset="0"/>
                          <a:ea typeface="Calibri" pitchFamily="34" charset="-122"/>
                          <a:cs typeface="Calibri" pitchFamily="34" charset="-120"/>
                        </a:rPr>
                        <a:t>12-15</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FFFFFF"/>
                    </a:solidFill>
                  </a:tcPr>
                </a:tc>
                <a:tc>
                  <a:txBody>
                    <a:bodyPr/>
                    <a:lstStyle/>
                    <a:p>
                      <a:pPr marL="0" indent="0">
                        <a:buNone/>
                      </a:pPr>
                      <a:r>
                        <a:rPr lang="en-US" sz="1100" dirty="0">
                          <a:solidFill>
                            <a:srgbClr val="1E2A20"/>
                          </a:solidFill>
                          <a:latin typeface="Calibri" pitchFamily="34" charset="0"/>
                          <a:ea typeface="Calibri" pitchFamily="34" charset="-122"/>
                          <a:cs typeface="Calibri" pitchFamily="34" charset="-120"/>
                        </a:rPr>
                        <a:t>Fruktoz, sükroz</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FFFFFF"/>
                    </a:solidFill>
                  </a:tcPr>
                </a:tc>
                <a:tc>
                  <a:txBody>
                    <a:bodyPr/>
                    <a:lstStyle/>
                    <a:p>
                      <a:pPr marL="0" indent="0">
                        <a:buNone/>
                      </a:pPr>
                      <a:r>
                        <a:rPr lang="en-US" sz="1100" dirty="0">
                          <a:solidFill>
                            <a:srgbClr val="1E2A20"/>
                          </a:solidFill>
                          <a:latin typeface="Calibri" pitchFamily="34" charset="0"/>
                          <a:ea typeface="Calibri" pitchFamily="34" charset="-122"/>
                          <a:cs typeface="Calibri" pitchFamily="34" charset="-120"/>
                        </a:rPr>
                        <a:t>2,4-3,1</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FFFFFF"/>
                    </a:solidFill>
                  </a:tcPr>
                </a:tc>
              </a:tr>
              <a:tr h="475488">
                <a:tc>
                  <a:txBody>
                    <a:bodyPr/>
                    <a:lstStyle/>
                    <a:p>
                      <a:pPr marL="0" indent="0">
                        <a:buNone/>
                      </a:pPr>
                      <a:r>
                        <a:rPr lang="en-US" sz="1100" b="1" dirty="0">
                          <a:solidFill>
                            <a:srgbClr val="1E2A20"/>
                          </a:solidFill>
                          <a:latin typeface="Calibri" pitchFamily="34" charset="0"/>
                          <a:ea typeface="Calibri" pitchFamily="34" charset="-122"/>
                          <a:cs typeface="Calibri" pitchFamily="34" charset="-120"/>
                        </a:rPr>
                        <a:t>Süt / yoğurt (tam yağlı)</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c>
                  <a:txBody>
                    <a:bodyPr/>
                    <a:lstStyle/>
                    <a:p>
                      <a:pPr marL="0" indent="0">
                        <a:buNone/>
                      </a:pPr>
                      <a:r>
                        <a:rPr lang="en-US" sz="1100" dirty="0">
                          <a:solidFill>
                            <a:srgbClr val="1E2A20"/>
                          </a:solidFill>
                          <a:latin typeface="Calibri" pitchFamily="34" charset="0"/>
                          <a:ea typeface="Calibri" pitchFamily="34" charset="-122"/>
                          <a:cs typeface="Calibri" pitchFamily="34" charset="-120"/>
                        </a:rPr>
                        <a:t>4-5</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c>
                  <a:txBody>
                    <a:bodyPr/>
                    <a:lstStyle/>
                    <a:p>
                      <a:pPr marL="0" indent="0">
                        <a:buNone/>
                      </a:pPr>
                      <a:r>
                        <a:rPr lang="en-US" sz="1100" dirty="0">
                          <a:solidFill>
                            <a:srgbClr val="1E2A20"/>
                          </a:solidFill>
                          <a:latin typeface="Calibri" pitchFamily="34" charset="0"/>
                          <a:ea typeface="Calibri" pitchFamily="34" charset="-122"/>
                          <a:cs typeface="Calibri" pitchFamily="34" charset="-120"/>
                        </a:rPr>
                        <a:t>Laktoz</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c>
                  <a:txBody>
                    <a:bodyPr/>
                    <a:lstStyle/>
                    <a:p>
                      <a:pPr marL="0" indent="0">
                        <a:buNone/>
                      </a:pPr>
                      <a:r>
                        <a:rPr lang="en-US" sz="1100" dirty="0">
                          <a:solidFill>
                            <a:srgbClr val="1E2A20"/>
                          </a:solidFill>
                          <a:latin typeface="Calibri" pitchFamily="34" charset="0"/>
                          <a:ea typeface="Calibri" pitchFamily="34" charset="-122"/>
                          <a:cs typeface="Calibri" pitchFamily="34" charset="-120"/>
                        </a:rPr>
                        <a:t>0</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r>
              <a:tr h="475488">
                <a:tc>
                  <a:txBody>
                    <a:bodyPr/>
                    <a:lstStyle/>
                    <a:p>
                      <a:pPr marL="0" indent="0">
                        <a:buNone/>
                      </a:pPr>
                      <a:r>
                        <a:rPr lang="en-US" sz="1100" b="1" dirty="0">
                          <a:solidFill>
                            <a:srgbClr val="1E2A20"/>
                          </a:solidFill>
                          <a:latin typeface="Calibri" pitchFamily="34" charset="0"/>
                          <a:ea typeface="Calibri" pitchFamily="34" charset="-122"/>
                          <a:cs typeface="Calibri" pitchFamily="34" charset="-120"/>
                        </a:rPr>
                        <a:t>Bal / pekmez / kuru üzüm</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FFFFFF"/>
                    </a:solidFill>
                  </a:tcPr>
                </a:tc>
                <a:tc>
                  <a:txBody>
                    <a:bodyPr/>
                    <a:lstStyle/>
                    <a:p>
                      <a:pPr marL="0" indent="0">
                        <a:buNone/>
                      </a:pPr>
                      <a:r>
                        <a:rPr lang="en-US" sz="1100" dirty="0">
                          <a:solidFill>
                            <a:srgbClr val="1E2A20"/>
                          </a:solidFill>
                          <a:latin typeface="Calibri" pitchFamily="34" charset="0"/>
                          <a:ea typeface="Calibri" pitchFamily="34" charset="-122"/>
                          <a:cs typeface="Calibri" pitchFamily="34" charset="-120"/>
                        </a:rPr>
                        <a:t>75-82</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FFFFFF"/>
                    </a:solidFill>
                  </a:tcPr>
                </a:tc>
                <a:tc>
                  <a:txBody>
                    <a:bodyPr/>
                    <a:lstStyle/>
                    <a:p>
                      <a:pPr marL="0" indent="0">
                        <a:buNone/>
                      </a:pPr>
                      <a:r>
                        <a:rPr lang="en-US" sz="1100" dirty="0">
                          <a:solidFill>
                            <a:srgbClr val="1E2A20"/>
                          </a:solidFill>
                          <a:latin typeface="Calibri" pitchFamily="34" charset="0"/>
                          <a:ea typeface="Calibri" pitchFamily="34" charset="-122"/>
                          <a:cs typeface="Calibri" pitchFamily="34" charset="-120"/>
                        </a:rPr>
                        <a:t>Fruktoz + glukoz</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FFFFFF"/>
                    </a:solidFill>
                  </a:tcPr>
                </a:tc>
                <a:tc>
                  <a:txBody>
                    <a:bodyPr/>
                    <a:lstStyle/>
                    <a:p>
                      <a:pPr marL="0" indent="0">
                        <a:buNone/>
                      </a:pPr>
                      <a:r>
                        <a:rPr lang="en-US" sz="1100" dirty="0">
                          <a:solidFill>
                            <a:srgbClr val="1E2A20"/>
                          </a:solidFill>
                          <a:latin typeface="Calibri" pitchFamily="34" charset="0"/>
                          <a:ea typeface="Calibri" pitchFamily="34" charset="-122"/>
                          <a:cs typeface="Calibri" pitchFamily="34" charset="-120"/>
                        </a:rPr>
                        <a:t>0 / 0 / 3,7</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FFFFFF"/>
                    </a:solidFill>
                  </a:tcPr>
                </a:tc>
              </a:tr>
            </a:tbl>
          </a:graphicData>
        </a:graphic>
      </p:graphicFrame>
      <p:sp>
        <p:nvSpPr>
          <p:cNvPr id="5" name="Shape 2"/>
          <p:cNvSpPr/>
          <p:nvPr/>
        </p:nvSpPr>
        <p:spPr>
          <a:xfrm>
            <a:off x="640080" y="5669280"/>
            <a:ext cx="10911535" cy="731520"/>
          </a:xfrm>
          <a:prstGeom prst="roundRect">
            <a:avLst>
              <a:gd name="adj" fmla="val 6250"/>
            </a:avLst>
          </a:prstGeom>
          <a:solidFill>
            <a:srgbClr val="F4EDE4"/>
          </a:solidFill>
          <a:ln/>
        </p:spPr>
      </p:sp>
      <p:sp>
        <p:nvSpPr>
          <p:cNvPr id="6" name="Text 3"/>
          <p:cNvSpPr txBox="1"/>
          <p:nvPr/>
        </p:nvSpPr>
        <p:spPr>
          <a:xfrm>
            <a:off x="932688" y="5669280"/>
            <a:ext cx="10326319" cy="731520"/>
          </a:xfrm>
          <a:prstGeom prst="rect">
            <a:avLst/>
          </a:prstGeom>
          <a:noFill/>
          <a:ln/>
        </p:spPr>
        <p:txBody>
          <a:bodyPr wrap="square" lIns="0" tIns="0" rIns="0" bIns="0" rtlCol="0" anchor="ctr"/>
          <a:lstStyle/>
          <a:p>
            <a:pPr marL="0" indent="0">
              <a:lnSpc>
                <a:spcPct val="110000"/>
              </a:lnSpc>
              <a:buNone/>
            </a:pPr>
            <a:r>
              <a:rPr lang="en-US" sz="1250" b="1" dirty="0">
                <a:solidFill>
                  <a:srgbClr val="D9762B"/>
                </a:solidFill>
                <a:latin typeface="Calibri" pitchFamily="34" charset="0"/>
                <a:ea typeface="Calibri" pitchFamily="34" charset="-122"/>
                <a:cs typeface="Calibri" pitchFamily="34" charset="-120"/>
              </a:rPr>
              <a:t>Kaynak ve kullanım:  </a:t>
            </a:r>
            <a:r>
              <a:rPr lang="en-US" sz="1250" dirty="0">
                <a:solidFill>
                  <a:srgbClr val="1E2A20"/>
                </a:solidFill>
                <a:latin typeface="Calibri" pitchFamily="34" charset="0"/>
                <a:ea typeface="Calibri" pitchFamily="34" charset="-122"/>
                <a:cs typeface="Calibri" pitchFamily="34" charset="-120"/>
              </a:rPr>
              <a:t>Değerler ortalama besin bileşimi tablolarından alınmış yaklaşık değerlerdir; kesin hesaplarda TÜBER ve BeBiS/USDA verileri kullanılmalıdır. Tablo sınavda verilecektir.</a:t>
            </a:r>
            <a:endParaRPr lang="en-US" sz="125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3" name="Text 1"/>
          <p:cNvSpPr txBox="1"/>
          <p:nvPr/>
        </p:nvSpPr>
        <p:spPr>
          <a:xfrm>
            <a:off x="640080" y="621792"/>
            <a:ext cx="10911535" cy="566928"/>
          </a:xfrm>
          <a:prstGeom prst="rect">
            <a:avLst/>
          </a:prstGeom>
          <a:noFill/>
          <a:ln/>
        </p:spPr>
        <p:txBody>
          <a:bodyPr wrap="square" lIns="0" tIns="0" rIns="0" bIns="0" rtlCol="0" anchor="t"/>
          <a:lstStyle/>
          <a:p>
            <a:pPr marL="0" indent="0">
              <a:buNone/>
            </a:pPr>
            <a:r>
              <a:rPr lang="en-US" sz="2800" b="1" dirty="0">
                <a:solidFill>
                  <a:srgbClr val="1F4A2C"/>
                </a:solidFill>
                <a:latin typeface="Cambria" pitchFamily="34" charset="0"/>
                <a:ea typeface="Cambria" pitchFamily="34" charset="-122"/>
                <a:cs typeface="Cambria" pitchFamily="34" charset="-120"/>
              </a:rPr>
              <a:t>Basit ve Kompleks Karbonhidratlar</a:t>
            </a:r>
            <a:endParaRPr lang="en-US" sz="2800" dirty="0"/>
          </a:p>
        </p:txBody>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640080" y="1325880"/>
          <a:ext cx="10911535" cy="3712464"/>
        </p:xfrm>
        <a:graphic>
          <a:graphicData uri="http://schemas.openxmlformats.org/drawingml/2006/table">
            <a:tbl>
              <a:tblPr/>
              <a:tblGrid>
                <a:gridCol w="2194560"/>
                <a:gridCol w="4297680"/>
                <a:gridCol w="4419295"/>
              </a:tblGrid>
              <a:tr h="530352">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Ölçüt</a:t>
                      </a:r>
                      <a:endParaRPr lang="en-US" sz="12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1F4A2C"/>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Basit karbonhidratlar</a:t>
                      </a:r>
                      <a:endParaRPr lang="en-US" sz="12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1F4A2C"/>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Kompleks karbonhidratlar</a:t>
                      </a:r>
                      <a:endParaRPr lang="en-US" sz="12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1F4A2C"/>
                    </a:solidFill>
                  </a:tcPr>
                </a:tc>
              </a:tr>
              <a:tr h="530352">
                <a:tc>
                  <a:txBody>
                    <a:bodyPr/>
                    <a:lstStyle/>
                    <a:p>
                      <a:pPr marL="0" indent="0">
                        <a:buNone/>
                      </a:pPr>
                      <a:r>
                        <a:rPr lang="en-US" sz="1150" b="1" dirty="0">
                          <a:solidFill>
                            <a:srgbClr val="1E2A20"/>
                          </a:solidFill>
                          <a:latin typeface="Calibri" pitchFamily="34" charset="0"/>
                          <a:ea typeface="Calibri" pitchFamily="34" charset="-122"/>
                          <a:cs typeface="Calibri" pitchFamily="34" charset="-120"/>
                        </a:rPr>
                        <a:t>Yapı</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c>
                  <a:txBody>
                    <a:bodyPr/>
                    <a:lstStyle/>
                    <a:p>
                      <a:pPr marL="0" indent="0">
                        <a:buNone/>
                      </a:pPr>
                      <a:r>
                        <a:rPr lang="en-US" sz="1150" dirty="0">
                          <a:solidFill>
                            <a:srgbClr val="1E2A20"/>
                          </a:solidFill>
                          <a:latin typeface="Calibri" pitchFamily="34" charset="0"/>
                          <a:ea typeface="Calibri" pitchFamily="34" charset="-122"/>
                          <a:cs typeface="Calibri" pitchFamily="34" charset="-120"/>
                        </a:rPr>
                        <a:t>Mono- ve disakkaritler</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c>
                  <a:txBody>
                    <a:bodyPr/>
                    <a:lstStyle/>
                    <a:p>
                      <a:pPr marL="0" indent="0">
                        <a:buNone/>
                      </a:pPr>
                      <a:r>
                        <a:rPr lang="en-US" sz="1150" dirty="0">
                          <a:solidFill>
                            <a:srgbClr val="1E2A20"/>
                          </a:solidFill>
                          <a:latin typeface="Calibri" pitchFamily="34" charset="0"/>
                          <a:ea typeface="Calibri" pitchFamily="34" charset="-122"/>
                          <a:cs typeface="Calibri" pitchFamily="34" charset="-120"/>
                        </a:rPr>
                        <a:t>Oligo- ve polisakkaritler</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r>
              <a:tr h="530352">
                <a:tc>
                  <a:txBody>
                    <a:bodyPr/>
                    <a:lstStyle/>
                    <a:p>
                      <a:pPr marL="0" indent="0">
                        <a:buNone/>
                      </a:pPr>
                      <a:r>
                        <a:rPr lang="en-US" sz="1150" b="1" dirty="0">
                          <a:solidFill>
                            <a:srgbClr val="1E2A20"/>
                          </a:solidFill>
                          <a:latin typeface="Calibri" pitchFamily="34" charset="0"/>
                          <a:ea typeface="Calibri" pitchFamily="34" charset="-122"/>
                          <a:cs typeface="Calibri" pitchFamily="34" charset="-120"/>
                        </a:rPr>
                        <a:t>Örnekler</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FFFFFF"/>
                    </a:solidFill>
                  </a:tcPr>
                </a:tc>
                <a:tc>
                  <a:txBody>
                    <a:bodyPr/>
                    <a:lstStyle/>
                    <a:p>
                      <a:pPr marL="0" indent="0">
                        <a:buNone/>
                      </a:pPr>
                      <a:r>
                        <a:rPr lang="en-US" sz="1150" dirty="0">
                          <a:solidFill>
                            <a:srgbClr val="1E2A20"/>
                          </a:solidFill>
                          <a:latin typeface="Calibri" pitchFamily="34" charset="0"/>
                          <a:ea typeface="Calibri" pitchFamily="34" charset="-122"/>
                          <a:cs typeface="Calibri" pitchFamily="34" charset="-120"/>
                        </a:rPr>
                        <a:t>Çay şekeri, bal, reçel, şekerli içecek, meyve suyu</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FFFFFF"/>
                    </a:solidFill>
                  </a:tcPr>
                </a:tc>
                <a:tc>
                  <a:txBody>
                    <a:bodyPr/>
                    <a:lstStyle/>
                    <a:p>
                      <a:pPr marL="0" indent="0">
                        <a:buNone/>
                      </a:pPr>
                      <a:r>
                        <a:rPr lang="en-US" sz="1150" dirty="0">
                          <a:solidFill>
                            <a:srgbClr val="1E2A20"/>
                          </a:solidFill>
                          <a:latin typeface="Calibri" pitchFamily="34" charset="0"/>
                          <a:ea typeface="Calibri" pitchFamily="34" charset="-122"/>
                          <a:cs typeface="Calibri" pitchFamily="34" charset="-120"/>
                        </a:rPr>
                        <a:t>Tam tahıl, bulgur, kuru baklagil, patates, sebze</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FFFFFF"/>
                    </a:solidFill>
                  </a:tcPr>
                </a:tc>
              </a:tr>
              <a:tr h="530352">
                <a:tc>
                  <a:txBody>
                    <a:bodyPr/>
                    <a:lstStyle/>
                    <a:p>
                      <a:pPr marL="0" indent="0">
                        <a:buNone/>
                      </a:pPr>
                      <a:r>
                        <a:rPr lang="en-US" sz="1150" b="1" dirty="0">
                          <a:solidFill>
                            <a:srgbClr val="1E2A20"/>
                          </a:solidFill>
                          <a:latin typeface="Calibri" pitchFamily="34" charset="0"/>
                          <a:ea typeface="Calibri" pitchFamily="34" charset="-122"/>
                          <a:cs typeface="Calibri" pitchFamily="34" charset="-120"/>
                        </a:rPr>
                        <a:t>Sindirim hızı</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c>
                  <a:txBody>
                    <a:bodyPr/>
                    <a:lstStyle/>
                    <a:p>
                      <a:pPr marL="0" indent="0">
                        <a:buNone/>
                      </a:pPr>
                      <a:r>
                        <a:rPr lang="en-US" sz="1150" dirty="0">
                          <a:solidFill>
                            <a:srgbClr val="1E2A20"/>
                          </a:solidFill>
                          <a:latin typeface="Calibri" pitchFamily="34" charset="0"/>
                          <a:ea typeface="Calibri" pitchFamily="34" charset="-122"/>
                          <a:cs typeface="Calibri" pitchFamily="34" charset="-120"/>
                        </a:rPr>
                        <a:t>Hızlı; kısa sürede emilir</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c>
                  <a:txBody>
                    <a:bodyPr/>
                    <a:lstStyle/>
                    <a:p>
                      <a:pPr marL="0" indent="0">
                        <a:buNone/>
                      </a:pPr>
                      <a:r>
                        <a:rPr lang="en-US" sz="1150" dirty="0">
                          <a:solidFill>
                            <a:srgbClr val="1E2A20"/>
                          </a:solidFill>
                          <a:latin typeface="Calibri" pitchFamily="34" charset="0"/>
                          <a:ea typeface="Calibri" pitchFamily="34" charset="-122"/>
                          <a:cs typeface="Calibri" pitchFamily="34" charset="-120"/>
                        </a:rPr>
                        <a:t>Yavaş; enzimatik basamaklar gerektirir</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r>
              <a:tr h="530352">
                <a:tc>
                  <a:txBody>
                    <a:bodyPr/>
                    <a:lstStyle/>
                    <a:p>
                      <a:pPr marL="0" indent="0">
                        <a:buNone/>
                      </a:pPr>
                      <a:r>
                        <a:rPr lang="en-US" sz="1150" b="1" dirty="0">
                          <a:solidFill>
                            <a:srgbClr val="1E2A20"/>
                          </a:solidFill>
                          <a:latin typeface="Calibri" pitchFamily="34" charset="0"/>
                          <a:ea typeface="Calibri" pitchFamily="34" charset="-122"/>
                          <a:cs typeface="Calibri" pitchFamily="34" charset="-120"/>
                        </a:rPr>
                        <a:t>Kan şekeri etkisi</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FFFFFF"/>
                    </a:solidFill>
                  </a:tcPr>
                </a:tc>
                <a:tc>
                  <a:txBody>
                    <a:bodyPr/>
                    <a:lstStyle/>
                    <a:p>
                      <a:pPr marL="0" indent="0">
                        <a:buNone/>
                      </a:pPr>
                      <a:r>
                        <a:rPr lang="en-US" sz="1150" dirty="0">
                          <a:solidFill>
                            <a:srgbClr val="1E2A20"/>
                          </a:solidFill>
                          <a:latin typeface="Calibri" pitchFamily="34" charset="0"/>
                          <a:ea typeface="Calibri" pitchFamily="34" charset="-122"/>
                          <a:cs typeface="Calibri" pitchFamily="34" charset="-120"/>
                        </a:rPr>
                        <a:t>Hızlı yükseliş ve ardından düşüş</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FFFFFF"/>
                    </a:solidFill>
                  </a:tcPr>
                </a:tc>
                <a:tc>
                  <a:txBody>
                    <a:bodyPr/>
                    <a:lstStyle/>
                    <a:p>
                      <a:pPr marL="0" indent="0">
                        <a:buNone/>
                      </a:pPr>
                      <a:r>
                        <a:rPr lang="en-US" sz="1150" dirty="0">
                          <a:solidFill>
                            <a:srgbClr val="1E2A20"/>
                          </a:solidFill>
                          <a:latin typeface="Calibri" pitchFamily="34" charset="0"/>
                          <a:ea typeface="Calibri" pitchFamily="34" charset="-122"/>
                          <a:cs typeface="Calibri" pitchFamily="34" charset="-120"/>
                        </a:rPr>
                        <a:t>Daha yavaş ve dengeli yükseliş</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FFFFFF"/>
                    </a:solidFill>
                  </a:tcPr>
                </a:tc>
              </a:tr>
              <a:tr h="530352">
                <a:tc>
                  <a:txBody>
                    <a:bodyPr/>
                    <a:lstStyle/>
                    <a:p>
                      <a:pPr marL="0" indent="0">
                        <a:buNone/>
                      </a:pPr>
                      <a:r>
                        <a:rPr lang="en-US" sz="1150" b="1" dirty="0">
                          <a:solidFill>
                            <a:srgbClr val="1E2A20"/>
                          </a:solidFill>
                          <a:latin typeface="Calibri" pitchFamily="34" charset="0"/>
                          <a:ea typeface="Calibri" pitchFamily="34" charset="-122"/>
                          <a:cs typeface="Calibri" pitchFamily="34" charset="-120"/>
                        </a:rPr>
                        <a:t>Yanında getirdikleri</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c>
                  <a:txBody>
                    <a:bodyPr/>
                    <a:lstStyle/>
                    <a:p>
                      <a:pPr marL="0" indent="0">
                        <a:buNone/>
                      </a:pPr>
                      <a:r>
                        <a:rPr lang="en-US" sz="1150" dirty="0">
                          <a:solidFill>
                            <a:srgbClr val="1E2A20"/>
                          </a:solidFill>
                          <a:latin typeface="Calibri" pitchFamily="34" charset="0"/>
                          <a:ea typeface="Calibri" pitchFamily="34" charset="-122"/>
                          <a:cs typeface="Calibri" pitchFamily="34" charset="-120"/>
                        </a:rPr>
                        <a:t>Genellikle yalnızca enerji (boş kalori)</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c>
                  <a:txBody>
                    <a:bodyPr/>
                    <a:lstStyle/>
                    <a:p>
                      <a:pPr marL="0" indent="0">
                        <a:buNone/>
                      </a:pPr>
                      <a:r>
                        <a:rPr lang="en-US" sz="1150" dirty="0">
                          <a:solidFill>
                            <a:srgbClr val="1E2A20"/>
                          </a:solidFill>
                          <a:latin typeface="Calibri" pitchFamily="34" charset="0"/>
                          <a:ea typeface="Calibri" pitchFamily="34" charset="-122"/>
                          <a:cs typeface="Calibri" pitchFamily="34" charset="-120"/>
                        </a:rPr>
                        <a:t>Posa, vitamin, mineral, fitokimyasal</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r>
              <a:tr h="530352">
                <a:tc>
                  <a:txBody>
                    <a:bodyPr/>
                    <a:lstStyle/>
                    <a:p>
                      <a:pPr marL="0" indent="0">
                        <a:buNone/>
                      </a:pPr>
                      <a:r>
                        <a:rPr lang="en-US" sz="1150" b="1" dirty="0">
                          <a:solidFill>
                            <a:srgbClr val="1E2A20"/>
                          </a:solidFill>
                          <a:latin typeface="Calibri" pitchFamily="34" charset="0"/>
                          <a:ea typeface="Calibri" pitchFamily="34" charset="-122"/>
                          <a:cs typeface="Calibri" pitchFamily="34" charset="-120"/>
                        </a:rPr>
                        <a:t>Tokluk süresi</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FFFFFF"/>
                    </a:solidFill>
                  </a:tcPr>
                </a:tc>
                <a:tc>
                  <a:txBody>
                    <a:bodyPr/>
                    <a:lstStyle/>
                    <a:p>
                      <a:pPr marL="0" indent="0">
                        <a:buNone/>
                      </a:pPr>
                      <a:r>
                        <a:rPr lang="en-US" sz="1150" dirty="0">
                          <a:solidFill>
                            <a:srgbClr val="1E2A20"/>
                          </a:solidFill>
                          <a:latin typeface="Calibri" pitchFamily="34" charset="0"/>
                          <a:ea typeface="Calibri" pitchFamily="34" charset="-122"/>
                          <a:cs typeface="Calibri" pitchFamily="34" charset="-120"/>
                        </a:rPr>
                        <a:t>Kısa</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FFFFFF"/>
                    </a:solidFill>
                  </a:tcPr>
                </a:tc>
                <a:tc>
                  <a:txBody>
                    <a:bodyPr/>
                    <a:lstStyle/>
                    <a:p>
                      <a:pPr marL="0" indent="0">
                        <a:buNone/>
                      </a:pPr>
                      <a:r>
                        <a:rPr lang="en-US" sz="1150" dirty="0">
                          <a:solidFill>
                            <a:srgbClr val="1E2A20"/>
                          </a:solidFill>
                          <a:latin typeface="Calibri" pitchFamily="34" charset="0"/>
                          <a:ea typeface="Calibri" pitchFamily="34" charset="-122"/>
                          <a:cs typeface="Calibri" pitchFamily="34" charset="-120"/>
                        </a:rPr>
                        <a:t>Uzun</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FFFFFF"/>
                    </a:solidFill>
                  </a:tcPr>
                </a:tc>
              </a:tr>
            </a:tbl>
          </a:graphicData>
        </a:graphic>
      </p:graphicFrame>
      <p:sp>
        <p:nvSpPr>
          <p:cNvPr id="5" name="Shape 2"/>
          <p:cNvSpPr/>
          <p:nvPr/>
        </p:nvSpPr>
        <p:spPr>
          <a:xfrm>
            <a:off x="640080" y="5029200"/>
            <a:ext cx="10911535" cy="822960"/>
          </a:xfrm>
          <a:prstGeom prst="roundRect">
            <a:avLst>
              <a:gd name="adj" fmla="val 5556"/>
            </a:avLst>
          </a:prstGeom>
          <a:solidFill>
            <a:srgbClr val="F4EDE4"/>
          </a:solidFill>
          <a:ln/>
        </p:spPr>
      </p:sp>
      <p:sp>
        <p:nvSpPr>
          <p:cNvPr id="6" name="Text 3"/>
          <p:cNvSpPr txBox="1"/>
          <p:nvPr/>
        </p:nvSpPr>
        <p:spPr>
          <a:xfrm>
            <a:off x="932688" y="5029200"/>
            <a:ext cx="10326319" cy="822960"/>
          </a:xfrm>
          <a:prstGeom prst="rect">
            <a:avLst/>
          </a:prstGeom>
          <a:noFill/>
          <a:ln/>
        </p:spPr>
        <p:txBody>
          <a:bodyPr wrap="square" lIns="0" tIns="0" rIns="0" bIns="0" rtlCol="0" anchor="ctr"/>
          <a:lstStyle/>
          <a:p>
            <a:pPr marL="0" indent="0">
              <a:lnSpc>
                <a:spcPct val="110000"/>
              </a:lnSpc>
              <a:buNone/>
            </a:pPr>
            <a:r>
              <a:rPr lang="en-US" sz="1250" b="1" dirty="0">
                <a:solidFill>
                  <a:srgbClr val="D9762B"/>
                </a:solidFill>
                <a:latin typeface="Calibri" pitchFamily="34" charset="0"/>
                <a:ea typeface="Calibri" pitchFamily="34" charset="-122"/>
                <a:cs typeface="Calibri" pitchFamily="34" charset="-120"/>
              </a:rPr>
              <a:t>Ayrımın sınırı:  </a:t>
            </a:r>
            <a:r>
              <a:rPr lang="en-US" sz="1250" dirty="0">
                <a:solidFill>
                  <a:srgbClr val="1E2A20"/>
                </a:solidFill>
                <a:latin typeface="Calibri" pitchFamily="34" charset="0"/>
                <a:ea typeface="Calibri" pitchFamily="34" charset="-122"/>
                <a:cs typeface="Calibri" pitchFamily="34" charset="-120"/>
              </a:rPr>
              <a:t>Bu ayrım kabadır: meyvedeki fruktoz "basit" olsa da posa ve vitaminle birlikte gelir; patates nişastası "kompleks" olsa da hızlı sindirilir. Bu yüzden besinin bütünü değerlendirilir.</a:t>
            </a:r>
            <a:endParaRPr lang="en-US" sz="1250" dirty="0"/>
          </a:p>
        </p:txBody>
      </p:sp>
      <p:sp>
        <p:nvSpPr>
          <p:cNvPr id="7" name="Shape 4"/>
          <p:cNvSpPr/>
          <p:nvPr/>
        </p:nvSpPr>
        <p:spPr>
          <a:xfrm>
            <a:off x="640080" y="5989320"/>
            <a:ext cx="10911535" cy="411480"/>
          </a:xfrm>
          <a:prstGeom prst="roundRect">
            <a:avLst>
              <a:gd name="adj" fmla="val 11111"/>
            </a:avLst>
          </a:prstGeom>
          <a:solidFill>
            <a:srgbClr val="F4EDE4"/>
          </a:solidFill>
          <a:ln/>
        </p:spPr>
      </p:sp>
      <p:sp>
        <p:nvSpPr>
          <p:cNvPr id="8" name="Text 5"/>
          <p:cNvSpPr txBox="1"/>
          <p:nvPr/>
        </p:nvSpPr>
        <p:spPr>
          <a:xfrm>
            <a:off x="932688" y="5989320"/>
            <a:ext cx="10326319" cy="411480"/>
          </a:xfrm>
          <a:prstGeom prst="rect">
            <a:avLst/>
          </a:prstGeom>
          <a:noFill/>
          <a:ln/>
        </p:spPr>
        <p:txBody>
          <a:bodyPr wrap="square" lIns="0" tIns="0" rIns="0" bIns="0" rtlCol="0" anchor="ctr"/>
          <a:lstStyle/>
          <a:p>
            <a:pPr marL="0" indent="0">
              <a:lnSpc>
                <a:spcPct val="110000"/>
              </a:lnSpc>
              <a:buNone/>
            </a:pPr>
            <a:r>
              <a:rPr lang="en-US" sz="1250" b="1" dirty="0">
                <a:solidFill>
                  <a:srgbClr val="D9762B"/>
                </a:solidFill>
                <a:latin typeface="Calibri" pitchFamily="34" charset="0"/>
                <a:ea typeface="Calibri" pitchFamily="34" charset="-122"/>
                <a:cs typeface="Calibri" pitchFamily="34" charset="-120"/>
              </a:rPr>
              <a:t>Doğru çerçeve:  </a:t>
            </a:r>
            <a:r>
              <a:rPr lang="en-US" sz="1250" dirty="0">
                <a:solidFill>
                  <a:srgbClr val="1E2A20"/>
                </a:solidFill>
                <a:latin typeface="Calibri" pitchFamily="34" charset="0"/>
                <a:ea typeface="Calibri" pitchFamily="34" charset="-122"/>
                <a:cs typeface="Calibri" pitchFamily="34" charset="-120"/>
              </a:rPr>
              <a:t>Soru "basit mi kompleks mi" değil, "hangi besinden, ne kadar posayla ve hangi öğünün içinde" olmalıdır.</a:t>
            </a:r>
            <a:endParaRPr lang="en-US" sz="125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365760"/>
            <a:ext cx="10911535" cy="237744"/>
          </a:xfrm>
          <a:prstGeom prst="rect">
            <a:avLst/>
          </a:prstGeom>
          <a:noFill/>
          <a:ln/>
        </p:spPr>
        <p:txBody>
          <a:bodyPr wrap="square" lIns="0" tIns="0" rIns="0" bIns="0" rtlCol="0" anchor="ctr"/>
          <a:lstStyle/>
          <a:p>
            <a:pPr marL="0" indent="0">
              <a:buNone/>
            </a:pPr>
            <a:r>
              <a:rPr lang="en-US" sz="1100" b="1" kern="0" spc="160" dirty="0">
                <a:solidFill>
                  <a:srgbClr val="4A7C59"/>
                </a:solidFill>
                <a:latin typeface="Calibri" pitchFamily="34" charset="0"/>
                <a:ea typeface="Calibri" pitchFamily="34" charset="-122"/>
                <a:cs typeface="Calibri" pitchFamily="34" charset="-120"/>
              </a:rPr>
              <a:t>2. DERS SAATİ · ŞEKER TÜRLERİ</a:t>
            </a:r>
            <a:endParaRPr lang="en-US" sz="1100" dirty="0"/>
          </a:p>
        </p:txBody>
      </p:sp>
      <p:sp>
        <p:nvSpPr>
          <p:cNvPr id="3" name="Text 1"/>
          <p:cNvSpPr txBox="1"/>
          <p:nvPr/>
        </p:nvSpPr>
        <p:spPr>
          <a:xfrm>
            <a:off x="640080" y="621792"/>
            <a:ext cx="10911535" cy="566928"/>
          </a:xfrm>
          <a:prstGeom prst="rect">
            <a:avLst/>
          </a:prstGeom>
          <a:noFill/>
          <a:ln/>
        </p:spPr>
        <p:txBody>
          <a:bodyPr wrap="square" lIns="0" tIns="0" rIns="0" bIns="0" rtlCol="0" anchor="t"/>
          <a:lstStyle/>
          <a:p>
            <a:pPr marL="0" indent="0">
              <a:buNone/>
            </a:pPr>
            <a:r>
              <a:rPr lang="en-US" sz="2800" b="1" dirty="0">
                <a:solidFill>
                  <a:srgbClr val="1F4A2C"/>
                </a:solidFill>
                <a:latin typeface="Cambria" pitchFamily="34" charset="0"/>
                <a:ea typeface="Cambria" pitchFamily="34" charset="-122"/>
                <a:cs typeface="Cambria" pitchFamily="34" charset="-120"/>
              </a:rPr>
              <a:t>Doğal, Serbest ve İlave Şeker</a:t>
            </a:r>
            <a:endParaRPr lang="en-US" sz="2800" dirty="0"/>
          </a:p>
        </p:txBody>
      </p:sp>
      <p:sp>
        <p:nvSpPr>
          <p:cNvPr id="4" name="Shape 2"/>
          <p:cNvSpPr/>
          <p:nvPr/>
        </p:nvSpPr>
        <p:spPr>
          <a:xfrm>
            <a:off x="640080" y="1325880"/>
            <a:ext cx="3466490" cy="2148840"/>
          </a:xfrm>
          <a:prstGeom prst="roundRect">
            <a:avLst>
              <a:gd name="adj" fmla="val 2553"/>
            </a:avLst>
          </a:prstGeom>
          <a:solidFill>
            <a:srgbClr val="EDF3EC"/>
          </a:solidFill>
          <a:ln/>
        </p:spPr>
      </p:sp>
      <p:sp>
        <p:nvSpPr>
          <p:cNvPr id="5" name="Shape 3"/>
          <p:cNvSpPr/>
          <p:nvPr/>
        </p:nvSpPr>
        <p:spPr>
          <a:xfrm>
            <a:off x="877824" y="1527048"/>
            <a:ext cx="402336" cy="402336"/>
          </a:xfrm>
          <a:prstGeom prst="ellipse">
            <a:avLst/>
          </a:prstGeom>
          <a:solidFill>
            <a:srgbClr val="1F4A2C"/>
          </a:solidFill>
          <a:ln/>
        </p:spPr>
      </p:sp>
      <p:sp>
        <p:nvSpPr>
          <p:cNvPr id="6" name="Text 4"/>
          <p:cNvSpPr txBox="1"/>
          <p:nvPr/>
        </p:nvSpPr>
        <p:spPr>
          <a:xfrm>
            <a:off x="877824" y="1527048"/>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7" name="Text 5"/>
          <p:cNvSpPr txBox="1"/>
          <p:nvPr/>
        </p:nvSpPr>
        <p:spPr>
          <a:xfrm>
            <a:off x="1389888" y="1508760"/>
            <a:ext cx="2478938"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Doğal Şeker</a:t>
            </a:r>
            <a:endParaRPr lang="en-US" sz="1500" dirty="0"/>
          </a:p>
        </p:txBody>
      </p:sp>
      <p:sp>
        <p:nvSpPr>
          <p:cNvPr id="8" name="Text 6"/>
          <p:cNvSpPr txBox="1"/>
          <p:nvPr/>
        </p:nvSpPr>
        <p:spPr>
          <a:xfrm>
            <a:off x="896112" y="2020824"/>
            <a:ext cx="2954426" cy="1234440"/>
          </a:xfrm>
          <a:prstGeom prst="rect">
            <a:avLst/>
          </a:prstGeom>
          <a:noFill/>
          <a:ln/>
        </p:spPr>
        <p:txBody>
          <a:bodyPr wrap="square" lIns="0" tIns="0" rIns="0" bIns="0" rtlCol="0" anchor="ctr"/>
          <a:lstStyle/>
          <a:p>
            <a:pPr marL="0" indent="0">
              <a:lnSpc>
                <a:spcPct val="112000"/>
              </a:lnSpc>
              <a:buNone/>
            </a:pPr>
            <a:r>
              <a:rPr lang="en-US" sz="1150" dirty="0">
                <a:solidFill>
                  <a:srgbClr val="1E2A20"/>
                </a:solidFill>
                <a:latin typeface="Calibri" pitchFamily="34" charset="0"/>
                <a:ea typeface="Calibri" pitchFamily="34" charset="-122"/>
                <a:cs typeface="Calibri" pitchFamily="34" charset="-120"/>
              </a:rPr>
              <a:t>Besinin kendi yapısında, hücre duvarı içinde bulunan şekerdir: bütün meyvedeki fruktoz, sütteki laktoz. Posa ve mikro besin öğeleriyle birlikte gelir; sınırlandırma önerisi yoktur.</a:t>
            </a:r>
            <a:endParaRPr lang="en-US" sz="1150" dirty="0"/>
          </a:p>
        </p:txBody>
      </p:sp>
      <p:sp>
        <p:nvSpPr>
          <p:cNvPr id="9" name="Shape 7"/>
          <p:cNvSpPr/>
          <p:nvPr/>
        </p:nvSpPr>
        <p:spPr>
          <a:xfrm>
            <a:off x="4362602" y="1325880"/>
            <a:ext cx="3466490" cy="2148840"/>
          </a:xfrm>
          <a:prstGeom prst="roundRect">
            <a:avLst>
              <a:gd name="adj" fmla="val 2553"/>
            </a:avLst>
          </a:prstGeom>
          <a:solidFill>
            <a:srgbClr val="EDF3EC"/>
          </a:solidFill>
          <a:ln/>
        </p:spPr>
      </p:sp>
      <p:sp>
        <p:nvSpPr>
          <p:cNvPr id="10" name="Shape 8"/>
          <p:cNvSpPr/>
          <p:nvPr/>
        </p:nvSpPr>
        <p:spPr>
          <a:xfrm>
            <a:off x="4600346" y="1527048"/>
            <a:ext cx="402336" cy="402336"/>
          </a:xfrm>
          <a:prstGeom prst="ellipse">
            <a:avLst/>
          </a:prstGeom>
          <a:solidFill>
            <a:srgbClr val="1F4A2C"/>
          </a:solidFill>
          <a:ln/>
        </p:spPr>
      </p:sp>
      <p:sp>
        <p:nvSpPr>
          <p:cNvPr id="11" name="Text 9"/>
          <p:cNvSpPr txBox="1"/>
          <p:nvPr/>
        </p:nvSpPr>
        <p:spPr>
          <a:xfrm>
            <a:off x="4600346" y="1527048"/>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2" name="Text 10"/>
          <p:cNvSpPr txBox="1"/>
          <p:nvPr/>
        </p:nvSpPr>
        <p:spPr>
          <a:xfrm>
            <a:off x="5112410" y="1508760"/>
            <a:ext cx="2478938"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İlave Şeker</a:t>
            </a:r>
            <a:endParaRPr lang="en-US" sz="1500" dirty="0"/>
          </a:p>
        </p:txBody>
      </p:sp>
      <p:sp>
        <p:nvSpPr>
          <p:cNvPr id="13" name="Text 11"/>
          <p:cNvSpPr txBox="1"/>
          <p:nvPr/>
        </p:nvSpPr>
        <p:spPr>
          <a:xfrm>
            <a:off x="4618634" y="2020824"/>
            <a:ext cx="2954426" cy="1234440"/>
          </a:xfrm>
          <a:prstGeom prst="rect">
            <a:avLst/>
          </a:prstGeom>
          <a:noFill/>
          <a:ln/>
        </p:spPr>
        <p:txBody>
          <a:bodyPr wrap="square" lIns="0" tIns="0" rIns="0" bIns="0" rtlCol="0" anchor="ctr"/>
          <a:lstStyle/>
          <a:p>
            <a:pPr marL="0" indent="0">
              <a:lnSpc>
                <a:spcPct val="112000"/>
              </a:lnSpc>
              <a:buNone/>
            </a:pPr>
            <a:r>
              <a:rPr lang="en-US" sz="1150" dirty="0">
                <a:solidFill>
                  <a:srgbClr val="1E2A20"/>
                </a:solidFill>
                <a:latin typeface="Calibri" pitchFamily="34" charset="0"/>
                <a:ea typeface="Calibri" pitchFamily="34" charset="-122"/>
                <a:cs typeface="Calibri" pitchFamily="34" charset="-120"/>
              </a:rPr>
              <a:t>Üretim ya da hazırlık sırasında besine eklenen şekerdir: çay şekeri, glukoz şurubu, mısır şurubu, maltodekstrin, bal, pekmez. Enerji verir, besin öğesi getirmez.</a:t>
            </a:r>
            <a:endParaRPr lang="en-US" sz="1150" dirty="0"/>
          </a:p>
        </p:txBody>
      </p:sp>
      <p:sp>
        <p:nvSpPr>
          <p:cNvPr id="14" name="Shape 12"/>
          <p:cNvSpPr/>
          <p:nvPr/>
        </p:nvSpPr>
        <p:spPr>
          <a:xfrm>
            <a:off x="8085125" y="1325880"/>
            <a:ext cx="3466490" cy="2148840"/>
          </a:xfrm>
          <a:prstGeom prst="roundRect">
            <a:avLst>
              <a:gd name="adj" fmla="val 2553"/>
            </a:avLst>
          </a:prstGeom>
          <a:solidFill>
            <a:srgbClr val="EDF3EC"/>
          </a:solidFill>
          <a:ln/>
        </p:spPr>
      </p:sp>
      <p:sp>
        <p:nvSpPr>
          <p:cNvPr id="15" name="Shape 13"/>
          <p:cNvSpPr/>
          <p:nvPr/>
        </p:nvSpPr>
        <p:spPr>
          <a:xfrm>
            <a:off x="8322869" y="1527048"/>
            <a:ext cx="402336" cy="402336"/>
          </a:xfrm>
          <a:prstGeom prst="ellipse">
            <a:avLst/>
          </a:prstGeom>
          <a:solidFill>
            <a:srgbClr val="1F4A2C"/>
          </a:solidFill>
          <a:ln/>
        </p:spPr>
      </p:sp>
      <p:sp>
        <p:nvSpPr>
          <p:cNvPr id="16" name="Text 14"/>
          <p:cNvSpPr txBox="1"/>
          <p:nvPr/>
        </p:nvSpPr>
        <p:spPr>
          <a:xfrm>
            <a:off x="8322869" y="1527048"/>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7" name="Text 15"/>
          <p:cNvSpPr txBox="1"/>
          <p:nvPr/>
        </p:nvSpPr>
        <p:spPr>
          <a:xfrm>
            <a:off x="8834933" y="1508760"/>
            <a:ext cx="2478938"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Serbest Şeker</a:t>
            </a:r>
            <a:endParaRPr lang="en-US" sz="1500" dirty="0"/>
          </a:p>
        </p:txBody>
      </p:sp>
      <p:sp>
        <p:nvSpPr>
          <p:cNvPr id="18" name="Text 16"/>
          <p:cNvSpPr txBox="1"/>
          <p:nvPr/>
        </p:nvSpPr>
        <p:spPr>
          <a:xfrm>
            <a:off x="8341157" y="2020824"/>
            <a:ext cx="2954426" cy="1234440"/>
          </a:xfrm>
          <a:prstGeom prst="rect">
            <a:avLst/>
          </a:prstGeom>
          <a:noFill/>
          <a:ln/>
        </p:spPr>
        <p:txBody>
          <a:bodyPr wrap="square" lIns="0" tIns="0" rIns="0" bIns="0" rtlCol="0" anchor="ctr"/>
          <a:lstStyle/>
          <a:p>
            <a:pPr marL="0" indent="0">
              <a:lnSpc>
                <a:spcPct val="112000"/>
              </a:lnSpc>
              <a:buNone/>
            </a:pPr>
            <a:r>
              <a:rPr lang="en-US" sz="1150" dirty="0">
                <a:solidFill>
                  <a:srgbClr val="1E2A20"/>
                </a:solidFill>
                <a:latin typeface="Calibri" pitchFamily="34" charset="0"/>
                <a:ea typeface="Calibri" pitchFamily="34" charset="-122"/>
                <a:cs typeface="Calibri" pitchFamily="34" charset="-120"/>
              </a:rPr>
              <a:t>DSÖ'nün kullandığı geniş terimdir: ilave şekerlerin yanı sıra meyve suyu, konsantre ve püredeki hücre dışına çıkmış şekerleri de kapsar.</a:t>
            </a:r>
            <a:endParaRPr lang="en-US" sz="1150" dirty="0"/>
          </a:p>
        </p:txBody>
      </p:sp>
      <p:sp>
        <p:nvSpPr>
          <p:cNvPr id="19" name="Shape 17"/>
          <p:cNvSpPr/>
          <p:nvPr/>
        </p:nvSpPr>
        <p:spPr>
          <a:xfrm>
            <a:off x="640080" y="3703320"/>
            <a:ext cx="10911535" cy="768096"/>
          </a:xfrm>
          <a:prstGeom prst="roundRect">
            <a:avLst>
              <a:gd name="adj" fmla="val 5952"/>
            </a:avLst>
          </a:prstGeom>
          <a:solidFill>
            <a:srgbClr val="EDF3EC"/>
          </a:solidFill>
          <a:ln/>
        </p:spPr>
      </p:sp>
      <p:sp>
        <p:nvSpPr>
          <p:cNvPr id="20" name="Shape 18"/>
          <p:cNvSpPr/>
          <p:nvPr/>
        </p:nvSpPr>
        <p:spPr>
          <a:xfrm>
            <a:off x="841248" y="3895344"/>
            <a:ext cx="384048" cy="384048"/>
          </a:xfrm>
          <a:prstGeom prst="ellipse">
            <a:avLst/>
          </a:prstGeom>
          <a:solidFill>
            <a:srgbClr val="1F4A2C"/>
          </a:solidFill>
          <a:ln/>
        </p:spPr>
      </p:sp>
      <p:sp>
        <p:nvSpPr>
          <p:cNvPr id="21" name="Text 19"/>
          <p:cNvSpPr txBox="1"/>
          <p:nvPr/>
        </p:nvSpPr>
        <p:spPr>
          <a:xfrm>
            <a:off x="841248" y="3895344"/>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22" name="Text 20"/>
          <p:cNvSpPr txBox="1"/>
          <p:nvPr/>
        </p:nvSpPr>
        <p:spPr>
          <a:xfrm>
            <a:off x="1353312" y="3703320"/>
            <a:ext cx="2377440" cy="768096"/>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Hedef</a:t>
            </a:r>
            <a:endParaRPr lang="en-US" sz="1350" dirty="0"/>
          </a:p>
        </p:txBody>
      </p:sp>
      <p:sp>
        <p:nvSpPr>
          <p:cNvPr id="23" name="Text 21"/>
          <p:cNvSpPr txBox="1"/>
          <p:nvPr/>
        </p:nvSpPr>
        <p:spPr>
          <a:xfrm>
            <a:off x="3767328" y="3703320"/>
            <a:ext cx="7528255" cy="768096"/>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Serbest/ilave şeker günlük enerjinin %10'unun altında olmalı; %5'in altına inmek ek yarar sağlar. 2000 kcal için %10 ≈ 50 g, %5 ≈ 25 g şekere karşılık gelir.</a:t>
            </a:r>
            <a:endParaRPr lang="en-US" sz="1150" dirty="0"/>
          </a:p>
        </p:txBody>
      </p:sp>
      <p:sp>
        <p:nvSpPr>
          <p:cNvPr id="24" name="Shape 22"/>
          <p:cNvSpPr/>
          <p:nvPr/>
        </p:nvSpPr>
        <p:spPr>
          <a:xfrm>
            <a:off x="640080" y="4581144"/>
            <a:ext cx="10911535" cy="768096"/>
          </a:xfrm>
          <a:prstGeom prst="roundRect">
            <a:avLst>
              <a:gd name="adj" fmla="val 5952"/>
            </a:avLst>
          </a:prstGeom>
          <a:solidFill>
            <a:srgbClr val="EDF3EC"/>
          </a:solidFill>
          <a:ln/>
        </p:spPr>
      </p:sp>
      <p:sp>
        <p:nvSpPr>
          <p:cNvPr id="25" name="Shape 23"/>
          <p:cNvSpPr/>
          <p:nvPr/>
        </p:nvSpPr>
        <p:spPr>
          <a:xfrm>
            <a:off x="841248" y="4773168"/>
            <a:ext cx="384048" cy="384048"/>
          </a:xfrm>
          <a:prstGeom prst="ellipse">
            <a:avLst/>
          </a:prstGeom>
          <a:solidFill>
            <a:srgbClr val="1F4A2C"/>
          </a:solidFill>
          <a:ln/>
        </p:spPr>
      </p:sp>
      <p:sp>
        <p:nvSpPr>
          <p:cNvPr id="26" name="Text 24"/>
          <p:cNvSpPr txBox="1"/>
          <p:nvPr/>
        </p:nvSpPr>
        <p:spPr>
          <a:xfrm>
            <a:off x="841248" y="4773168"/>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27" name="Text 25"/>
          <p:cNvSpPr txBox="1"/>
          <p:nvPr/>
        </p:nvSpPr>
        <p:spPr>
          <a:xfrm>
            <a:off x="1353312" y="4581144"/>
            <a:ext cx="2377440" cy="768096"/>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Gizli kaynaklar</a:t>
            </a:r>
            <a:endParaRPr lang="en-US" sz="1350" dirty="0"/>
          </a:p>
        </p:txBody>
      </p:sp>
      <p:sp>
        <p:nvSpPr>
          <p:cNvPr id="28" name="Text 26"/>
          <p:cNvSpPr txBox="1"/>
          <p:nvPr/>
        </p:nvSpPr>
        <p:spPr>
          <a:xfrm>
            <a:off x="3767328" y="4581144"/>
            <a:ext cx="7528255" cy="768096"/>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Şekerli içecekler, meyveli yoğurtlar, kahvaltılık gevrekler, soslar (ketçap, hazır salça sosları), hazır çorbalar, bisküvi ve kekler.</a:t>
            </a:r>
            <a:endParaRPr lang="en-US" sz="1150" dirty="0"/>
          </a:p>
        </p:txBody>
      </p:sp>
      <p:sp>
        <p:nvSpPr>
          <p:cNvPr id="29" name="Shape 27"/>
          <p:cNvSpPr/>
          <p:nvPr/>
        </p:nvSpPr>
        <p:spPr>
          <a:xfrm>
            <a:off x="640080" y="5458968"/>
            <a:ext cx="10911535" cy="768096"/>
          </a:xfrm>
          <a:prstGeom prst="roundRect">
            <a:avLst>
              <a:gd name="adj" fmla="val 5952"/>
            </a:avLst>
          </a:prstGeom>
          <a:solidFill>
            <a:srgbClr val="EDF3EC"/>
          </a:solidFill>
          <a:ln/>
        </p:spPr>
      </p:sp>
      <p:sp>
        <p:nvSpPr>
          <p:cNvPr id="30" name="Shape 28"/>
          <p:cNvSpPr/>
          <p:nvPr/>
        </p:nvSpPr>
        <p:spPr>
          <a:xfrm>
            <a:off x="841248" y="5650992"/>
            <a:ext cx="384048" cy="384048"/>
          </a:xfrm>
          <a:prstGeom prst="ellipse">
            <a:avLst/>
          </a:prstGeom>
          <a:solidFill>
            <a:srgbClr val="1F4A2C"/>
          </a:solidFill>
          <a:ln/>
        </p:spPr>
      </p:sp>
      <p:sp>
        <p:nvSpPr>
          <p:cNvPr id="31" name="Text 29"/>
          <p:cNvSpPr txBox="1"/>
          <p:nvPr/>
        </p:nvSpPr>
        <p:spPr>
          <a:xfrm>
            <a:off x="841248" y="5650992"/>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32" name="Text 30"/>
          <p:cNvSpPr txBox="1"/>
          <p:nvPr/>
        </p:nvSpPr>
        <p:spPr>
          <a:xfrm>
            <a:off x="1353312" y="5458968"/>
            <a:ext cx="2377440" cy="768096"/>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Etikette adları</a:t>
            </a:r>
            <a:endParaRPr lang="en-US" sz="1350" dirty="0"/>
          </a:p>
        </p:txBody>
      </p:sp>
      <p:sp>
        <p:nvSpPr>
          <p:cNvPr id="33" name="Text 31"/>
          <p:cNvSpPr txBox="1"/>
          <p:nvPr/>
        </p:nvSpPr>
        <p:spPr>
          <a:xfrm>
            <a:off x="3767328" y="5458968"/>
            <a:ext cx="7528255" cy="768096"/>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Sükroz, glukoz-fruktoz şurubu, mısır şurubu, invert şeker, dekstroz, maltoz, melas, konsantre meyve suyu — hepsi ilave şekerdir.</a:t>
            </a:r>
            <a:endParaRPr lang="en-US" sz="1150" dirty="0"/>
          </a:p>
        </p:txBody>
      </p:sp>
      <p:sp>
        <p:nvSpPr>
          <p:cNvPr id="34" name="Shape 32"/>
          <p:cNvSpPr/>
          <p:nvPr/>
        </p:nvSpPr>
        <p:spPr>
          <a:xfrm>
            <a:off x="640080" y="5486400"/>
            <a:ext cx="10911535" cy="731520"/>
          </a:xfrm>
          <a:prstGeom prst="roundRect">
            <a:avLst>
              <a:gd name="adj" fmla="val 6250"/>
            </a:avLst>
          </a:prstGeom>
          <a:solidFill>
            <a:srgbClr val="F4EDE4"/>
          </a:solidFill>
          <a:ln/>
        </p:spPr>
      </p:sp>
      <p:sp>
        <p:nvSpPr>
          <p:cNvPr id="35" name="Text 33"/>
          <p:cNvSpPr txBox="1"/>
          <p:nvPr/>
        </p:nvSpPr>
        <p:spPr>
          <a:xfrm>
            <a:off x="932688" y="5486400"/>
            <a:ext cx="10326319" cy="731520"/>
          </a:xfrm>
          <a:prstGeom prst="rect">
            <a:avLst/>
          </a:prstGeom>
          <a:noFill/>
          <a:ln/>
        </p:spPr>
        <p:txBody>
          <a:bodyPr wrap="square" lIns="0" tIns="0" rIns="0" bIns="0" rtlCol="0" anchor="ctr"/>
          <a:lstStyle/>
          <a:p>
            <a:pPr marL="0" indent="0">
              <a:lnSpc>
                <a:spcPct val="110000"/>
              </a:lnSpc>
              <a:buNone/>
            </a:pPr>
            <a:r>
              <a:rPr lang="en-US" sz="1250" b="1" dirty="0">
                <a:solidFill>
                  <a:srgbClr val="D9762B"/>
                </a:solidFill>
                <a:latin typeface="Calibri" pitchFamily="34" charset="0"/>
                <a:ea typeface="Calibri" pitchFamily="34" charset="-122"/>
                <a:cs typeface="Calibri" pitchFamily="34" charset="-120"/>
              </a:rPr>
              <a:t>Çarpıcı örnek:  </a:t>
            </a:r>
            <a:r>
              <a:rPr lang="en-US" sz="1250" dirty="0">
                <a:solidFill>
                  <a:srgbClr val="1E2A20"/>
                </a:solidFill>
                <a:latin typeface="Calibri" pitchFamily="34" charset="0"/>
                <a:ea typeface="Calibri" pitchFamily="34" charset="-122"/>
                <a:cs typeface="Calibri" pitchFamily="34" charset="-120"/>
              </a:rPr>
              <a:t>330 ml şekerli gazlı içecek yaklaşık 35 g şeker, yani 8-9 çay kaşığı şeker içerir; tek başına günlük üst sınırın büyük bölümünü doldurur.</a:t>
            </a:r>
            <a:endParaRPr lang="en-US" sz="125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name="Slide 22">
    <p:bg>
      <p:bgPr>
        <a:solidFill>
          <a:srgbClr val="1F4A2C"/>
        </a:solidFill>
        <a:effectLst/>
      </p:bgPr>
    </p:bg>
    <p:spTree>
      <p:nvGrpSpPr>
        <p:cNvPr id="1" name=""/>
        <p:cNvGrpSpPr/>
        <p:nvPr/>
      </p:nvGrpSpPr>
      <p:grpSpPr>
        <a:xfrm>
          <a:off x="0" y="0"/>
          <a:ext cx="0" cy="0"/>
          <a:chOff x="0" y="0"/>
          <a:chExt cx="0" cy="0"/>
        </a:xfrm>
      </p:grpSpPr>
      <p:sp>
        <p:nvSpPr>
          <p:cNvPr id="2" name="Shape 0"/>
          <p:cNvSpPr/>
          <p:nvPr/>
        </p:nvSpPr>
        <p:spPr>
          <a:xfrm>
            <a:off x="8686800" y="-1371600"/>
            <a:ext cx="4937760" cy="4937760"/>
          </a:xfrm>
          <a:prstGeom prst="ellipse">
            <a:avLst/>
          </a:prstGeom>
          <a:solidFill>
            <a:srgbClr val="4A7C59">
              <a:alpha val="45000"/>
            </a:srgbClr>
          </a:solidFill>
          <a:ln/>
        </p:spPr>
      </p:sp>
      <p:sp>
        <p:nvSpPr>
          <p:cNvPr id="3" name="Shape 1"/>
          <p:cNvSpPr/>
          <p:nvPr/>
        </p:nvSpPr>
        <p:spPr>
          <a:xfrm>
            <a:off x="10424160" y="4023360"/>
            <a:ext cx="2377440" cy="2377440"/>
          </a:xfrm>
          <a:prstGeom prst="ellipse">
            <a:avLst/>
          </a:prstGeom>
          <a:solidFill>
            <a:srgbClr val="8CB369">
              <a:alpha val="30000"/>
            </a:srgbClr>
          </a:solidFill>
          <a:ln/>
        </p:spPr>
      </p:sp>
      <p:sp>
        <p:nvSpPr>
          <p:cNvPr id="4" name="Shape 2"/>
          <p:cNvSpPr/>
          <p:nvPr/>
        </p:nvSpPr>
        <p:spPr>
          <a:xfrm>
            <a:off x="640080" y="1783080"/>
            <a:ext cx="1143000" cy="1143000"/>
          </a:xfrm>
          <a:prstGeom prst="ellipse">
            <a:avLst/>
          </a:prstGeom>
          <a:solidFill>
            <a:srgbClr val="8CB369"/>
          </a:solidFill>
          <a:ln/>
        </p:spPr>
      </p:sp>
      <p:sp>
        <p:nvSpPr>
          <p:cNvPr id="5" name="Text 3"/>
          <p:cNvSpPr txBox="1"/>
          <p:nvPr/>
        </p:nvSpPr>
        <p:spPr>
          <a:xfrm>
            <a:off x="640080" y="1783080"/>
            <a:ext cx="1143000" cy="1143000"/>
          </a:xfrm>
          <a:prstGeom prst="rect">
            <a:avLst/>
          </a:prstGeom>
          <a:noFill/>
          <a:ln/>
        </p:spPr>
        <p:txBody>
          <a:bodyPr wrap="square" lIns="0" tIns="0" rIns="0" bIns="0" rtlCol="0" anchor="ctr"/>
          <a:lstStyle/>
          <a:p>
            <a:pPr marL="0" indent="0" algn="ctr">
              <a:buNone/>
            </a:pPr>
            <a:r>
              <a:rPr lang="en-US" sz="1500" b="1" dirty="0">
                <a:solidFill>
                  <a:srgbClr val="102E1A"/>
                </a:solidFill>
                <a:latin typeface="Calibri" pitchFamily="34" charset="0"/>
                <a:ea typeface="Calibri" pitchFamily="34" charset="-122"/>
                <a:cs typeface="Calibri" pitchFamily="34" charset="-120"/>
              </a:rPr>
              <a:t>3. DERS</a:t>
            </a:r>
            <a:endParaRPr lang="en-US" sz="1500" dirty="0"/>
          </a:p>
          <a:p>
            <a:pPr marL="0" indent="0" algn="ctr">
              <a:buNone/>
            </a:pPr>
            <a:r>
              <a:rPr lang="en-US" sz="1500" b="1" dirty="0">
                <a:solidFill>
                  <a:srgbClr val="102E1A"/>
                </a:solidFill>
                <a:latin typeface="Calibri" pitchFamily="34" charset="0"/>
                <a:ea typeface="Calibri" pitchFamily="34" charset="-122"/>
                <a:cs typeface="Calibri" pitchFamily="34" charset="-120"/>
              </a:rPr>
              <a:t>SAATİ</a:t>
            </a:r>
            <a:endParaRPr lang="en-US" sz="1500" dirty="0"/>
          </a:p>
        </p:txBody>
      </p:sp>
      <p:sp>
        <p:nvSpPr>
          <p:cNvPr id="6" name="Text 4"/>
          <p:cNvSpPr txBox="1"/>
          <p:nvPr/>
        </p:nvSpPr>
        <p:spPr>
          <a:xfrm>
            <a:off x="640080" y="3154680"/>
            <a:ext cx="7680960" cy="1188720"/>
          </a:xfrm>
          <a:prstGeom prst="rect">
            <a:avLst/>
          </a:prstGeom>
          <a:noFill/>
          <a:ln/>
        </p:spPr>
        <p:txBody>
          <a:bodyPr wrap="square" lIns="0" tIns="0" rIns="0" bIns="0" rtlCol="0" anchor="t"/>
          <a:lstStyle/>
          <a:p>
            <a:pPr marL="0" indent="0">
              <a:buNone/>
            </a:pPr>
            <a:r>
              <a:rPr lang="en-US" sz="3200" b="1" dirty="0">
                <a:solidFill>
                  <a:srgbClr val="FFFFFF"/>
                </a:solidFill>
                <a:latin typeface="Cambria" pitchFamily="34" charset="0"/>
                <a:ea typeface="Cambria" pitchFamily="34" charset="-122"/>
                <a:cs typeface="Cambria" pitchFamily="34" charset="-120"/>
              </a:rPr>
              <a:t>Metabolizma, İşlevler ve Sağlık</a:t>
            </a:r>
            <a:endParaRPr lang="en-US" sz="3200" dirty="0"/>
          </a:p>
        </p:txBody>
      </p:sp>
      <p:sp>
        <p:nvSpPr>
          <p:cNvPr id="7" name="Text 5"/>
          <p:cNvSpPr txBox="1"/>
          <p:nvPr/>
        </p:nvSpPr>
        <p:spPr>
          <a:xfrm>
            <a:off x="694944" y="4480560"/>
            <a:ext cx="7498080" cy="1463040"/>
          </a:xfrm>
          <a:prstGeom prst="rect">
            <a:avLst/>
          </a:prstGeom>
          <a:noFill/>
          <a:ln/>
        </p:spPr>
        <p:txBody>
          <a:bodyPr wrap="square" lIns="0" tIns="0" rIns="0" bIns="0" rtlCol="0" anchor="ctr"/>
          <a:lstStyle/>
          <a:p>
            <a:pPr marL="342900" indent="-342900">
              <a:spcAft>
                <a:spcPts val="600"/>
              </a:spcAft>
              <a:buSzPct val="100000"/>
              <a:buChar char="•"/>
            </a:pPr>
            <a:r>
              <a:rPr lang="en-US" sz="1350" dirty="0">
                <a:solidFill>
                  <a:srgbClr val="DCEAD9"/>
                </a:solidFill>
                <a:latin typeface="Calibri" pitchFamily="34" charset="0"/>
                <a:ea typeface="Calibri" pitchFamily="34" charset="-122"/>
                <a:cs typeface="Calibri" pitchFamily="34" charset="-120"/>
              </a:rPr>
              <a:t>Sindirim, emilim ve kan şekerinin düzenlenmesi</a:t>
            </a:r>
            <a:endParaRPr lang="en-US" sz="1350" dirty="0"/>
          </a:p>
          <a:p>
            <a:pPr marL="342900" indent="-342900">
              <a:spcAft>
                <a:spcPts val="600"/>
              </a:spcAft>
              <a:buSzPct val="100000"/>
              <a:buChar char="•"/>
            </a:pPr>
            <a:r>
              <a:rPr lang="en-US" sz="1350" dirty="0">
                <a:solidFill>
                  <a:srgbClr val="DCEAD9"/>
                </a:solidFill>
                <a:latin typeface="Calibri" pitchFamily="34" charset="0"/>
                <a:ea typeface="Calibri" pitchFamily="34" charset="-122"/>
                <a:cs typeface="Calibri" pitchFamily="34" charset="-120"/>
              </a:rPr>
              <a:t>Karbonhidratların işlevleri ve önemi</a:t>
            </a:r>
            <a:endParaRPr lang="en-US" sz="1350" dirty="0"/>
          </a:p>
          <a:p>
            <a:pPr marL="342900" indent="-342900">
              <a:spcAft>
                <a:spcPts val="600"/>
              </a:spcAft>
              <a:buSzPct val="100000"/>
              <a:buChar char="•"/>
            </a:pPr>
            <a:r>
              <a:rPr lang="en-US" sz="1350" dirty="0">
                <a:solidFill>
                  <a:srgbClr val="DCEAD9"/>
                </a:solidFill>
                <a:latin typeface="Calibri" pitchFamily="34" charset="0"/>
                <a:ea typeface="Calibri" pitchFamily="34" charset="-122"/>
                <a:cs typeface="Calibri" pitchFamily="34" charset="-120"/>
              </a:rPr>
              <a:t>Glisemik indeks, glisemik yük ve günlük gereksinim</a:t>
            </a:r>
            <a:endParaRPr lang="en-US" sz="1350" dirty="0"/>
          </a:p>
          <a:p>
            <a:pPr marL="342900" indent="-342900">
              <a:spcAft>
                <a:spcPts val="600"/>
              </a:spcAft>
              <a:buSzPct val="100000"/>
              <a:buChar char="•"/>
            </a:pPr>
            <a:r>
              <a:rPr lang="en-US" sz="1350" dirty="0">
                <a:solidFill>
                  <a:srgbClr val="DCEAD9"/>
                </a:solidFill>
                <a:latin typeface="Calibri" pitchFamily="34" charset="0"/>
                <a:ea typeface="Calibri" pitchFamily="34" charset="-122"/>
                <a:cs typeface="Calibri" pitchFamily="34" charset="-120"/>
              </a:rPr>
              <a:t>Yetersiz ve aşırı alımın sonuçları, özel durumlar</a:t>
            </a:r>
            <a:endParaRPr lang="en-US" sz="135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3" name="Text 1"/>
          <p:cNvSpPr txBox="1"/>
          <p:nvPr/>
        </p:nvSpPr>
        <p:spPr>
          <a:xfrm>
            <a:off x="640080" y="621792"/>
            <a:ext cx="10911535" cy="566928"/>
          </a:xfrm>
          <a:prstGeom prst="rect">
            <a:avLst/>
          </a:prstGeom>
          <a:noFill/>
          <a:ln/>
        </p:spPr>
        <p:txBody>
          <a:bodyPr wrap="square" lIns="0" tIns="0" rIns="0" bIns="0" rtlCol="0" anchor="t"/>
          <a:lstStyle/>
          <a:p>
            <a:pPr marL="0" indent="0">
              <a:buNone/>
            </a:pPr>
            <a:r>
              <a:rPr lang="en-US" sz="2800" b="1" dirty="0">
                <a:solidFill>
                  <a:srgbClr val="1F4A2C"/>
                </a:solidFill>
                <a:latin typeface="Cambria" pitchFamily="34" charset="0"/>
                <a:ea typeface="Cambria" pitchFamily="34" charset="-122"/>
                <a:cs typeface="Cambria" pitchFamily="34" charset="-120"/>
              </a:rPr>
              <a:t>Karbonhidratların Sindirimi ve Emilimi</a:t>
            </a:r>
            <a:endParaRPr lang="en-US" sz="2800" dirty="0"/>
          </a:p>
        </p:txBody>
      </p:sp>
      <p:sp>
        <p:nvSpPr>
          <p:cNvPr id="4" name="Shape 2"/>
          <p:cNvSpPr/>
          <p:nvPr/>
        </p:nvSpPr>
        <p:spPr>
          <a:xfrm>
            <a:off x="640080" y="1371600"/>
            <a:ext cx="1962851" cy="2057400"/>
          </a:xfrm>
          <a:prstGeom prst="roundRect">
            <a:avLst>
              <a:gd name="adj" fmla="val 3261"/>
            </a:avLst>
          </a:prstGeom>
          <a:solidFill>
            <a:srgbClr val="EDF3EC"/>
          </a:solidFill>
          <a:ln/>
        </p:spPr>
      </p:sp>
      <p:sp>
        <p:nvSpPr>
          <p:cNvPr id="5" name="Shape 3"/>
          <p:cNvSpPr/>
          <p:nvPr/>
        </p:nvSpPr>
        <p:spPr>
          <a:xfrm>
            <a:off x="1420338" y="1536192"/>
            <a:ext cx="402336" cy="402336"/>
          </a:xfrm>
          <a:prstGeom prst="ellipse">
            <a:avLst/>
          </a:prstGeom>
          <a:solidFill>
            <a:srgbClr val="1F4A2C"/>
          </a:solidFill>
          <a:ln/>
        </p:spPr>
      </p:sp>
      <p:sp>
        <p:nvSpPr>
          <p:cNvPr id="6" name="Text 4"/>
          <p:cNvSpPr txBox="1"/>
          <p:nvPr/>
        </p:nvSpPr>
        <p:spPr>
          <a:xfrm>
            <a:off x="1420338" y="1536192"/>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7" name="Text 5"/>
          <p:cNvSpPr txBox="1"/>
          <p:nvPr/>
        </p:nvSpPr>
        <p:spPr>
          <a:xfrm>
            <a:off x="731520" y="2011680"/>
            <a:ext cx="1779971" cy="457200"/>
          </a:xfrm>
          <a:prstGeom prst="rect">
            <a:avLst/>
          </a:prstGeom>
          <a:noFill/>
          <a:ln/>
        </p:spPr>
        <p:txBody>
          <a:bodyPr wrap="square" lIns="0" tIns="0" rIns="0" bIns="0" rtlCol="0" anchor="t"/>
          <a:lstStyle/>
          <a:p>
            <a:pPr marL="0" indent="0" algn="ctr">
              <a:buNone/>
            </a:pPr>
            <a:r>
              <a:rPr lang="en-US" sz="1300" b="1" dirty="0">
                <a:solidFill>
                  <a:srgbClr val="1F4A2C"/>
                </a:solidFill>
                <a:latin typeface="Cambria" pitchFamily="34" charset="0"/>
                <a:ea typeface="Cambria" pitchFamily="34" charset="-122"/>
                <a:cs typeface="Cambria" pitchFamily="34" charset="-120"/>
              </a:rPr>
              <a:t>Ağız</a:t>
            </a:r>
            <a:endParaRPr lang="en-US" sz="1300" dirty="0"/>
          </a:p>
        </p:txBody>
      </p:sp>
      <p:sp>
        <p:nvSpPr>
          <p:cNvPr id="8" name="Text 6"/>
          <p:cNvSpPr txBox="1"/>
          <p:nvPr/>
        </p:nvSpPr>
        <p:spPr>
          <a:xfrm>
            <a:off x="749808" y="2468880"/>
            <a:ext cx="1743395" cy="868680"/>
          </a:xfrm>
          <a:prstGeom prst="rect">
            <a:avLst/>
          </a:prstGeom>
          <a:noFill/>
          <a:ln/>
        </p:spPr>
        <p:txBody>
          <a:bodyPr wrap="square" lIns="0" tIns="0" rIns="0" bIns="0" rtlCol="0" anchor="t"/>
          <a:lstStyle/>
          <a:p>
            <a:pPr marL="0" indent="0" algn="ctr">
              <a:lnSpc>
                <a:spcPct val="105000"/>
              </a:lnSpc>
              <a:buNone/>
            </a:pPr>
            <a:r>
              <a:rPr lang="en-US" sz="1050" dirty="0">
                <a:solidFill>
                  <a:srgbClr val="1E2A20"/>
                </a:solidFill>
                <a:latin typeface="Calibri" pitchFamily="34" charset="0"/>
                <a:ea typeface="Calibri" pitchFamily="34" charset="-122"/>
                <a:cs typeface="Calibri" pitchFamily="34" charset="-120"/>
              </a:rPr>
              <a:t>Tükürük amilazı (pityalin) nişastayı dekstrinlere ayırmaya başlar</a:t>
            </a:r>
            <a:endParaRPr lang="en-US" sz="1050" dirty="0"/>
          </a:p>
        </p:txBody>
      </p:sp>
      <p:sp>
        <p:nvSpPr>
          <p:cNvPr id="9" name="Shape 7"/>
          <p:cNvSpPr/>
          <p:nvPr/>
        </p:nvSpPr>
        <p:spPr>
          <a:xfrm rot="5400000">
            <a:off x="2657795" y="2299716"/>
            <a:ext cx="164592" cy="201168"/>
          </a:xfrm>
          <a:prstGeom prst="triangle">
            <a:avLst/>
          </a:prstGeom>
          <a:solidFill>
            <a:srgbClr val="D9762B"/>
          </a:solidFill>
          <a:ln/>
        </p:spPr>
      </p:sp>
      <p:sp>
        <p:nvSpPr>
          <p:cNvPr id="10" name="Shape 8"/>
          <p:cNvSpPr/>
          <p:nvPr/>
        </p:nvSpPr>
        <p:spPr>
          <a:xfrm>
            <a:off x="2877251" y="1371600"/>
            <a:ext cx="1962851" cy="2057400"/>
          </a:xfrm>
          <a:prstGeom prst="roundRect">
            <a:avLst>
              <a:gd name="adj" fmla="val 3261"/>
            </a:avLst>
          </a:prstGeom>
          <a:solidFill>
            <a:srgbClr val="EDF3EC"/>
          </a:solidFill>
          <a:ln/>
        </p:spPr>
      </p:sp>
      <p:sp>
        <p:nvSpPr>
          <p:cNvPr id="11" name="Shape 9"/>
          <p:cNvSpPr/>
          <p:nvPr/>
        </p:nvSpPr>
        <p:spPr>
          <a:xfrm>
            <a:off x="3657509" y="1536192"/>
            <a:ext cx="402336" cy="402336"/>
          </a:xfrm>
          <a:prstGeom prst="ellipse">
            <a:avLst/>
          </a:prstGeom>
          <a:solidFill>
            <a:srgbClr val="1F4A2C"/>
          </a:solidFill>
          <a:ln/>
        </p:spPr>
      </p:sp>
      <p:sp>
        <p:nvSpPr>
          <p:cNvPr id="12" name="Text 10"/>
          <p:cNvSpPr txBox="1"/>
          <p:nvPr/>
        </p:nvSpPr>
        <p:spPr>
          <a:xfrm>
            <a:off x="3657509" y="1536192"/>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3" name="Text 11"/>
          <p:cNvSpPr txBox="1"/>
          <p:nvPr/>
        </p:nvSpPr>
        <p:spPr>
          <a:xfrm>
            <a:off x="2968691" y="2011680"/>
            <a:ext cx="1779971" cy="457200"/>
          </a:xfrm>
          <a:prstGeom prst="rect">
            <a:avLst/>
          </a:prstGeom>
          <a:noFill/>
          <a:ln/>
        </p:spPr>
        <p:txBody>
          <a:bodyPr wrap="square" lIns="0" tIns="0" rIns="0" bIns="0" rtlCol="0" anchor="t"/>
          <a:lstStyle/>
          <a:p>
            <a:pPr marL="0" indent="0" algn="ctr">
              <a:buNone/>
            </a:pPr>
            <a:r>
              <a:rPr lang="en-US" sz="1300" b="1" dirty="0">
                <a:solidFill>
                  <a:srgbClr val="1F4A2C"/>
                </a:solidFill>
                <a:latin typeface="Cambria" pitchFamily="34" charset="0"/>
                <a:ea typeface="Cambria" pitchFamily="34" charset="-122"/>
                <a:cs typeface="Cambria" pitchFamily="34" charset="-120"/>
              </a:rPr>
              <a:t>Mide</a:t>
            </a:r>
            <a:endParaRPr lang="en-US" sz="1300" dirty="0"/>
          </a:p>
        </p:txBody>
      </p:sp>
      <p:sp>
        <p:nvSpPr>
          <p:cNvPr id="14" name="Text 12"/>
          <p:cNvSpPr txBox="1"/>
          <p:nvPr/>
        </p:nvSpPr>
        <p:spPr>
          <a:xfrm>
            <a:off x="2986979" y="2468880"/>
            <a:ext cx="1743395" cy="868680"/>
          </a:xfrm>
          <a:prstGeom prst="rect">
            <a:avLst/>
          </a:prstGeom>
          <a:noFill/>
          <a:ln/>
        </p:spPr>
        <p:txBody>
          <a:bodyPr wrap="square" lIns="0" tIns="0" rIns="0" bIns="0" rtlCol="0" anchor="t"/>
          <a:lstStyle/>
          <a:p>
            <a:pPr marL="0" indent="0" algn="ctr">
              <a:lnSpc>
                <a:spcPct val="105000"/>
              </a:lnSpc>
              <a:buNone/>
            </a:pPr>
            <a:r>
              <a:rPr lang="en-US" sz="1050" dirty="0">
                <a:solidFill>
                  <a:srgbClr val="1E2A20"/>
                </a:solidFill>
                <a:latin typeface="Calibri" pitchFamily="34" charset="0"/>
                <a:ea typeface="Calibri" pitchFamily="34" charset="-122"/>
                <a:cs typeface="Calibri" pitchFamily="34" charset="-120"/>
              </a:rPr>
              <a:t>Asit ortamda amilaz inaktive olur; karbonhidrat sindirimi durur</a:t>
            </a:r>
            <a:endParaRPr lang="en-US" sz="1050" dirty="0"/>
          </a:p>
        </p:txBody>
      </p:sp>
      <p:sp>
        <p:nvSpPr>
          <p:cNvPr id="15" name="Shape 13"/>
          <p:cNvSpPr/>
          <p:nvPr/>
        </p:nvSpPr>
        <p:spPr>
          <a:xfrm rot="5400000">
            <a:off x="4894966" y="2299716"/>
            <a:ext cx="164592" cy="201168"/>
          </a:xfrm>
          <a:prstGeom prst="triangle">
            <a:avLst/>
          </a:prstGeom>
          <a:solidFill>
            <a:srgbClr val="D9762B"/>
          </a:solidFill>
          <a:ln/>
        </p:spPr>
      </p:sp>
      <p:sp>
        <p:nvSpPr>
          <p:cNvPr id="16" name="Shape 14"/>
          <p:cNvSpPr/>
          <p:nvPr/>
        </p:nvSpPr>
        <p:spPr>
          <a:xfrm>
            <a:off x="5114422" y="1371600"/>
            <a:ext cx="1962851" cy="2057400"/>
          </a:xfrm>
          <a:prstGeom prst="roundRect">
            <a:avLst>
              <a:gd name="adj" fmla="val 3261"/>
            </a:avLst>
          </a:prstGeom>
          <a:solidFill>
            <a:srgbClr val="EDF3EC"/>
          </a:solidFill>
          <a:ln/>
        </p:spPr>
      </p:sp>
      <p:sp>
        <p:nvSpPr>
          <p:cNvPr id="17" name="Shape 15"/>
          <p:cNvSpPr/>
          <p:nvPr/>
        </p:nvSpPr>
        <p:spPr>
          <a:xfrm>
            <a:off x="5894680" y="1536192"/>
            <a:ext cx="402336" cy="402336"/>
          </a:xfrm>
          <a:prstGeom prst="ellipse">
            <a:avLst/>
          </a:prstGeom>
          <a:solidFill>
            <a:srgbClr val="1F4A2C"/>
          </a:solidFill>
          <a:ln/>
        </p:spPr>
      </p:sp>
      <p:sp>
        <p:nvSpPr>
          <p:cNvPr id="18" name="Text 16"/>
          <p:cNvSpPr txBox="1"/>
          <p:nvPr/>
        </p:nvSpPr>
        <p:spPr>
          <a:xfrm>
            <a:off x="5894680" y="1536192"/>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9" name="Text 17"/>
          <p:cNvSpPr txBox="1"/>
          <p:nvPr/>
        </p:nvSpPr>
        <p:spPr>
          <a:xfrm>
            <a:off x="5205862" y="2011680"/>
            <a:ext cx="1779971" cy="457200"/>
          </a:xfrm>
          <a:prstGeom prst="rect">
            <a:avLst/>
          </a:prstGeom>
          <a:noFill/>
          <a:ln/>
        </p:spPr>
        <p:txBody>
          <a:bodyPr wrap="square" lIns="0" tIns="0" rIns="0" bIns="0" rtlCol="0" anchor="t"/>
          <a:lstStyle/>
          <a:p>
            <a:pPr marL="0" indent="0" algn="ctr">
              <a:buNone/>
            </a:pPr>
            <a:r>
              <a:rPr lang="en-US" sz="1300" b="1" dirty="0">
                <a:solidFill>
                  <a:srgbClr val="1F4A2C"/>
                </a:solidFill>
                <a:latin typeface="Cambria" pitchFamily="34" charset="0"/>
                <a:ea typeface="Cambria" pitchFamily="34" charset="-122"/>
                <a:cs typeface="Cambria" pitchFamily="34" charset="-120"/>
              </a:rPr>
              <a:t>İnce bağırsak</a:t>
            </a:r>
            <a:endParaRPr lang="en-US" sz="1300" dirty="0"/>
          </a:p>
        </p:txBody>
      </p:sp>
      <p:sp>
        <p:nvSpPr>
          <p:cNvPr id="20" name="Text 18"/>
          <p:cNvSpPr txBox="1"/>
          <p:nvPr/>
        </p:nvSpPr>
        <p:spPr>
          <a:xfrm>
            <a:off x="5224150" y="2468880"/>
            <a:ext cx="1743395" cy="868680"/>
          </a:xfrm>
          <a:prstGeom prst="rect">
            <a:avLst/>
          </a:prstGeom>
          <a:noFill/>
          <a:ln/>
        </p:spPr>
        <p:txBody>
          <a:bodyPr wrap="square" lIns="0" tIns="0" rIns="0" bIns="0" rtlCol="0" anchor="t"/>
          <a:lstStyle/>
          <a:p>
            <a:pPr marL="0" indent="0" algn="ctr">
              <a:lnSpc>
                <a:spcPct val="105000"/>
              </a:lnSpc>
              <a:buNone/>
            </a:pPr>
            <a:r>
              <a:rPr lang="en-US" sz="1050" dirty="0">
                <a:solidFill>
                  <a:srgbClr val="1E2A20"/>
                </a:solidFill>
                <a:latin typeface="Calibri" pitchFamily="34" charset="0"/>
                <a:ea typeface="Calibri" pitchFamily="34" charset="-122"/>
                <a:cs typeface="Calibri" pitchFamily="34" charset="-120"/>
              </a:rPr>
              <a:t>Pankreas amilazı nişastayı maltoza ve kısa zincirlere parçalar</a:t>
            </a:r>
            <a:endParaRPr lang="en-US" sz="1050" dirty="0"/>
          </a:p>
        </p:txBody>
      </p:sp>
      <p:sp>
        <p:nvSpPr>
          <p:cNvPr id="21" name="Shape 19"/>
          <p:cNvSpPr/>
          <p:nvPr/>
        </p:nvSpPr>
        <p:spPr>
          <a:xfrm rot="5400000">
            <a:off x="7132137" y="2299716"/>
            <a:ext cx="164592" cy="201168"/>
          </a:xfrm>
          <a:prstGeom prst="triangle">
            <a:avLst/>
          </a:prstGeom>
          <a:solidFill>
            <a:srgbClr val="D9762B"/>
          </a:solidFill>
          <a:ln/>
        </p:spPr>
      </p:sp>
      <p:sp>
        <p:nvSpPr>
          <p:cNvPr id="22" name="Shape 20"/>
          <p:cNvSpPr/>
          <p:nvPr/>
        </p:nvSpPr>
        <p:spPr>
          <a:xfrm>
            <a:off x="7351593" y="1371600"/>
            <a:ext cx="1962851" cy="2057400"/>
          </a:xfrm>
          <a:prstGeom prst="roundRect">
            <a:avLst>
              <a:gd name="adj" fmla="val 3261"/>
            </a:avLst>
          </a:prstGeom>
          <a:solidFill>
            <a:srgbClr val="EDF3EC"/>
          </a:solidFill>
          <a:ln/>
        </p:spPr>
      </p:sp>
      <p:sp>
        <p:nvSpPr>
          <p:cNvPr id="23" name="Shape 21"/>
          <p:cNvSpPr/>
          <p:nvPr/>
        </p:nvSpPr>
        <p:spPr>
          <a:xfrm>
            <a:off x="8131851" y="1536192"/>
            <a:ext cx="402336" cy="402336"/>
          </a:xfrm>
          <a:prstGeom prst="ellipse">
            <a:avLst/>
          </a:prstGeom>
          <a:solidFill>
            <a:srgbClr val="1F4A2C"/>
          </a:solidFill>
          <a:ln/>
        </p:spPr>
      </p:sp>
      <p:sp>
        <p:nvSpPr>
          <p:cNvPr id="24" name="Text 22"/>
          <p:cNvSpPr txBox="1"/>
          <p:nvPr/>
        </p:nvSpPr>
        <p:spPr>
          <a:xfrm>
            <a:off x="8131851" y="1536192"/>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5" name="Text 23"/>
          <p:cNvSpPr txBox="1"/>
          <p:nvPr/>
        </p:nvSpPr>
        <p:spPr>
          <a:xfrm>
            <a:off x="7443033" y="2011680"/>
            <a:ext cx="1779971" cy="457200"/>
          </a:xfrm>
          <a:prstGeom prst="rect">
            <a:avLst/>
          </a:prstGeom>
          <a:noFill/>
          <a:ln/>
        </p:spPr>
        <p:txBody>
          <a:bodyPr wrap="square" lIns="0" tIns="0" rIns="0" bIns="0" rtlCol="0" anchor="t"/>
          <a:lstStyle/>
          <a:p>
            <a:pPr marL="0" indent="0" algn="ctr">
              <a:buNone/>
            </a:pPr>
            <a:r>
              <a:rPr lang="en-US" sz="1300" b="1" dirty="0">
                <a:solidFill>
                  <a:srgbClr val="1F4A2C"/>
                </a:solidFill>
                <a:latin typeface="Cambria" pitchFamily="34" charset="0"/>
                <a:ea typeface="Cambria" pitchFamily="34" charset="-122"/>
                <a:cs typeface="Cambria" pitchFamily="34" charset="-120"/>
              </a:rPr>
              <a:t>Fırça kenarı</a:t>
            </a:r>
            <a:endParaRPr lang="en-US" sz="1300" dirty="0"/>
          </a:p>
        </p:txBody>
      </p:sp>
      <p:sp>
        <p:nvSpPr>
          <p:cNvPr id="26" name="Text 24"/>
          <p:cNvSpPr txBox="1"/>
          <p:nvPr/>
        </p:nvSpPr>
        <p:spPr>
          <a:xfrm>
            <a:off x="7461321" y="2468880"/>
            <a:ext cx="1743395" cy="868680"/>
          </a:xfrm>
          <a:prstGeom prst="rect">
            <a:avLst/>
          </a:prstGeom>
          <a:noFill/>
          <a:ln/>
        </p:spPr>
        <p:txBody>
          <a:bodyPr wrap="square" lIns="0" tIns="0" rIns="0" bIns="0" rtlCol="0" anchor="t"/>
          <a:lstStyle/>
          <a:p>
            <a:pPr marL="0" indent="0" algn="ctr">
              <a:lnSpc>
                <a:spcPct val="105000"/>
              </a:lnSpc>
              <a:buNone/>
            </a:pPr>
            <a:r>
              <a:rPr lang="en-US" sz="1050" dirty="0">
                <a:solidFill>
                  <a:srgbClr val="1E2A20"/>
                </a:solidFill>
                <a:latin typeface="Calibri" pitchFamily="34" charset="0"/>
                <a:ea typeface="Calibri" pitchFamily="34" charset="-122"/>
                <a:cs typeface="Calibri" pitchFamily="34" charset="-120"/>
              </a:rPr>
              <a:t>Maltaz, sükraz ve laktaz monosakkaritleri serbest bırakır</a:t>
            </a:r>
            <a:endParaRPr lang="en-US" sz="1050" dirty="0"/>
          </a:p>
        </p:txBody>
      </p:sp>
      <p:sp>
        <p:nvSpPr>
          <p:cNvPr id="27" name="Shape 25"/>
          <p:cNvSpPr/>
          <p:nvPr/>
        </p:nvSpPr>
        <p:spPr>
          <a:xfrm rot="5400000">
            <a:off x="9369308" y="2299716"/>
            <a:ext cx="164592" cy="201168"/>
          </a:xfrm>
          <a:prstGeom prst="triangle">
            <a:avLst/>
          </a:prstGeom>
          <a:solidFill>
            <a:srgbClr val="D9762B"/>
          </a:solidFill>
          <a:ln/>
        </p:spPr>
      </p:sp>
      <p:sp>
        <p:nvSpPr>
          <p:cNvPr id="28" name="Shape 26"/>
          <p:cNvSpPr/>
          <p:nvPr/>
        </p:nvSpPr>
        <p:spPr>
          <a:xfrm>
            <a:off x="9588764" y="1371600"/>
            <a:ext cx="1962851" cy="2057400"/>
          </a:xfrm>
          <a:prstGeom prst="roundRect">
            <a:avLst>
              <a:gd name="adj" fmla="val 3261"/>
            </a:avLst>
          </a:prstGeom>
          <a:solidFill>
            <a:srgbClr val="EDF3EC"/>
          </a:solidFill>
          <a:ln/>
        </p:spPr>
      </p:sp>
      <p:sp>
        <p:nvSpPr>
          <p:cNvPr id="29" name="Shape 27"/>
          <p:cNvSpPr/>
          <p:nvPr/>
        </p:nvSpPr>
        <p:spPr>
          <a:xfrm>
            <a:off x="10369022" y="1536192"/>
            <a:ext cx="402336" cy="402336"/>
          </a:xfrm>
          <a:prstGeom prst="ellipse">
            <a:avLst/>
          </a:prstGeom>
          <a:solidFill>
            <a:srgbClr val="1F4A2C"/>
          </a:solidFill>
          <a:ln/>
        </p:spPr>
      </p:sp>
      <p:sp>
        <p:nvSpPr>
          <p:cNvPr id="30" name="Text 28"/>
          <p:cNvSpPr txBox="1"/>
          <p:nvPr/>
        </p:nvSpPr>
        <p:spPr>
          <a:xfrm>
            <a:off x="10369022" y="1536192"/>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31" name="Text 29"/>
          <p:cNvSpPr txBox="1"/>
          <p:nvPr/>
        </p:nvSpPr>
        <p:spPr>
          <a:xfrm>
            <a:off x="9680204" y="2011680"/>
            <a:ext cx="1779971" cy="457200"/>
          </a:xfrm>
          <a:prstGeom prst="rect">
            <a:avLst/>
          </a:prstGeom>
          <a:noFill/>
          <a:ln/>
        </p:spPr>
        <p:txBody>
          <a:bodyPr wrap="square" lIns="0" tIns="0" rIns="0" bIns="0" rtlCol="0" anchor="t"/>
          <a:lstStyle/>
          <a:p>
            <a:pPr marL="0" indent="0" algn="ctr">
              <a:buNone/>
            </a:pPr>
            <a:r>
              <a:rPr lang="en-US" sz="1300" b="1" dirty="0">
                <a:solidFill>
                  <a:srgbClr val="1F4A2C"/>
                </a:solidFill>
                <a:latin typeface="Cambria" pitchFamily="34" charset="0"/>
                <a:ea typeface="Cambria" pitchFamily="34" charset="-122"/>
                <a:cs typeface="Cambria" pitchFamily="34" charset="-120"/>
              </a:rPr>
              <a:t>Emilim</a:t>
            </a:r>
            <a:endParaRPr lang="en-US" sz="1300" dirty="0"/>
          </a:p>
        </p:txBody>
      </p:sp>
      <p:sp>
        <p:nvSpPr>
          <p:cNvPr id="32" name="Text 30"/>
          <p:cNvSpPr txBox="1"/>
          <p:nvPr/>
        </p:nvSpPr>
        <p:spPr>
          <a:xfrm>
            <a:off x="9698492" y="2468880"/>
            <a:ext cx="1743395" cy="868680"/>
          </a:xfrm>
          <a:prstGeom prst="rect">
            <a:avLst/>
          </a:prstGeom>
          <a:noFill/>
          <a:ln/>
        </p:spPr>
        <p:txBody>
          <a:bodyPr wrap="square" lIns="0" tIns="0" rIns="0" bIns="0" rtlCol="0" anchor="t"/>
          <a:lstStyle/>
          <a:p>
            <a:pPr marL="0" indent="0" algn="ctr">
              <a:lnSpc>
                <a:spcPct val="105000"/>
              </a:lnSpc>
              <a:buNone/>
            </a:pPr>
            <a:r>
              <a:rPr lang="en-US" sz="1050" dirty="0">
                <a:solidFill>
                  <a:srgbClr val="1E2A20"/>
                </a:solidFill>
                <a:latin typeface="Calibri" pitchFamily="34" charset="0"/>
                <a:ea typeface="Calibri" pitchFamily="34" charset="-122"/>
                <a:cs typeface="Calibri" pitchFamily="34" charset="-120"/>
              </a:rPr>
              <a:t>Glukoz ve galaktoz SGLT1 ile aktif, fruktoz GLUT5 ile pasif taşınır</a:t>
            </a:r>
            <a:endParaRPr lang="en-US" sz="1050" dirty="0"/>
          </a:p>
        </p:txBody>
      </p:sp>
      <p:sp>
        <p:nvSpPr>
          <p:cNvPr id="33" name="Shape 31"/>
          <p:cNvSpPr/>
          <p:nvPr/>
        </p:nvSpPr>
        <p:spPr>
          <a:xfrm>
            <a:off x="640080" y="3703320"/>
            <a:ext cx="10911535" cy="731520"/>
          </a:xfrm>
          <a:prstGeom prst="roundRect">
            <a:avLst>
              <a:gd name="adj" fmla="val 6250"/>
            </a:avLst>
          </a:prstGeom>
          <a:solidFill>
            <a:srgbClr val="EDF3EC"/>
          </a:solidFill>
          <a:ln/>
        </p:spPr>
      </p:sp>
      <p:sp>
        <p:nvSpPr>
          <p:cNvPr id="34" name="Shape 32"/>
          <p:cNvSpPr/>
          <p:nvPr/>
        </p:nvSpPr>
        <p:spPr>
          <a:xfrm>
            <a:off x="841248" y="3877056"/>
            <a:ext cx="384048" cy="384048"/>
          </a:xfrm>
          <a:prstGeom prst="ellipse">
            <a:avLst/>
          </a:prstGeom>
          <a:solidFill>
            <a:srgbClr val="1F4A2C"/>
          </a:solidFill>
          <a:ln/>
        </p:spPr>
      </p:sp>
      <p:sp>
        <p:nvSpPr>
          <p:cNvPr id="35" name="Text 33"/>
          <p:cNvSpPr txBox="1"/>
          <p:nvPr/>
        </p:nvSpPr>
        <p:spPr>
          <a:xfrm>
            <a:off x="841248" y="3877056"/>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A</a:t>
            </a:r>
            <a:endParaRPr lang="en-US" sz="1200" dirty="0"/>
          </a:p>
        </p:txBody>
      </p:sp>
      <p:sp>
        <p:nvSpPr>
          <p:cNvPr id="36" name="Text 34"/>
          <p:cNvSpPr txBox="1"/>
          <p:nvPr/>
        </p:nvSpPr>
        <p:spPr>
          <a:xfrm>
            <a:off x="1353312" y="3703320"/>
            <a:ext cx="2651760" cy="731520"/>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Portal dolaşım</a:t>
            </a:r>
            <a:endParaRPr lang="en-US" sz="1350" dirty="0"/>
          </a:p>
        </p:txBody>
      </p:sp>
      <p:sp>
        <p:nvSpPr>
          <p:cNvPr id="37" name="Text 35"/>
          <p:cNvSpPr txBox="1"/>
          <p:nvPr/>
        </p:nvSpPr>
        <p:spPr>
          <a:xfrm>
            <a:off x="3486881" y="3629970"/>
            <a:ext cx="7253935" cy="731520"/>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Emilen monosakkaritler portal ven yoluyla doğrudan karaciğere taşınır. Karaciğer fruktoz ve galaktozu glukoza çevirir ya da glikojene dönüştürür.</a:t>
            </a:r>
            <a:endParaRPr lang="en-US" sz="1150" dirty="0"/>
          </a:p>
        </p:txBody>
      </p:sp>
      <p:sp>
        <p:nvSpPr>
          <p:cNvPr id="38" name="Shape 36"/>
          <p:cNvSpPr/>
          <p:nvPr/>
        </p:nvSpPr>
        <p:spPr>
          <a:xfrm>
            <a:off x="640080" y="4544568"/>
            <a:ext cx="10911535" cy="731520"/>
          </a:xfrm>
          <a:prstGeom prst="roundRect">
            <a:avLst>
              <a:gd name="adj" fmla="val 6250"/>
            </a:avLst>
          </a:prstGeom>
          <a:solidFill>
            <a:srgbClr val="EDF3EC"/>
          </a:solidFill>
          <a:ln/>
        </p:spPr>
      </p:sp>
      <p:sp>
        <p:nvSpPr>
          <p:cNvPr id="39" name="Shape 37"/>
          <p:cNvSpPr/>
          <p:nvPr/>
        </p:nvSpPr>
        <p:spPr>
          <a:xfrm>
            <a:off x="841248" y="4718304"/>
            <a:ext cx="384048" cy="384048"/>
          </a:xfrm>
          <a:prstGeom prst="ellipse">
            <a:avLst/>
          </a:prstGeom>
          <a:solidFill>
            <a:srgbClr val="1F4A2C"/>
          </a:solidFill>
          <a:ln/>
        </p:spPr>
      </p:sp>
      <p:sp>
        <p:nvSpPr>
          <p:cNvPr id="40" name="Text 38"/>
          <p:cNvSpPr txBox="1"/>
          <p:nvPr/>
        </p:nvSpPr>
        <p:spPr>
          <a:xfrm>
            <a:off x="841248" y="4718304"/>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B</a:t>
            </a:r>
            <a:endParaRPr lang="en-US" sz="1200" dirty="0"/>
          </a:p>
        </p:txBody>
      </p:sp>
      <p:sp>
        <p:nvSpPr>
          <p:cNvPr id="41" name="Text 39"/>
          <p:cNvSpPr txBox="1"/>
          <p:nvPr/>
        </p:nvSpPr>
        <p:spPr>
          <a:xfrm>
            <a:off x="1353312" y="4544568"/>
            <a:ext cx="2651760" cy="731520"/>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Sindirilemeyenler</a:t>
            </a:r>
            <a:endParaRPr lang="en-US" sz="1350" dirty="0"/>
          </a:p>
        </p:txBody>
      </p:sp>
      <p:sp>
        <p:nvSpPr>
          <p:cNvPr id="42" name="Text 40"/>
          <p:cNvSpPr txBox="1"/>
          <p:nvPr/>
        </p:nvSpPr>
        <p:spPr>
          <a:xfrm>
            <a:off x="4041648" y="4544568"/>
            <a:ext cx="7253935" cy="731520"/>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Posa, oligosakkaritler ve dirençli nişasta kalın bağırsağa ulaşır; mikrobiyota tarafından fermente edilerek kısa zincirli yağ asitlerine dönüştürülür.</a:t>
            </a:r>
            <a:endParaRPr lang="en-US" sz="1150" dirty="0"/>
          </a:p>
        </p:txBody>
      </p:sp>
      <p:sp>
        <p:nvSpPr>
          <p:cNvPr id="43" name="Shape 41"/>
          <p:cNvSpPr/>
          <p:nvPr/>
        </p:nvSpPr>
        <p:spPr>
          <a:xfrm>
            <a:off x="640080" y="5385816"/>
            <a:ext cx="10911535" cy="731520"/>
          </a:xfrm>
          <a:prstGeom prst="roundRect">
            <a:avLst>
              <a:gd name="adj" fmla="val 6250"/>
            </a:avLst>
          </a:prstGeom>
          <a:solidFill>
            <a:srgbClr val="EDF3EC"/>
          </a:solidFill>
          <a:ln/>
        </p:spPr>
      </p:sp>
      <p:sp>
        <p:nvSpPr>
          <p:cNvPr id="44" name="Shape 42"/>
          <p:cNvSpPr/>
          <p:nvPr/>
        </p:nvSpPr>
        <p:spPr>
          <a:xfrm>
            <a:off x="841248" y="5559552"/>
            <a:ext cx="384048" cy="384048"/>
          </a:xfrm>
          <a:prstGeom prst="ellipse">
            <a:avLst/>
          </a:prstGeom>
          <a:solidFill>
            <a:srgbClr val="1F4A2C"/>
          </a:solidFill>
          <a:ln/>
        </p:spPr>
      </p:sp>
      <p:sp>
        <p:nvSpPr>
          <p:cNvPr id="45" name="Text 43"/>
          <p:cNvSpPr txBox="1"/>
          <p:nvPr/>
        </p:nvSpPr>
        <p:spPr>
          <a:xfrm>
            <a:off x="841248" y="5559552"/>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C</a:t>
            </a:r>
            <a:endParaRPr lang="en-US" sz="1200" dirty="0"/>
          </a:p>
        </p:txBody>
      </p:sp>
      <p:sp>
        <p:nvSpPr>
          <p:cNvPr id="46" name="Text 44"/>
          <p:cNvSpPr txBox="1"/>
          <p:nvPr/>
        </p:nvSpPr>
        <p:spPr>
          <a:xfrm>
            <a:off x="1353312" y="5385816"/>
            <a:ext cx="2651760" cy="731520"/>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Enzim eksikliği</a:t>
            </a:r>
            <a:endParaRPr lang="en-US" sz="1350" dirty="0"/>
          </a:p>
        </p:txBody>
      </p:sp>
      <p:sp>
        <p:nvSpPr>
          <p:cNvPr id="47" name="Text 45"/>
          <p:cNvSpPr txBox="1"/>
          <p:nvPr/>
        </p:nvSpPr>
        <p:spPr>
          <a:xfrm>
            <a:off x="4041648" y="5385816"/>
            <a:ext cx="7253935" cy="731520"/>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Laktaz enzimi yetersizse laktoz emilemez; bağırsakta su çeker ve fermente olur. Sonuç: şişkinlik, gaz, kramp ve ishal.</a:t>
            </a:r>
            <a:endParaRPr lang="en-US" sz="1150" dirty="0"/>
          </a:p>
        </p:txBody>
      </p:sp>
      <p:sp>
        <p:nvSpPr>
          <p:cNvPr id="48" name="Dikdörtgen 47"/>
          <p:cNvSpPr/>
          <p:nvPr/>
        </p:nvSpPr>
        <p:spPr>
          <a:xfrm>
            <a:off x="1389919" y="6115348"/>
            <a:ext cx="9165437" cy="369332"/>
          </a:xfrm>
          <a:prstGeom prst="rect">
            <a:avLst/>
          </a:prstGeom>
        </p:spPr>
        <p:txBody>
          <a:bodyPr wrap="square">
            <a:spAutoFit/>
          </a:bodyPr>
          <a:lstStyle/>
          <a:p>
            <a:r>
              <a:rPr lang="tr-TR" i="1" dirty="0"/>
              <a:t>Fırça kenarı” = ince bağırsak </a:t>
            </a:r>
            <a:r>
              <a:rPr lang="tr-TR" i="1" dirty="0" err="1"/>
              <a:t>epitel</a:t>
            </a:r>
            <a:r>
              <a:rPr lang="tr-TR" i="1" dirty="0"/>
              <a:t> hücrelerinin </a:t>
            </a:r>
            <a:r>
              <a:rPr lang="tr-TR" i="1" dirty="0" err="1"/>
              <a:t>mikrovillus</a:t>
            </a:r>
            <a:r>
              <a:rPr lang="tr-TR" i="1" dirty="0"/>
              <a:t> yüzeyi (</a:t>
            </a:r>
            <a:r>
              <a:rPr lang="tr-TR" i="1" dirty="0" err="1"/>
              <a:t>brush</a:t>
            </a:r>
            <a:r>
              <a:rPr lang="tr-TR" i="1" dirty="0"/>
              <a:t> </a:t>
            </a:r>
            <a:r>
              <a:rPr lang="tr-TR" i="1" dirty="0" err="1"/>
              <a:t>border</a:t>
            </a:r>
            <a:r>
              <a:rPr lang="tr-TR" i="1" dirty="0"/>
              <a:t>)</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46082" name="Slayt Numarası Yer Tutucusu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37EBE7D9-480D-410D-B474-8A3FB2DA1957}" type="slidenum">
              <a:rPr lang="en-US">
                <a:solidFill>
                  <a:srgbClr val="898989"/>
                </a:solidFill>
              </a:rPr>
              <a:pPr/>
              <a:t>43</a:t>
            </a:fld>
            <a:endParaRPr lang="en-US">
              <a:solidFill>
                <a:srgbClr val="898989"/>
              </a:solidFill>
            </a:endParaRPr>
          </a:p>
        </p:txBody>
      </p:sp>
      <p:sp>
        <p:nvSpPr>
          <p:cNvPr id="46083" name="Rectangle 4"/>
          <p:cNvSpPr>
            <a:spLocks noChangeArrowheads="1"/>
          </p:cNvSpPr>
          <p:nvPr/>
        </p:nvSpPr>
        <p:spPr bwMode="auto">
          <a:xfrm>
            <a:off x="2279650" y="476251"/>
            <a:ext cx="7920038" cy="583882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53958" rIns="0" bIns="53958" anchor="ct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fontAlgn="base">
              <a:spcBef>
                <a:spcPct val="0"/>
              </a:spcBef>
              <a:spcAft>
                <a:spcPct val="0"/>
              </a:spcAft>
            </a:pPr>
            <a:r>
              <a:rPr lang="en-US" sz="2800">
                <a:solidFill>
                  <a:prstClr val="black"/>
                </a:solidFill>
                <a:latin typeface="Comic Sans MS" panose="030F0702030302020204" pitchFamily="66" charset="0"/>
              </a:rPr>
              <a:t>KAN ŞEKERİ NEDİR?</a:t>
            </a:r>
            <a:endParaRPr lang="tr-TR" sz="2800">
              <a:solidFill>
                <a:prstClr val="black"/>
              </a:solidFill>
              <a:latin typeface="Comic Sans MS" panose="030F0702030302020204" pitchFamily="66" charset="0"/>
            </a:endParaRPr>
          </a:p>
          <a:p>
            <a:pPr algn="ctr" fontAlgn="base">
              <a:spcBef>
                <a:spcPct val="0"/>
              </a:spcBef>
              <a:spcAft>
                <a:spcPct val="0"/>
              </a:spcAft>
            </a:pPr>
            <a:endParaRPr lang="en-US" sz="2800">
              <a:solidFill>
                <a:prstClr val="black"/>
              </a:solidFill>
              <a:latin typeface="Comic Sans MS" panose="030F0702030302020204" pitchFamily="66" charset="0"/>
            </a:endParaRPr>
          </a:p>
          <a:p>
            <a:pPr algn="just" fontAlgn="base">
              <a:spcBef>
                <a:spcPct val="0"/>
              </a:spcBef>
              <a:spcAft>
                <a:spcPct val="0"/>
              </a:spcAft>
            </a:pPr>
            <a:r>
              <a:rPr lang="en-US" sz="2000">
                <a:solidFill>
                  <a:prstClr val="black"/>
                </a:solidFill>
                <a:latin typeface="Comic Sans MS" panose="030F0702030302020204" pitchFamily="66" charset="0"/>
              </a:rPr>
              <a:t>Karbonhidratların en küçük parçası olan glukoz, kan şekerini oluşturur. Glukoz, vücuttaki bütün hücreler tarafından kullanılır. Diğer monosakkaritlerin (fruktoz ve galaktoz) vücutta kullanılabilmeleri için karaciğerde glukoza çevrilmesi gerekir.</a:t>
            </a:r>
          </a:p>
          <a:p>
            <a:pPr algn="just" fontAlgn="base">
              <a:spcBef>
                <a:spcPct val="0"/>
              </a:spcBef>
              <a:spcAft>
                <a:spcPct val="0"/>
              </a:spcAft>
            </a:pPr>
            <a:r>
              <a:rPr lang="en-US" sz="2000">
                <a:solidFill>
                  <a:prstClr val="black"/>
                </a:solidFill>
                <a:latin typeface="Comic Sans MS" panose="030F0702030302020204" pitchFamily="66" charset="0"/>
              </a:rPr>
              <a:t>Açlık durumunda sağlıklı bir bireyin kan glukoz yoğunluğu 70-100 mg/dl’dir. Kan şekeri düzeyi, yemek yedikten sonraki ilk saat içinde 120-140 mg/dl’ye yükselir. </a:t>
            </a:r>
            <a:endParaRPr lang="tr-TR" sz="2000">
              <a:solidFill>
                <a:prstClr val="black"/>
              </a:solidFill>
              <a:latin typeface="Comic Sans MS" panose="030F0702030302020204" pitchFamily="66" charset="0"/>
            </a:endParaRPr>
          </a:p>
          <a:p>
            <a:pPr algn="just" fontAlgn="base">
              <a:spcBef>
                <a:spcPct val="0"/>
              </a:spcBef>
              <a:spcAft>
                <a:spcPct val="0"/>
              </a:spcAft>
            </a:pPr>
            <a:endParaRPr lang="tr-TR" sz="2000">
              <a:solidFill>
                <a:prstClr val="black"/>
              </a:solidFill>
              <a:latin typeface="Comic Sans MS" panose="030F0702030302020204" pitchFamily="66" charset="0"/>
            </a:endParaRPr>
          </a:p>
          <a:p>
            <a:pPr algn="just" fontAlgn="base">
              <a:spcBef>
                <a:spcPct val="0"/>
              </a:spcBef>
              <a:spcAft>
                <a:spcPct val="0"/>
              </a:spcAft>
            </a:pPr>
            <a:r>
              <a:rPr lang="en-US" sz="2000">
                <a:solidFill>
                  <a:prstClr val="black"/>
                </a:solidFill>
                <a:latin typeface="Comic Sans MS" panose="030F0702030302020204" pitchFamily="66" charset="0"/>
              </a:rPr>
              <a:t>Karbonhidrat emilimi tamamlandıktan iki saat sonra normal seviyesine döner. Kompleks karbonhidratlar, basit karbonhidratlara oranla kan şekerini daha yavaş yükseltir. Kan şekerinin düzenlenmesinde esas organ karaciğerdir. </a:t>
            </a:r>
            <a:endParaRPr lang="tr-TR" sz="2000">
              <a:solidFill>
                <a:prstClr val="black"/>
              </a:solidFill>
              <a:latin typeface="Comic Sans MS" panose="030F0702030302020204" pitchFamily="66" charset="0"/>
            </a:endParaRPr>
          </a:p>
          <a:p>
            <a:pPr algn="just" fontAlgn="base">
              <a:spcBef>
                <a:spcPct val="0"/>
              </a:spcBef>
              <a:spcAft>
                <a:spcPct val="0"/>
              </a:spcAft>
            </a:pPr>
            <a:endParaRPr lang="tr-TR" sz="2000">
              <a:solidFill>
                <a:prstClr val="black"/>
              </a:solidFill>
              <a:latin typeface="Comic Sans MS" panose="030F0702030302020204" pitchFamily="66" charset="0"/>
            </a:endParaRPr>
          </a:p>
          <a:p>
            <a:pPr algn="just" fontAlgn="base">
              <a:spcBef>
                <a:spcPct val="0"/>
              </a:spcBef>
              <a:spcAft>
                <a:spcPct val="0"/>
              </a:spcAft>
            </a:pPr>
            <a:r>
              <a:rPr lang="en-US" sz="2000">
                <a:solidFill>
                  <a:prstClr val="black"/>
                </a:solidFill>
                <a:latin typeface="Comic Sans MS" panose="030F0702030302020204" pitchFamily="66" charset="0"/>
              </a:rPr>
              <a:t>Yemek sonrasında kan şekeri yükseldiğinde insülin salınımı artar, bağırsaklardan emilen glukozun çoğunluğu karaciğerde glikojene çevrilir ve depolanır.</a:t>
            </a:r>
          </a:p>
        </p:txBody>
      </p:sp>
    </p:spTree>
    <p:extLst>
      <p:ext uri="{BB962C8B-B14F-4D97-AF65-F5344CB8AC3E}">
        <p14:creationId xmlns:p14="http://schemas.microsoft.com/office/powerpoint/2010/main" val="229730113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3" name="Text 1"/>
          <p:cNvSpPr txBox="1"/>
          <p:nvPr/>
        </p:nvSpPr>
        <p:spPr>
          <a:xfrm>
            <a:off x="640080" y="621792"/>
            <a:ext cx="10911535" cy="566928"/>
          </a:xfrm>
          <a:prstGeom prst="rect">
            <a:avLst/>
          </a:prstGeom>
          <a:noFill/>
          <a:ln/>
        </p:spPr>
        <p:txBody>
          <a:bodyPr wrap="square" lIns="0" tIns="0" rIns="0" bIns="0" rtlCol="0" anchor="t"/>
          <a:lstStyle/>
          <a:p>
            <a:pPr marL="0" indent="0">
              <a:buNone/>
            </a:pPr>
            <a:r>
              <a:rPr lang="en-US" sz="2800" b="1" dirty="0">
                <a:solidFill>
                  <a:srgbClr val="1F4A2C"/>
                </a:solidFill>
                <a:latin typeface="Cambria" pitchFamily="34" charset="0"/>
                <a:ea typeface="Cambria" pitchFamily="34" charset="-122"/>
                <a:cs typeface="Cambria" pitchFamily="34" charset="-120"/>
              </a:rPr>
              <a:t>Kan Şekerinin Düzenlenmesi</a:t>
            </a:r>
            <a:endParaRPr lang="en-US" sz="2800" dirty="0"/>
          </a:p>
        </p:txBody>
      </p:sp>
      <p:sp>
        <p:nvSpPr>
          <p:cNvPr id="4" name="Text 2"/>
          <p:cNvSpPr txBox="1"/>
          <p:nvPr/>
        </p:nvSpPr>
        <p:spPr>
          <a:xfrm>
            <a:off x="640080" y="1298448"/>
            <a:ext cx="10911535" cy="566928"/>
          </a:xfrm>
          <a:prstGeom prst="rect">
            <a:avLst/>
          </a:prstGeom>
          <a:noFill/>
          <a:ln/>
        </p:spPr>
        <p:txBody>
          <a:bodyPr wrap="square" lIns="0" tIns="0" rIns="0" bIns="0" rtlCol="0" anchor="ctr"/>
          <a:lstStyle/>
          <a:p>
            <a:pPr marL="0" indent="0">
              <a:lnSpc>
                <a:spcPct val="115000"/>
              </a:lnSpc>
              <a:buNone/>
            </a:pPr>
            <a:r>
              <a:rPr lang="en-US" sz="1350" dirty="0">
                <a:solidFill>
                  <a:srgbClr val="1E2A20"/>
                </a:solidFill>
                <a:latin typeface="Calibri" pitchFamily="34" charset="0"/>
                <a:ea typeface="Calibri" pitchFamily="34" charset="-122"/>
                <a:cs typeface="Calibri" pitchFamily="34" charset="-120"/>
              </a:rPr>
              <a:t>Açlık kan glukozu normalde 70-99 mg/dL aralığında tutulur. Bu denge iki ana hormonun karşıt etkisiyle sağlanır; beyin kesintisiz glukoz akışına bağımlı olduğu için denge yaşamsaldır.</a:t>
            </a:r>
            <a:endParaRPr lang="en-US" sz="1350" dirty="0"/>
          </a:p>
        </p:txBody>
      </p:sp>
      <p:sp>
        <p:nvSpPr>
          <p:cNvPr id="5" name="Shape 3"/>
          <p:cNvSpPr/>
          <p:nvPr/>
        </p:nvSpPr>
        <p:spPr>
          <a:xfrm>
            <a:off x="640080" y="2011680"/>
            <a:ext cx="5327752" cy="2148840"/>
          </a:xfrm>
          <a:prstGeom prst="roundRect">
            <a:avLst>
              <a:gd name="adj" fmla="val 2553"/>
            </a:avLst>
          </a:prstGeom>
          <a:solidFill>
            <a:srgbClr val="EDF3EC"/>
          </a:solidFill>
          <a:ln/>
        </p:spPr>
      </p:sp>
      <p:sp>
        <p:nvSpPr>
          <p:cNvPr id="6" name="Shape 4"/>
          <p:cNvSpPr/>
          <p:nvPr/>
        </p:nvSpPr>
        <p:spPr>
          <a:xfrm>
            <a:off x="877824" y="2212848"/>
            <a:ext cx="402336" cy="402336"/>
          </a:xfrm>
          <a:prstGeom prst="ellipse">
            <a:avLst/>
          </a:prstGeom>
          <a:solidFill>
            <a:srgbClr val="1F4A2C"/>
          </a:solidFill>
          <a:ln/>
        </p:spPr>
      </p:sp>
      <p:sp>
        <p:nvSpPr>
          <p:cNvPr id="7" name="Text 5"/>
          <p:cNvSpPr txBox="1"/>
          <p:nvPr/>
        </p:nvSpPr>
        <p:spPr>
          <a:xfrm>
            <a:off x="877824" y="2212848"/>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8" name="Text 6"/>
          <p:cNvSpPr txBox="1"/>
          <p:nvPr/>
        </p:nvSpPr>
        <p:spPr>
          <a:xfrm>
            <a:off x="1389888" y="2194560"/>
            <a:ext cx="4340200"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İnsülin (kan şekeri yükselince)</a:t>
            </a:r>
            <a:endParaRPr lang="en-US" sz="1500" dirty="0"/>
          </a:p>
        </p:txBody>
      </p:sp>
      <p:sp>
        <p:nvSpPr>
          <p:cNvPr id="9" name="Text 7"/>
          <p:cNvSpPr txBox="1"/>
          <p:nvPr/>
        </p:nvSpPr>
        <p:spPr>
          <a:xfrm>
            <a:off x="914400" y="2706624"/>
            <a:ext cx="4779112" cy="1234440"/>
          </a:xfrm>
          <a:prstGeom prst="rect">
            <a:avLst/>
          </a:prstGeom>
          <a:noFill/>
          <a:ln/>
        </p:spPr>
        <p:txBody>
          <a:bodyPr wrap="square" lIns="0" tIns="0" rIns="0" bIns="0" rtlCol="0" anchor="ctr"/>
          <a:lstStyle/>
          <a:p>
            <a:pPr marL="342900" indent="-342900">
              <a:spcAft>
                <a:spcPts val="400"/>
              </a:spcAft>
              <a:buSzPct val="100000"/>
              <a:buChar char="•"/>
            </a:pPr>
            <a:r>
              <a:rPr lang="en-US" sz="1200" dirty="0">
                <a:solidFill>
                  <a:srgbClr val="1E2A20"/>
                </a:solidFill>
                <a:latin typeface="Calibri" pitchFamily="34" charset="0"/>
                <a:ea typeface="Calibri" pitchFamily="34" charset="-122"/>
                <a:cs typeface="Calibri" pitchFamily="34" charset="-120"/>
              </a:rPr>
              <a:t>Pankreas beta hücrelerinden salınır</a:t>
            </a:r>
            <a:endParaRPr lang="en-US" sz="1200" dirty="0"/>
          </a:p>
          <a:p>
            <a:pPr marL="342900" indent="-342900">
              <a:spcAft>
                <a:spcPts val="400"/>
              </a:spcAft>
              <a:buSzPct val="100000"/>
              <a:buChar char="•"/>
            </a:pPr>
            <a:r>
              <a:rPr lang="en-US" sz="1200" dirty="0">
                <a:solidFill>
                  <a:srgbClr val="1E2A20"/>
                </a:solidFill>
                <a:latin typeface="Calibri" pitchFamily="34" charset="0"/>
                <a:ea typeface="Calibri" pitchFamily="34" charset="-122"/>
                <a:cs typeface="Calibri" pitchFamily="34" charset="-120"/>
              </a:rPr>
              <a:t>Glukozun hücrelere girişini sağlar (GLUT-4)</a:t>
            </a:r>
            <a:endParaRPr lang="en-US" sz="1200" dirty="0"/>
          </a:p>
          <a:p>
            <a:pPr marL="342900" indent="-342900">
              <a:spcAft>
                <a:spcPts val="400"/>
              </a:spcAft>
              <a:buSzPct val="100000"/>
              <a:buChar char="•"/>
            </a:pPr>
            <a:r>
              <a:rPr lang="en-US" sz="1200" dirty="0">
                <a:solidFill>
                  <a:srgbClr val="1E2A20"/>
                </a:solidFill>
                <a:latin typeface="Calibri" pitchFamily="34" charset="0"/>
                <a:ea typeface="Calibri" pitchFamily="34" charset="-122"/>
                <a:cs typeface="Calibri" pitchFamily="34" charset="-120"/>
              </a:rPr>
              <a:t>Karaciğer ve kasta glikojen yapımını artırır</a:t>
            </a:r>
            <a:endParaRPr lang="en-US" sz="1200" dirty="0"/>
          </a:p>
          <a:p>
            <a:pPr marL="342900" indent="-342900">
              <a:spcAft>
                <a:spcPts val="400"/>
              </a:spcAft>
              <a:buSzPct val="100000"/>
              <a:buChar char="•"/>
            </a:pPr>
            <a:r>
              <a:rPr lang="en-US" sz="1200" dirty="0">
                <a:solidFill>
                  <a:srgbClr val="1E2A20"/>
                </a:solidFill>
                <a:latin typeface="Calibri" pitchFamily="34" charset="0"/>
                <a:ea typeface="Calibri" pitchFamily="34" charset="-122"/>
                <a:cs typeface="Calibri" pitchFamily="34" charset="-120"/>
              </a:rPr>
              <a:t>Fazla glukozun yağa dönüşümünü destekler</a:t>
            </a:r>
            <a:endParaRPr lang="en-US" sz="1200" dirty="0"/>
          </a:p>
          <a:p>
            <a:pPr marL="342900" indent="-342900">
              <a:spcAft>
                <a:spcPts val="400"/>
              </a:spcAft>
              <a:buSzPct val="100000"/>
              <a:buChar char="•"/>
            </a:pPr>
            <a:r>
              <a:rPr lang="en-US" sz="1200" dirty="0">
                <a:solidFill>
                  <a:srgbClr val="1E2A20"/>
                </a:solidFill>
                <a:latin typeface="Calibri" pitchFamily="34" charset="0"/>
                <a:ea typeface="Calibri" pitchFamily="34" charset="-122"/>
                <a:cs typeface="Calibri" pitchFamily="34" charset="-120"/>
              </a:rPr>
              <a:t>Sonuç: kan şekeri düşer</a:t>
            </a:r>
            <a:endParaRPr lang="en-US" sz="1200" dirty="0"/>
          </a:p>
        </p:txBody>
      </p:sp>
      <p:sp>
        <p:nvSpPr>
          <p:cNvPr id="10" name="Shape 8"/>
          <p:cNvSpPr/>
          <p:nvPr/>
        </p:nvSpPr>
        <p:spPr>
          <a:xfrm>
            <a:off x="6223864" y="2011680"/>
            <a:ext cx="5327752" cy="2148840"/>
          </a:xfrm>
          <a:prstGeom prst="roundRect">
            <a:avLst>
              <a:gd name="adj" fmla="val 2553"/>
            </a:avLst>
          </a:prstGeom>
          <a:solidFill>
            <a:srgbClr val="EDF3EC"/>
          </a:solidFill>
          <a:ln/>
        </p:spPr>
      </p:sp>
      <p:sp>
        <p:nvSpPr>
          <p:cNvPr id="11" name="Shape 9"/>
          <p:cNvSpPr/>
          <p:nvPr/>
        </p:nvSpPr>
        <p:spPr>
          <a:xfrm>
            <a:off x="6461608" y="2212848"/>
            <a:ext cx="402336" cy="402336"/>
          </a:xfrm>
          <a:prstGeom prst="ellipse">
            <a:avLst/>
          </a:prstGeom>
          <a:solidFill>
            <a:srgbClr val="1F4A2C"/>
          </a:solidFill>
          <a:ln/>
        </p:spPr>
      </p:sp>
      <p:sp>
        <p:nvSpPr>
          <p:cNvPr id="12" name="Text 10"/>
          <p:cNvSpPr txBox="1"/>
          <p:nvPr/>
        </p:nvSpPr>
        <p:spPr>
          <a:xfrm>
            <a:off x="6461608" y="2212848"/>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3" name="Text 11"/>
          <p:cNvSpPr txBox="1"/>
          <p:nvPr/>
        </p:nvSpPr>
        <p:spPr>
          <a:xfrm>
            <a:off x="6973672" y="2194560"/>
            <a:ext cx="4340200"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Glukagon (kan şekeri düşünce)</a:t>
            </a:r>
            <a:endParaRPr lang="en-US" sz="1500" dirty="0"/>
          </a:p>
        </p:txBody>
      </p:sp>
      <p:sp>
        <p:nvSpPr>
          <p:cNvPr id="14" name="Text 12"/>
          <p:cNvSpPr txBox="1"/>
          <p:nvPr/>
        </p:nvSpPr>
        <p:spPr>
          <a:xfrm>
            <a:off x="6498184" y="2706624"/>
            <a:ext cx="4779112" cy="1234440"/>
          </a:xfrm>
          <a:prstGeom prst="rect">
            <a:avLst/>
          </a:prstGeom>
          <a:noFill/>
          <a:ln/>
        </p:spPr>
        <p:txBody>
          <a:bodyPr wrap="square" lIns="0" tIns="0" rIns="0" bIns="0" rtlCol="0" anchor="ctr"/>
          <a:lstStyle/>
          <a:p>
            <a:pPr marL="342900" indent="-342900">
              <a:spcAft>
                <a:spcPts val="400"/>
              </a:spcAft>
              <a:buSzPct val="100000"/>
              <a:buChar char="•"/>
            </a:pPr>
            <a:r>
              <a:rPr lang="en-US" sz="1200" dirty="0">
                <a:solidFill>
                  <a:srgbClr val="1E2A20"/>
                </a:solidFill>
                <a:latin typeface="Calibri" pitchFamily="34" charset="0"/>
                <a:ea typeface="Calibri" pitchFamily="34" charset="-122"/>
                <a:cs typeface="Calibri" pitchFamily="34" charset="-120"/>
              </a:rPr>
              <a:t>Pankreas alfa hücrelerinden salınır</a:t>
            </a:r>
            <a:endParaRPr lang="en-US" sz="1200" dirty="0"/>
          </a:p>
          <a:p>
            <a:pPr marL="342900" indent="-342900">
              <a:spcAft>
                <a:spcPts val="400"/>
              </a:spcAft>
              <a:buSzPct val="100000"/>
              <a:buChar char="•"/>
            </a:pPr>
            <a:r>
              <a:rPr lang="en-US" sz="1200" dirty="0">
                <a:solidFill>
                  <a:srgbClr val="1E2A20"/>
                </a:solidFill>
                <a:latin typeface="Calibri" pitchFamily="34" charset="0"/>
                <a:ea typeface="Calibri" pitchFamily="34" charset="-122"/>
                <a:cs typeface="Calibri" pitchFamily="34" charset="-120"/>
              </a:rPr>
              <a:t>Karaciğer glikojenini parçalar (glikojenoliz)</a:t>
            </a:r>
            <a:endParaRPr lang="en-US" sz="1200" dirty="0"/>
          </a:p>
          <a:p>
            <a:pPr marL="342900" indent="-342900">
              <a:spcAft>
                <a:spcPts val="400"/>
              </a:spcAft>
              <a:buSzPct val="100000"/>
              <a:buChar char="•"/>
            </a:pPr>
            <a:r>
              <a:rPr lang="en-US" sz="1200" dirty="0">
                <a:solidFill>
                  <a:srgbClr val="1E2A20"/>
                </a:solidFill>
                <a:latin typeface="Calibri" pitchFamily="34" charset="0"/>
                <a:ea typeface="Calibri" pitchFamily="34" charset="-122"/>
                <a:cs typeface="Calibri" pitchFamily="34" charset="-120"/>
              </a:rPr>
              <a:t>Amino asit ve gliserolden glukoz üretir (glukoneogenez)</a:t>
            </a:r>
            <a:endParaRPr lang="en-US" sz="1200" dirty="0"/>
          </a:p>
          <a:p>
            <a:pPr marL="342900" indent="-342900">
              <a:spcAft>
                <a:spcPts val="400"/>
              </a:spcAft>
              <a:buSzPct val="100000"/>
              <a:buChar char="•"/>
            </a:pPr>
            <a:r>
              <a:rPr lang="en-US" sz="1200" dirty="0">
                <a:solidFill>
                  <a:srgbClr val="1E2A20"/>
                </a:solidFill>
                <a:latin typeface="Calibri" pitchFamily="34" charset="0"/>
                <a:ea typeface="Calibri" pitchFamily="34" charset="-122"/>
                <a:cs typeface="Calibri" pitchFamily="34" charset="-120"/>
              </a:rPr>
              <a:t>Adrenalin, kortizol ve büyüme hormonu destekler</a:t>
            </a:r>
            <a:endParaRPr lang="en-US" sz="1200" dirty="0"/>
          </a:p>
          <a:p>
            <a:pPr marL="342900" indent="-342900">
              <a:spcAft>
                <a:spcPts val="400"/>
              </a:spcAft>
              <a:buSzPct val="100000"/>
              <a:buChar char="•"/>
            </a:pPr>
            <a:r>
              <a:rPr lang="en-US" sz="1200" dirty="0">
                <a:solidFill>
                  <a:srgbClr val="1E2A20"/>
                </a:solidFill>
                <a:latin typeface="Calibri" pitchFamily="34" charset="0"/>
                <a:ea typeface="Calibri" pitchFamily="34" charset="-122"/>
                <a:cs typeface="Calibri" pitchFamily="34" charset="-120"/>
              </a:rPr>
              <a:t>Sonuç: kan şekeri yükselir</a:t>
            </a:r>
            <a:endParaRPr lang="en-US" sz="1200" dirty="0"/>
          </a:p>
        </p:txBody>
      </p:sp>
      <p:sp>
        <p:nvSpPr>
          <p:cNvPr id="15" name="Shape 13"/>
          <p:cNvSpPr/>
          <p:nvPr/>
        </p:nvSpPr>
        <p:spPr>
          <a:xfrm>
            <a:off x="640080" y="4434840"/>
            <a:ext cx="10911535" cy="731520"/>
          </a:xfrm>
          <a:prstGeom prst="roundRect">
            <a:avLst>
              <a:gd name="adj" fmla="val 6250"/>
            </a:avLst>
          </a:prstGeom>
          <a:solidFill>
            <a:srgbClr val="EDF3EC"/>
          </a:solidFill>
          <a:ln/>
        </p:spPr>
      </p:sp>
      <p:sp>
        <p:nvSpPr>
          <p:cNvPr id="16" name="Shape 14"/>
          <p:cNvSpPr/>
          <p:nvPr/>
        </p:nvSpPr>
        <p:spPr>
          <a:xfrm>
            <a:off x="841248" y="4608576"/>
            <a:ext cx="384048" cy="384048"/>
          </a:xfrm>
          <a:prstGeom prst="ellipse">
            <a:avLst/>
          </a:prstGeom>
          <a:solidFill>
            <a:srgbClr val="1F4A2C"/>
          </a:solidFill>
          <a:ln/>
        </p:spPr>
      </p:sp>
      <p:sp>
        <p:nvSpPr>
          <p:cNvPr id="17" name="Text 15"/>
          <p:cNvSpPr txBox="1"/>
          <p:nvPr/>
        </p:nvSpPr>
        <p:spPr>
          <a:xfrm>
            <a:off x="841248" y="4608576"/>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A</a:t>
            </a:r>
            <a:endParaRPr lang="en-US" sz="1200" dirty="0"/>
          </a:p>
        </p:txBody>
      </p:sp>
      <p:sp>
        <p:nvSpPr>
          <p:cNvPr id="18" name="Text 16"/>
          <p:cNvSpPr txBox="1"/>
          <p:nvPr/>
        </p:nvSpPr>
        <p:spPr>
          <a:xfrm>
            <a:off x="1353312" y="4434840"/>
            <a:ext cx="2651760" cy="731520"/>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Karaciğer deposu</a:t>
            </a:r>
            <a:endParaRPr lang="en-US" sz="1350" dirty="0"/>
          </a:p>
        </p:txBody>
      </p:sp>
      <p:sp>
        <p:nvSpPr>
          <p:cNvPr id="19" name="Text 17"/>
          <p:cNvSpPr txBox="1"/>
          <p:nvPr/>
        </p:nvSpPr>
        <p:spPr>
          <a:xfrm>
            <a:off x="4041648" y="4434840"/>
            <a:ext cx="7253935" cy="731520"/>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Karaciğer glikojeni açlıkta kan şekerini 4-6 saat koruyabilir; uzayan açlıkta glukoneogenez ve ketojenez devreye girer.</a:t>
            </a:r>
            <a:endParaRPr lang="en-US" sz="1150" dirty="0"/>
          </a:p>
        </p:txBody>
      </p:sp>
      <p:sp>
        <p:nvSpPr>
          <p:cNvPr id="20" name="Shape 18"/>
          <p:cNvSpPr/>
          <p:nvPr/>
        </p:nvSpPr>
        <p:spPr>
          <a:xfrm>
            <a:off x="640080" y="5276088"/>
            <a:ext cx="10911535" cy="731520"/>
          </a:xfrm>
          <a:prstGeom prst="roundRect">
            <a:avLst>
              <a:gd name="adj" fmla="val 6250"/>
            </a:avLst>
          </a:prstGeom>
          <a:solidFill>
            <a:srgbClr val="EDF3EC"/>
          </a:solidFill>
          <a:ln/>
        </p:spPr>
      </p:sp>
      <p:sp>
        <p:nvSpPr>
          <p:cNvPr id="21" name="Shape 19"/>
          <p:cNvSpPr/>
          <p:nvPr/>
        </p:nvSpPr>
        <p:spPr>
          <a:xfrm>
            <a:off x="841248" y="5449824"/>
            <a:ext cx="384048" cy="384048"/>
          </a:xfrm>
          <a:prstGeom prst="ellipse">
            <a:avLst/>
          </a:prstGeom>
          <a:solidFill>
            <a:srgbClr val="1F4A2C"/>
          </a:solidFill>
          <a:ln/>
        </p:spPr>
      </p:sp>
      <p:sp>
        <p:nvSpPr>
          <p:cNvPr id="22" name="Text 20"/>
          <p:cNvSpPr txBox="1"/>
          <p:nvPr/>
        </p:nvSpPr>
        <p:spPr>
          <a:xfrm>
            <a:off x="841248" y="5449824"/>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B</a:t>
            </a:r>
            <a:endParaRPr lang="en-US" sz="1200" dirty="0"/>
          </a:p>
        </p:txBody>
      </p:sp>
      <p:sp>
        <p:nvSpPr>
          <p:cNvPr id="23" name="Text 21"/>
          <p:cNvSpPr txBox="1"/>
          <p:nvPr/>
        </p:nvSpPr>
        <p:spPr>
          <a:xfrm>
            <a:off x="1353312" y="5276088"/>
            <a:ext cx="2651760" cy="731520"/>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İnsülin direnci</a:t>
            </a:r>
            <a:endParaRPr lang="en-US" sz="1350" dirty="0"/>
          </a:p>
        </p:txBody>
      </p:sp>
      <p:sp>
        <p:nvSpPr>
          <p:cNvPr id="24" name="Text 22"/>
          <p:cNvSpPr txBox="1"/>
          <p:nvPr/>
        </p:nvSpPr>
        <p:spPr>
          <a:xfrm>
            <a:off x="4041648" y="5276088"/>
            <a:ext cx="7253935" cy="731520"/>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Hücreler insüline yanıt vermeyince pankreas daha çok insülin salgılar; bu durum tip 2 diyabetin habercisidir.</a:t>
            </a:r>
            <a:endParaRPr lang="en-US" sz="1150" dirty="0"/>
          </a:p>
        </p:txBody>
      </p:sp>
      <p:sp>
        <p:nvSpPr>
          <p:cNvPr id="25" name="Shape 23"/>
          <p:cNvSpPr/>
          <p:nvPr/>
        </p:nvSpPr>
        <p:spPr>
          <a:xfrm>
            <a:off x="640080" y="6035040"/>
            <a:ext cx="10911535" cy="384048"/>
          </a:xfrm>
          <a:prstGeom prst="roundRect">
            <a:avLst>
              <a:gd name="adj" fmla="val 11905"/>
            </a:avLst>
          </a:prstGeom>
          <a:solidFill>
            <a:srgbClr val="F4EDE4"/>
          </a:solidFill>
          <a:ln/>
        </p:spPr>
      </p:sp>
      <p:sp>
        <p:nvSpPr>
          <p:cNvPr id="26" name="Text 24"/>
          <p:cNvSpPr txBox="1"/>
          <p:nvPr/>
        </p:nvSpPr>
        <p:spPr>
          <a:xfrm>
            <a:off x="932688" y="6035040"/>
            <a:ext cx="10326319" cy="384048"/>
          </a:xfrm>
          <a:prstGeom prst="rect">
            <a:avLst/>
          </a:prstGeom>
          <a:noFill/>
          <a:ln/>
        </p:spPr>
        <p:txBody>
          <a:bodyPr wrap="square" lIns="0" tIns="0" rIns="0" bIns="0" rtlCol="0" anchor="ctr"/>
          <a:lstStyle/>
          <a:p>
            <a:pPr marL="0" indent="0">
              <a:lnSpc>
                <a:spcPct val="110000"/>
              </a:lnSpc>
              <a:buNone/>
            </a:pPr>
            <a:r>
              <a:rPr lang="en-US" sz="1250" b="1" dirty="0">
                <a:solidFill>
                  <a:srgbClr val="D9762B"/>
                </a:solidFill>
                <a:latin typeface="Calibri" pitchFamily="34" charset="0"/>
                <a:ea typeface="Calibri" pitchFamily="34" charset="-122"/>
                <a:cs typeface="Calibri" pitchFamily="34" charset="-120"/>
              </a:rPr>
              <a:t>Beyin:  </a:t>
            </a:r>
            <a:r>
              <a:rPr lang="en-US" sz="1250" dirty="0">
                <a:solidFill>
                  <a:srgbClr val="1E2A20"/>
                </a:solidFill>
                <a:latin typeface="Calibri" pitchFamily="34" charset="0"/>
                <a:ea typeface="Calibri" pitchFamily="34" charset="-122"/>
                <a:cs typeface="Calibri" pitchFamily="34" charset="-120"/>
              </a:rPr>
              <a:t>Beyin günde yaklaşık 120-130 g glukoz kullanır; minimum karbonhidrat gereksiniminin temel gerekçesi budur.</a:t>
            </a:r>
            <a:endParaRPr lang="en-US" sz="125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365760"/>
            <a:ext cx="10911535" cy="237744"/>
          </a:xfrm>
          <a:prstGeom prst="rect">
            <a:avLst/>
          </a:prstGeom>
          <a:noFill/>
          <a:ln/>
        </p:spPr>
        <p:txBody>
          <a:bodyPr wrap="square" lIns="0" tIns="0" rIns="0" bIns="0" rtlCol="0" anchor="ctr"/>
          <a:lstStyle/>
          <a:p>
            <a:pPr marL="0" indent="0">
              <a:buNone/>
            </a:pPr>
            <a:r>
              <a:rPr lang="en-US" sz="1100" b="1" kern="0" spc="160" dirty="0">
                <a:solidFill>
                  <a:srgbClr val="4A7C59"/>
                </a:solidFill>
                <a:latin typeface="Calibri" pitchFamily="34" charset="0"/>
                <a:ea typeface="Calibri" pitchFamily="34" charset="-122"/>
                <a:cs typeface="Calibri" pitchFamily="34" charset="-120"/>
              </a:rPr>
              <a:t>3. DERS SAATİ · ÖNEMİ</a:t>
            </a:r>
            <a:endParaRPr lang="en-US" sz="1100" dirty="0"/>
          </a:p>
        </p:txBody>
      </p:sp>
      <p:sp>
        <p:nvSpPr>
          <p:cNvPr id="3" name="Text 1"/>
          <p:cNvSpPr txBox="1"/>
          <p:nvPr/>
        </p:nvSpPr>
        <p:spPr>
          <a:xfrm>
            <a:off x="640080" y="621792"/>
            <a:ext cx="10911535" cy="566928"/>
          </a:xfrm>
          <a:prstGeom prst="rect">
            <a:avLst/>
          </a:prstGeom>
          <a:noFill/>
          <a:ln/>
        </p:spPr>
        <p:txBody>
          <a:bodyPr wrap="square" lIns="0" tIns="0" rIns="0" bIns="0" rtlCol="0" anchor="t"/>
          <a:lstStyle/>
          <a:p>
            <a:pPr marL="0" indent="0">
              <a:buNone/>
            </a:pPr>
            <a:r>
              <a:rPr lang="en-US" sz="2800" b="1" dirty="0">
                <a:solidFill>
                  <a:srgbClr val="1F4A2C"/>
                </a:solidFill>
                <a:latin typeface="Cambria" pitchFamily="34" charset="0"/>
                <a:ea typeface="Cambria" pitchFamily="34" charset="-122"/>
                <a:cs typeface="Cambria" pitchFamily="34" charset="-120"/>
              </a:rPr>
              <a:t>Karbonhidratların İşlevleri ve Beslenmedeki Önemi</a:t>
            </a:r>
            <a:endParaRPr lang="en-US" sz="2800" dirty="0"/>
          </a:p>
        </p:txBody>
      </p:sp>
      <p:sp>
        <p:nvSpPr>
          <p:cNvPr id="4" name="Shape 2"/>
          <p:cNvSpPr/>
          <p:nvPr/>
        </p:nvSpPr>
        <p:spPr>
          <a:xfrm>
            <a:off x="640080" y="1371600"/>
            <a:ext cx="10911535" cy="640080"/>
          </a:xfrm>
          <a:prstGeom prst="roundRect">
            <a:avLst>
              <a:gd name="adj" fmla="val 7143"/>
            </a:avLst>
          </a:prstGeom>
          <a:solidFill>
            <a:srgbClr val="EDF3EC"/>
          </a:solidFill>
          <a:ln/>
        </p:spPr>
      </p:sp>
      <p:sp>
        <p:nvSpPr>
          <p:cNvPr id="5" name="Shape 3"/>
          <p:cNvSpPr/>
          <p:nvPr/>
        </p:nvSpPr>
        <p:spPr>
          <a:xfrm>
            <a:off x="841248" y="1499616"/>
            <a:ext cx="384048" cy="384048"/>
          </a:xfrm>
          <a:prstGeom prst="ellipse">
            <a:avLst/>
          </a:prstGeom>
          <a:solidFill>
            <a:srgbClr val="1F4A2C"/>
          </a:solidFill>
          <a:ln/>
        </p:spPr>
      </p:sp>
      <p:sp>
        <p:nvSpPr>
          <p:cNvPr id="6" name="Text 4"/>
          <p:cNvSpPr txBox="1"/>
          <p:nvPr/>
        </p:nvSpPr>
        <p:spPr>
          <a:xfrm>
            <a:off x="841248" y="1499616"/>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7" name="Text 5"/>
          <p:cNvSpPr txBox="1"/>
          <p:nvPr/>
        </p:nvSpPr>
        <p:spPr>
          <a:xfrm>
            <a:off x="1353312" y="1371600"/>
            <a:ext cx="2743200" cy="640080"/>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Enerji kaynağı</a:t>
            </a:r>
            <a:endParaRPr lang="en-US" sz="1350" dirty="0"/>
          </a:p>
        </p:txBody>
      </p:sp>
      <p:sp>
        <p:nvSpPr>
          <p:cNvPr id="8" name="Text 6"/>
          <p:cNvSpPr txBox="1"/>
          <p:nvPr/>
        </p:nvSpPr>
        <p:spPr>
          <a:xfrm>
            <a:off x="4133088" y="1371600"/>
            <a:ext cx="7162495" cy="640080"/>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Hücrelerin en hızlı ve en ekonomik yakıtıdır; 1 g 4 kcal verir. Günlük enerjinin yarısına yakınını sağlar.</a:t>
            </a:r>
            <a:endParaRPr lang="en-US" sz="1150" dirty="0"/>
          </a:p>
        </p:txBody>
      </p:sp>
      <p:sp>
        <p:nvSpPr>
          <p:cNvPr id="9" name="Shape 7"/>
          <p:cNvSpPr/>
          <p:nvPr/>
        </p:nvSpPr>
        <p:spPr>
          <a:xfrm>
            <a:off x="640080" y="2103120"/>
            <a:ext cx="10911535" cy="640080"/>
          </a:xfrm>
          <a:prstGeom prst="roundRect">
            <a:avLst>
              <a:gd name="adj" fmla="val 7143"/>
            </a:avLst>
          </a:prstGeom>
          <a:solidFill>
            <a:srgbClr val="EDF3EC"/>
          </a:solidFill>
          <a:ln/>
        </p:spPr>
      </p:sp>
      <p:sp>
        <p:nvSpPr>
          <p:cNvPr id="10" name="Shape 8"/>
          <p:cNvSpPr/>
          <p:nvPr/>
        </p:nvSpPr>
        <p:spPr>
          <a:xfrm>
            <a:off x="841248" y="2231136"/>
            <a:ext cx="384048" cy="384048"/>
          </a:xfrm>
          <a:prstGeom prst="ellipse">
            <a:avLst/>
          </a:prstGeom>
          <a:solidFill>
            <a:srgbClr val="1F4A2C"/>
          </a:solidFill>
          <a:ln/>
        </p:spPr>
      </p:sp>
      <p:sp>
        <p:nvSpPr>
          <p:cNvPr id="11" name="Text 9"/>
          <p:cNvSpPr txBox="1"/>
          <p:nvPr/>
        </p:nvSpPr>
        <p:spPr>
          <a:xfrm>
            <a:off x="841248" y="2231136"/>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12" name="Text 10"/>
          <p:cNvSpPr txBox="1"/>
          <p:nvPr/>
        </p:nvSpPr>
        <p:spPr>
          <a:xfrm>
            <a:off x="1353312" y="2103120"/>
            <a:ext cx="2743200" cy="640080"/>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Beyin ve alyuvar</a:t>
            </a:r>
            <a:endParaRPr lang="en-US" sz="1350" dirty="0"/>
          </a:p>
        </p:txBody>
      </p:sp>
      <p:sp>
        <p:nvSpPr>
          <p:cNvPr id="13" name="Text 11"/>
          <p:cNvSpPr txBox="1"/>
          <p:nvPr/>
        </p:nvSpPr>
        <p:spPr>
          <a:xfrm>
            <a:off x="4133088" y="2103120"/>
            <a:ext cx="7162495" cy="640080"/>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Beyin, sinir dokusu ve alyuvarlar normal koşullarda yalnızca glukoz kullanır; kan şekerinin düşmesi hızla bilinç bulanıklığı yapar.</a:t>
            </a:r>
            <a:endParaRPr lang="en-US" sz="1150" dirty="0"/>
          </a:p>
        </p:txBody>
      </p:sp>
      <p:sp>
        <p:nvSpPr>
          <p:cNvPr id="14" name="Shape 12"/>
          <p:cNvSpPr/>
          <p:nvPr/>
        </p:nvSpPr>
        <p:spPr>
          <a:xfrm>
            <a:off x="640080" y="2834640"/>
            <a:ext cx="10911535" cy="640080"/>
          </a:xfrm>
          <a:prstGeom prst="roundRect">
            <a:avLst>
              <a:gd name="adj" fmla="val 7143"/>
            </a:avLst>
          </a:prstGeom>
          <a:solidFill>
            <a:srgbClr val="EDF3EC"/>
          </a:solidFill>
          <a:ln/>
        </p:spPr>
      </p:sp>
      <p:sp>
        <p:nvSpPr>
          <p:cNvPr id="15" name="Shape 13"/>
          <p:cNvSpPr/>
          <p:nvPr/>
        </p:nvSpPr>
        <p:spPr>
          <a:xfrm>
            <a:off x="841248" y="2962656"/>
            <a:ext cx="384048" cy="384048"/>
          </a:xfrm>
          <a:prstGeom prst="ellipse">
            <a:avLst/>
          </a:prstGeom>
          <a:solidFill>
            <a:srgbClr val="1F4A2C"/>
          </a:solidFill>
          <a:ln/>
        </p:spPr>
      </p:sp>
      <p:sp>
        <p:nvSpPr>
          <p:cNvPr id="16" name="Text 14"/>
          <p:cNvSpPr txBox="1"/>
          <p:nvPr/>
        </p:nvSpPr>
        <p:spPr>
          <a:xfrm>
            <a:off x="841248" y="2962656"/>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7" name="Text 15"/>
          <p:cNvSpPr txBox="1"/>
          <p:nvPr/>
        </p:nvSpPr>
        <p:spPr>
          <a:xfrm>
            <a:off x="1353312" y="2834640"/>
            <a:ext cx="2743200" cy="640080"/>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Protein tasarrufu</a:t>
            </a:r>
            <a:endParaRPr lang="en-US" sz="1350" dirty="0"/>
          </a:p>
        </p:txBody>
      </p:sp>
      <p:sp>
        <p:nvSpPr>
          <p:cNvPr id="18" name="Text 16"/>
          <p:cNvSpPr txBox="1"/>
          <p:nvPr/>
        </p:nvSpPr>
        <p:spPr>
          <a:xfrm>
            <a:off x="4133088" y="2834640"/>
            <a:ext cx="7162495" cy="640080"/>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Yeterli karbonhidrat alındığında proteinler enerji için yakılmaz, yapı ve onarım işlevine ayrılır.</a:t>
            </a:r>
            <a:endParaRPr lang="en-US" sz="1150" dirty="0"/>
          </a:p>
        </p:txBody>
      </p:sp>
      <p:sp>
        <p:nvSpPr>
          <p:cNvPr id="19" name="Shape 17"/>
          <p:cNvSpPr/>
          <p:nvPr/>
        </p:nvSpPr>
        <p:spPr>
          <a:xfrm>
            <a:off x="640080" y="3566160"/>
            <a:ext cx="10911535" cy="640080"/>
          </a:xfrm>
          <a:prstGeom prst="roundRect">
            <a:avLst>
              <a:gd name="adj" fmla="val 7143"/>
            </a:avLst>
          </a:prstGeom>
          <a:solidFill>
            <a:srgbClr val="EDF3EC"/>
          </a:solidFill>
          <a:ln/>
        </p:spPr>
      </p:sp>
      <p:sp>
        <p:nvSpPr>
          <p:cNvPr id="20" name="Shape 18"/>
          <p:cNvSpPr/>
          <p:nvPr/>
        </p:nvSpPr>
        <p:spPr>
          <a:xfrm>
            <a:off x="841248" y="3694176"/>
            <a:ext cx="384048" cy="384048"/>
          </a:xfrm>
          <a:prstGeom prst="ellipse">
            <a:avLst/>
          </a:prstGeom>
          <a:solidFill>
            <a:srgbClr val="1F4A2C"/>
          </a:solidFill>
          <a:ln/>
        </p:spPr>
      </p:sp>
      <p:sp>
        <p:nvSpPr>
          <p:cNvPr id="21" name="Text 19"/>
          <p:cNvSpPr txBox="1"/>
          <p:nvPr/>
        </p:nvSpPr>
        <p:spPr>
          <a:xfrm>
            <a:off x="841248" y="3694176"/>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4</a:t>
            </a:r>
            <a:endParaRPr lang="en-US" sz="1200" dirty="0"/>
          </a:p>
        </p:txBody>
      </p:sp>
      <p:sp>
        <p:nvSpPr>
          <p:cNvPr id="22" name="Text 20"/>
          <p:cNvSpPr txBox="1"/>
          <p:nvPr/>
        </p:nvSpPr>
        <p:spPr>
          <a:xfrm>
            <a:off x="1353312" y="3566160"/>
            <a:ext cx="2743200" cy="640080"/>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Yağ metabolizması</a:t>
            </a:r>
            <a:endParaRPr lang="en-US" sz="1350" dirty="0"/>
          </a:p>
        </p:txBody>
      </p:sp>
      <p:sp>
        <p:nvSpPr>
          <p:cNvPr id="23" name="Text 21"/>
          <p:cNvSpPr txBox="1"/>
          <p:nvPr/>
        </p:nvSpPr>
        <p:spPr>
          <a:xfrm>
            <a:off x="4133088" y="3566160"/>
            <a:ext cx="7162495" cy="640080"/>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Yağların tam yükseltgenmesi için karbonhidrat gerekir. Günde en az 50-100 g karbonhidrat ketozisi önler.</a:t>
            </a:r>
            <a:endParaRPr lang="en-US" sz="1150" dirty="0"/>
          </a:p>
        </p:txBody>
      </p:sp>
      <p:sp>
        <p:nvSpPr>
          <p:cNvPr id="24" name="Shape 22"/>
          <p:cNvSpPr/>
          <p:nvPr/>
        </p:nvSpPr>
        <p:spPr>
          <a:xfrm>
            <a:off x="640080" y="4297680"/>
            <a:ext cx="10911535" cy="640080"/>
          </a:xfrm>
          <a:prstGeom prst="roundRect">
            <a:avLst>
              <a:gd name="adj" fmla="val 7143"/>
            </a:avLst>
          </a:prstGeom>
          <a:solidFill>
            <a:srgbClr val="EDF3EC"/>
          </a:solidFill>
          <a:ln/>
        </p:spPr>
      </p:sp>
      <p:sp>
        <p:nvSpPr>
          <p:cNvPr id="25" name="Shape 23"/>
          <p:cNvSpPr/>
          <p:nvPr/>
        </p:nvSpPr>
        <p:spPr>
          <a:xfrm>
            <a:off x="841248" y="4425696"/>
            <a:ext cx="384048" cy="384048"/>
          </a:xfrm>
          <a:prstGeom prst="ellipse">
            <a:avLst/>
          </a:prstGeom>
          <a:solidFill>
            <a:srgbClr val="1F4A2C"/>
          </a:solidFill>
          <a:ln/>
        </p:spPr>
      </p:sp>
      <p:sp>
        <p:nvSpPr>
          <p:cNvPr id="26" name="Text 24"/>
          <p:cNvSpPr txBox="1"/>
          <p:nvPr/>
        </p:nvSpPr>
        <p:spPr>
          <a:xfrm>
            <a:off x="841248" y="4425696"/>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5</a:t>
            </a:r>
            <a:endParaRPr lang="en-US" sz="1200" dirty="0"/>
          </a:p>
        </p:txBody>
      </p:sp>
      <p:sp>
        <p:nvSpPr>
          <p:cNvPr id="27" name="Text 25"/>
          <p:cNvSpPr txBox="1"/>
          <p:nvPr/>
        </p:nvSpPr>
        <p:spPr>
          <a:xfrm>
            <a:off x="1353312" y="4297680"/>
            <a:ext cx="2743200" cy="640080"/>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Bağırsak sağlığı</a:t>
            </a:r>
            <a:endParaRPr lang="en-US" sz="1350" dirty="0"/>
          </a:p>
        </p:txBody>
      </p:sp>
      <p:sp>
        <p:nvSpPr>
          <p:cNvPr id="28" name="Text 26"/>
          <p:cNvSpPr txBox="1"/>
          <p:nvPr/>
        </p:nvSpPr>
        <p:spPr>
          <a:xfrm>
            <a:off x="4133088" y="4297680"/>
            <a:ext cx="7162495" cy="640080"/>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Posa ve prebiyotik karbonhidratlar bağırsak hareketini düzenler, mikrobiyotayı besler, kısa zincirli yağ asidi üretimini sağlar.</a:t>
            </a:r>
            <a:endParaRPr lang="en-US" sz="1150" dirty="0"/>
          </a:p>
        </p:txBody>
      </p:sp>
      <p:sp>
        <p:nvSpPr>
          <p:cNvPr id="29" name="Shape 27"/>
          <p:cNvSpPr/>
          <p:nvPr/>
        </p:nvSpPr>
        <p:spPr>
          <a:xfrm>
            <a:off x="640080" y="5029200"/>
            <a:ext cx="10911535" cy="640080"/>
          </a:xfrm>
          <a:prstGeom prst="roundRect">
            <a:avLst>
              <a:gd name="adj" fmla="val 7143"/>
            </a:avLst>
          </a:prstGeom>
          <a:solidFill>
            <a:srgbClr val="EDF3EC"/>
          </a:solidFill>
          <a:ln/>
        </p:spPr>
      </p:sp>
      <p:sp>
        <p:nvSpPr>
          <p:cNvPr id="30" name="Shape 28"/>
          <p:cNvSpPr/>
          <p:nvPr/>
        </p:nvSpPr>
        <p:spPr>
          <a:xfrm>
            <a:off x="841248" y="5157216"/>
            <a:ext cx="384048" cy="384048"/>
          </a:xfrm>
          <a:prstGeom prst="ellipse">
            <a:avLst/>
          </a:prstGeom>
          <a:solidFill>
            <a:srgbClr val="1F4A2C"/>
          </a:solidFill>
          <a:ln/>
        </p:spPr>
      </p:sp>
      <p:sp>
        <p:nvSpPr>
          <p:cNvPr id="31" name="Text 29"/>
          <p:cNvSpPr txBox="1"/>
          <p:nvPr/>
        </p:nvSpPr>
        <p:spPr>
          <a:xfrm>
            <a:off x="841248" y="5157216"/>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6</a:t>
            </a:r>
            <a:endParaRPr lang="en-US" sz="1200" dirty="0"/>
          </a:p>
        </p:txBody>
      </p:sp>
      <p:sp>
        <p:nvSpPr>
          <p:cNvPr id="32" name="Text 30"/>
          <p:cNvSpPr txBox="1"/>
          <p:nvPr/>
        </p:nvSpPr>
        <p:spPr>
          <a:xfrm>
            <a:off x="1353312" y="5029200"/>
            <a:ext cx="2743200" cy="640080"/>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Duyusal ve teknolojik</a:t>
            </a:r>
            <a:endParaRPr lang="en-US" sz="1350" dirty="0"/>
          </a:p>
        </p:txBody>
      </p:sp>
      <p:sp>
        <p:nvSpPr>
          <p:cNvPr id="33" name="Text 31"/>
          <p:cNvSpPr txBox="1"/>
          <p:nvPr/>
        </p:nvSpPr>
        <p:spPr>
          <a:xfrm>
            <a:off x="4133088" y="5029200"/>
            <a:ext cx="7162495" cy="640080"/>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Tat, renk ve kıvam verir; pişirmede karamelizasyon ve Maillard tepkimeleriyle lezzet ve aroma oluşur.</a:t>
            </a:r>
            <a:endParaRPr lang="en-US" sz="1150" dirty="0"/>
          </a:p>
        </p:txBody>
      </p:sp>
      <p:sp>
        <p:nvSpPr>
          <p:cNvPr id="34" name="Shape 32"/>
          <p:cNvSpPr/>
          <p:nvPr/>
        </p:nvSpPr>
        <p:spPr>
          <a:xfrm>
            <a:off x="640080" y="5760720"/>
            <a:ext cx="10911535" cy="621792"/>
          </a:xfrm>
          <a:prstGeom prst="roundRect">
            <a:avLst>
              <a:gd name="adj" fmla="val 7353"/>
            </a:avLst>
          </a:prstGeom>
          <a:solidFill>
            <a:srgbClr val="F4EDE4"/>
          </a:solidFill>
          <a:ln/>
        </p:spPr>
      </p:sp>
      <p:sp>
        <p:nvSpPr>
          <p:cNvPr id="35" name="Text 33"/>
          <p:cNvSpPr txBox="1"/>
          <p:nvPr/>
        </p:nvSpPr>
        <p:spPr>
          <a:xfrm>
            <a:off x="932688" y="5760720"/>
            <a:ext cx="10326319" cy="621792"/>
          </a:xfrm>
          <a:prstGeom prst="rect">
            <a:avLst/>
          </a:prstGeom>
          <a:noFill/>
          <a:ln/>
        </p:spPr>
        <p:txBody>
          <a:bodyPr wrap="square" lIns="0" tIns="0" rIns="0" bIns="0" rtlCol="0" anchor="ctr"/>
          <a:lstStyle/>
          <a:p>
            <a:pPr marL="0" indent="0">
              <a:lnSpc>
                <a:spcPct val="110000"/>
              </a:lnSpc>
              <a:buNone/>
            </a:pPr>
            <a:r>
              <a:rPr lang="en-US" sz="1250" b="1" dirty="0">
                <a:solidFill>
                  <a:srgbClr val="D9762B"/>
                </a:solidFill>
                <a:latin typeface="Calibri" pitchFamily="34" charset="0"/>
                <a:ea typeface="Calibri" pitchFamily="34" charset="-122"/>
                <a:cs typeface="Calibri" pitchFamily="34" charset="-120"/>
              </a:rPr>
              <a:t>Yapısal işlev:  </a:t>
            </a:r>
            <a:r>
              <a:rPr lang="en-US" sz="1250" dirty="0">
                <a:solidFill>
                  <a:srgbClr val="1E2A20"/>
                </a:solidFill>
                <a:latin typeface="Calibri" pitchFamily="34" charset="0"/>
                <a:ea typeface="Calibri" pitchFamily="34" charset="-122"/>
                <a:cs typeface="Calibri" pitchFamily="34" charset="-120"/>
              </a:rPr>
              <a:t>Karbonhidratlar yalnızca yakıt değildir: riboz ve deoksiriboz RNA–DNA yapısında, glikoproteinler hücre zarı tanıma bölgelerinde, glikozaminoglikanlar kıkırdak ve eklem sıvısında görev alır.</a:t>
            </a:r>
            <a:endParaRPr lang="en-US" sz="125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48130" name="Slayt Numarası Yer Tutucusu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8E4F8D0F-459C-4374-9968-3C383BB05DCC}" type="slidenum">
              <a:rPr lang="en-US">
                <a:solidFill>
                  <a:srgbClr val="898989"/>
                </a:solidFill>
              </a:rPr>
              <a:pPr/>
              <a:t>46</a:t>
            </a:fld>
            <a:endParaRPr lang="en-US">
              <a:solidFill>
                <a:srgbClr val="898989"/>
              </a:solidFill>
            </a:endParaRPr>
          </a:p>
        </p:txBody>
      </p:sp>
      <p:sp>
        <p:nvSpPr>
          <p:cNvPr id="48131" name="Rectangle 2"/>
          <p:cNvSpPr>
            <a:spLocks noGrp="1"/>
          </p:cNvSpPr>
          <p:nvPr>
            <p:ph type="title"/>
          </p:nvPr>
        </p:nvSpPr>
        <p:spPr>
          <a:xfrm>
            <a:off x="1981200" y="274639"/>
            <a:ext cx="8229600" cy="706437"/>
          </a:xfrm>
        </p:spPr>
        <p:txBody>
          <a:bodyPr/>
          <a:lstStyle/>
          <a:p>
            <a:pPr eaLnBrk="1" hangingPunct="1"/>
            <a:r>
              <a:rPr lang="tr-TR" sz="4000" b="1"/>
              <a:t>Glisemik İndeks</a:t>
            </a:r>
            <a:r>
              <a:rPr lang="tr-TR" sz="4000"/>
              <a:t> (</a:t>
            </a:r>
            <a:r>
              <a:rPr lang="tr-TR" sz="4000" b="1"/>
              <a:t>Gİ</a:t>
            </a:r>
            <a:r>
              <a:rPr lang="tr-TR" sz="4000"/>
              <a:t>)</a:t>
            </a:r>
          </a:p>
        </p:txBody>
      </p:sp>
      <p:sp>
        <p:nvSpPr>
          <p:cNvPr id="48132" name="Rectangle 3"/>
          <p:cNvSpPr>
            <a:spLocks noGrp="1"/>
          </p:cNvSpPr>
          <p:nvPr>
            <p:ph type="body" idx="1"/>
          </p:nvPr>
        </p:nvSpPr>
        <p:spPr>
          <a:xfrm>
            <a:off x="1981200" y="1052513"/>
            <a:ext cx="8229600" cy="5073650"/>
          </a:xfrm>
        </p:spPr>
        <p:txBody>
          <a:bodyPr/>
          <a:lstStyle/>
          <a:p>
            <a:pPr marL="0" indent="0" algn="just" eaLnBrk="1" hangingPunct="1">
              <a:lnSpc>
                <a:spcPct val="80000"/>
              </a:lnSpc>
            </a:pPr>
            <a:r>
              <a:rPr lang="tr-TR" sz="1800" dirty="0">
                <a:latin typeface="Comic Sans MS" panose="030F0702030302020204" pitchFamily="66" charset="0"/>
              </a:rPr>
              <a:t>Karbonhidratların kandaki </a:t>
            </a:r>
            <a:r>
              <a:rPr lang="tr-TR" sz="1800" dirty="0" err="1">
                <a:latin typeface="Comic Sans MS" panose="030F0702030302020204" pitchFamily="66" charset="0"/>
              </a:rPr>
              <a:t>glukoz</a:t>
            </a:r>
            <a:r>
              <a:rPr lang="tr-TR" sz="1800" dirty="0">
                <a:latin typeface="Comic Sans MS" panose="030F0702030302020204" pitchFamily="66" charset="0"/>
              </a:rPr>
              <a:t> düzeylerine olan etkisini ölçme sistemi. Kavram Toronto Üniversitesinde hangi besinlerin diyabetliler için daha uygun olduğunu araştıran Dr. David J. </a:t>
            </a:r>
            <a:r>
              <a:rPr lang="tr-TR" sz="1800" dirty="0" err="1">
                <a:latin typeface="Comic Sans MS" panose="030F0702030302020204" pitchFamily="66" charset="0"/>
              </a:rPr>
              <a:t>Jenkins</a:t>
            </a:r>
            <a:r>
              <a:rPr lang="tr-TR" sz="1800" dirty="0">
                <a:latin typeface="Comic Sans MS" panose="030F0702030302020204" pitchFamily="66" charset="0"/>
              </a:rPr>
              <a:t> ve meslektaşlarının 1980-81 yıllarındaki çalışmaları sonucu ortaya çıkmıştır.</a:t>
            </a:r>
          </a:p>
          <a:p>
            <a:pPr marL="0" indent="0" algn="just" eaLnBrk="1" hangingPunct="1">
              <a:lnSpc>
                <a:spcPct val="80000"/>
              </a:lnSpc>
              <a:buNone/>
            </a:pPr>
            <a:r>
              <a:rPr lang="tr-TR" sz="1800" dirty="0">
                <a:latin typeface="Comic Sans MS" panose="030F0702030302020204" pitchFamily="66" charset="0"/>
              </a:rPr>
              <a:t> </a:t>
            </a:r>
          </a:p>
          <a:p>
            <a:pPr marL="0" indent="0" algn="just" eaLnBrk="1" hangingPunct="1">
              <a:lnSpc>
                <a:spcPct val="80000"/>
              </a:lnSpc>
              <a:buNone/>
            </a:pPr>
            <a:r>
              <a:rPr lang="tr-TR" sz="1800" dirty="0">
                <a:latin typeface="Comic Sans MS" panose="030F0702030302020204" pitchFamily="66" charset="0"/>
              </a:rPr>
              <a:t>Düşük ve yüksek </a:t>
            </a:r>
            <a:r>
              <a:rPr lang="tr-TR" sz="1800" dirty="0" err="1">
                <a:latin typeface="Comic Sans MS" panose="030F0702030302020204" pitchFamily="66" charset="0"/>
              </a:rPr>
              <a:t>glisemik</a:t>
            </a:r>
            <a:r>
              <a:rPr lang="tr-TR" sz="1800" dirty="0">
                <a:latin typeface="Comic Sans MS" panose="030F0702030302020204" pitchFamily="66" charset="0"/>
              </a:rPr>
              <a:t> indekse sahip karbonhidratların etkisi</a:t>
            </a:r>
          </a:p>
          <a:p>
            <a:pPr marL="0" indent="0" algn="just" eaLnBrk="1" hangingPunct="1">
              <a:lnSpc>
                <a:spcPct val="80000"/>
              </a:lnSpc>
            </a:pPr>
            <a:r>
              <a:rPr lang="tr-TR" sz="1800" dirty="0">
                <a:latin typeface="Comic Sans MS" panose="030F0702030302020204" pitchFamily="66" charset="0"/>
              </a:rPr>
              <a:t>Karbon, oksijen ve hidrojen moleküllerinden oluşan ve başta merkezi sinir sistemi olmak üzere insan bedenine enerji sağlayan karbonhidratlar beyaz şeker örneğinde olduğu gibi basit, patates örneğinde olduğu gibi kompleks karbonhidratlar olarak ikiye ayrılırlar. Çeşitli besinlerdeki karbonhidrat yapıları kan şekerini farklı derecelerde yükseltmektedir. </a:t>
            </a:r>
            <a:r>
              <a:rPr lang="tr-TR" sz="1800" dirty="0" err="1">
                <a:latin typeface="Comic Sans MS" panose="030F0702030302020204" pitchFamily="66" charset="0"/>
              </a:rPr>
              <a:t>Glisemik</a:t>
            </a:r>
            <a:r>
              <a:rPr lang="tr-TR" sz="1800" dirty="0">
                <a:latin typeface="Comic Sans MS" panose="030F0702030302020204" pitchFamily="66" charset="0"/>
              </a:rPr>
              <a:t> indeksi düşük besinler bireylerin daha uzun süre tok kalmalarını sağlarken bu oranın yüksek olduğu besinler kandaki insülin miktarını hızla yükseltmekte ve bunun sonucunda da kan şekerinin hızla düşmesine neden olmakta ve kişi besin almış olmasına karşın hızla acıkmaktadır. Bu, bir yandan ani yükselen kan şekerinin vücutta depolanmasının beraberinde getirdiği yağlanma yani kilo almaya, bir yandan da durumu dengelemek isteyen pankreasın aşırı ve dengesiz çalışmayla insülin üretmesine ve sonuçta kan şekerindeki bu ani değişikliklerin yıllar içinde genetik yatkınlığı olan kişilerde diyabetin ortaya çıkmasına, hipertansiyona, damar sertliğine yol açmaktadır.</a:t>
            </a:r>
          </a:p>
        </p:txBody>
      </p:sp>
    </p:spTree>
    <p:extLst>
      <p:ext uri="{BB962C8B-B14F-4D97-AF65-F5344CB8AC3E}">
        <p14:creationId xmlns:p14="http://schemas.microsoft.com/office/powerpoint/2010/main" val="37258283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3" name="Text 1"/>
          <p:cNvSpPr txBox="1"/>
          <p:nvPr/>
        </p:nvSpPr>
        <p:spPr>
          <a:xfrm>
            <a:off x="640080" y="621792"/>
            <a:ext cx="10911535" cy="566928"/>
          </a:xfrm>
          <a:prstGeom prst="rect">
            <a:avLst/>
          </a:prstGeom>
          <a:noFill/>
          <a:ln/>
        </p:spPr>
        <p:txBody>
          <a:bodyPr wrap="square" lIns="0" tIns="0" rIns="0" bIns="0" rtlCol="0" anchor="t"/>
          <a:lstStyle/>
          <a:p>
            <a:pPr marL="0" indent="0">
              <a:buNone/>
            </a:pPr>
            <a:r>
              <a:rPr lang="en-US" sz="2800" b="1" dirty="0">
                <a:solidFill>
                  <a:srgbClr val="1F4A2C"/>
                </a:solidFill>
                <a:latin typeface="Cambria" pitchFamily="34" charset="0"/>
                <a:ea typeface="Cambria" pitchFamily="34" charset="-122"/>
                <a:cs typeface="Cambria" pitchFamily="34" charset="-120"/>
              </a:rPr>
              <a:t>Glisemik İndeks ve Glisemik Yük</a:t>
            </a:r>
            <a:endParaRPr lang="en-US" sz="2800" dirty="0"/>
          </a:p>
        </p:txBody>
      </p:sp>
      <p:sp>
        <p:nvSpPr>
          <p:cNvPr id="4" name="Shape 2"/>
          <p:cNvSpPr/>
          <p:nvPr/>
        </p:nvSpPr>
        <p:spPr>
          <a:xfrm>
            <a:off x="640080" y="1325880"/>
            <a:ext cx="3466490" cy="2331720"/>
          </a:xfrm>
          <a:prstGeom prst="roundRect">
            <a:avLst>
              <a:gd name="adj" fmla="val 2353"/>
            </a:avLst>
          </a:prstGeom>
          <a:solidFill>
            <a:srgbClr val="EDF3EC"/>
          </a:solidFill>
          <a:ln/>
        </p:spPr>
      </p:sp>
      <p:sp>
        <p:nvSpPr>
          <p:cNvPr id="5" name="Shape 3"/>
          <p:cNvSpPr/>
          <p:nvPr/>
        </p:nvSpPr>
        <p:spPr>
          <a:xfrm>
            <a:off x="877824" y="1527048"/>
            <a:ext cx="402336" cy="402336"/>
          </a:xfrm>
          <a:prstGeom prst="ellipse">
            <a:avLst/>
          </a:prstGeom>
          <a:solidFill>
            <a:srgbClr val="1F4A2C"/>
          </a:solidFill>
          <a:ln/>
        </p:spPr>
      </p:sp>
      <p:sp>
        <p:nvSpPr>
          <p:cNvPr id="6" name="Text 4"/>
          <p:cNvSpPr txBox="1"/>
          <p:nvPr/>
        </p:nvSpPr>
        <p:spPr>
          <a:xfrm>
            <a:off x="877824" y="1527048"/>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7" name="Text 5"/>
          <p:cNvSpPr txBox="1"/>
          <p:nvPr/>
        </p:nvSpPr>
        <p:spPr>
          <a:xfrm>
            <a:off x="1389888" y="1508760"/>
            <a:ext cx="2478938"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Glisemik İndeks (Gİ)</a:t>
            </a:r>
            <a:endParaRPr lang="en-US" sz="1500" dirty="0"/>
          </a:p>
        </p:txBody>
      </p:sp>
      <p:sp>
        <p:nvSpPr>
          <p:cNvPr id="8" name="Text 6"/>
          <p:cNvSpPr txBox="1"/>
          <p:nvPr/>
        </p:nvSpPr>
        <p:spPr>
          <a:xfrm>
            <a:off x="914400" y="2020824"/>
            <a:ext cx="2917850" cy="1417320"/>
          </a:xfrm>
          <a:prstGeom prst="rect">
            <a:avLst/>
          </a:prstGeom>
          <a:noFill/>
          <a:ln/>
        </p:spPr>
        <p:txBody>
          <a:bodyPr wrap="square" lIns="0" tIns="0" rIns="0" bIns="0" rtlCol="0" anchor="ctr"/>
          <a:lstStyle/>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50 g karbonhidrat içeren besinin kan şekerini yükseltme hızı</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Referans: glukoz veya beyaz ekmek = 100</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Düşük ≤ 55 · Orta 56-69 · Yüksek ≥ 70</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Porsiyon miktarını dikkate almaz</a:t>
            </a:r>
            <a:endParaRPr lang="en-US" sz="1150" dirty="0"/>
          </a:p>
        </p:txBody>
      </p:sp>
      <p:sp>
        <p:nvSpPr>
          <p:cNvPr id="9" name="Shape 7"/>
          <p:cNvSpPr/>
          <p:nvPr/>
        </p:nvSpPr>
        <p:spPr>
          <a:xfrm>
            <a:off x="4362602" y="1325880"/>
            <a:ext cx="3466490" cy="2331720"/>
          </a:xfrm>
          <a:prstGeom prst="roundRect">
            <a:avLst>
              <a:gd name="adj" fmla="val 2353"/>
            </a:avLst>
          </a:prstGeom>
          <a:solidFill>
            <a:srgbClr val="EDF3EC"/>
          </a:solidFill>
          <a:ln/>
        </p:spPr>
      </p:sp>
      <p:sp>
        <p:nvSpPr>
          <p:cNvPr id="10" name="Shape 8"/>
          <p:cNvSpPr/>
          <p:nvPr/>
        </p:nvSpPr>
        <p:spPr>
          <a:xfrm>
            <a:off x="4600346" y="1527048"/>
            <a:ext cx="402336" cy="402336"/>
          </a:xfrm>
          <a:prstGeom prst="ellipse">
            <a:avLst/>
          </a:prstGeom>
          <a:solidFill>
            <a:srgbClr val="1F4A2C"/>
          </a:solidFill>
          <a:ln/>
        </p:spPr>
      </p:sp>
      <p:sp>
        <p:nvSpPr>
          <p:cNvPr id="11" name="Text 9"/>
          <p:cNvSpPr txBox="1"/>
          <p:nvPr/>
        </p:nvSpPr>
        <p:spPr>
          <a:xfrm>
            <a:off x="4600346" y="1527048"/>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2" name="Text 10"/>
          <p:cNvSpPr txBox="1"/>
          <p:nvPr/>
        </p:nvSpPr>
        <p:spPr>
          <a:xfrm>
            <a:off x="5112410" y="1508760"/>
            <a:ext cx="2478938"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Glisemik Yük (GY)</a:t>
            </a:r>
            <a:endParaRPr lang="en-US" sz="1500" dirty="0"/>
          </a:p>
        </p:txBody>
      </p:sp>
      <p:sp>
        <p:nvSpPr>
          <p:cNvPr id="13" name="Text 11"/>
          <p:cNvSpPr txBox="1"/>
          <p:nvPr/>
        </p:nvSpPr>
        <p:spPr>
          <a:xfrm>
            <a:off x="4636922" y="2020824"/>
            <a:ext cx="2917850" cy="1417320"/>
          </a:xfrm>
          <a:prstGeom prst="rect">
            <a:avLst/>
          </a:prstGeom>
          <a:noFill/>
          <a:ln/>
        </p:spPr>
        <p:txBody>
          <a:bodyPr wrap="square" lIns="0" tIns="0" rIns="0" bIns="0" rtlCol="0" anchor="ctr"/>
          <a:lstStyle/>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GY = (Gİ × porsiyondaki karbonhidrat g) ÷ 100</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Hem türü hem miktarı birlikte değerlendirir</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Düşük ≤ 10 · Orta 11-19 · Yüksek ≥ 20</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Karpuz örneği: Gİ yüksek, GY düşük</a:t>
            </a:r>
            <a:endParaRPr lang="en-US" sz="1150" dirty="0"/>
          </a:p>
        </p:txBody>
      </p:sp>
      <p:sp>
        <p:nvSpPr>
          <p:cNvPr id="14" name="Shape 12"/>
          <p:cNvSpPr/>
          <p:nvPr/>
        </p:nvSpPr>
        <p:spPr>
          <a:xfrm>
            <a:off x="8085125" y="1325880"/>
            <a:ext cx="3466490" cy="2331720"/>
          </a:xfrm>
          <a:prstGeom prst="roundRect">
            <a:avLst>
              <a:gd name="adj" fmla="val 2353"/>
            </a:avLst>
          </a:prstGeom>
          <a:solidFill>
            <a:srgbClr val="EDF3EC"/>
          </a:solidFill>
          <a:ln/>
        </p:spPr>
      </p:sp>
      <p:sp>
        <p:nvSpPr>
          <p:cNvPr id="15" name="Shape 13"/>
          <p:cNvSpPr/>
          <p:nvPr/>
        </p:nvSpPr>
        <p:spPr>
          <a:xfrm>
            <a:off x="8322869" y="1527048"/>
            <a:ext cx="402336" cy="402336"/>
          </a:xfrm>
          <a:prstGeom prst="ellipse">
            <a:avLst/>
          </a:prstGeom>
          <a:solidFill>
            <a:srgbClr val="1F4A2C"/>
          </a:solidFill>
          <a:ln/>
        </p:spPr>
      </p:sp>
      <p:sp>
        <p:nvSpPr>
          <p:cNvPr id="16" name="Text 14"/>
          <p:cNvSpPr txBox="1"/>
          <p:nvPr/>
        </p:nvSpPr>
        <p:spPr>
          <a:xfrm>
            <a:off x="8322869" y="1527048"/>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7" name="Text 15"/>
          <p:cNvSpPr txBox="1"/>
          <p:nvPr/>
        </p:nvSpPr>
        <p:spPr>
          <a:xfrm>
            <a:off x="8834933" y="1508760"/>
            <a:ext cx="2478938"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Gİ'yi Etkileyen Etmenler</a:t>
            </a:r>
            <a:endParaRPr lang="en-US" sz="1500" dirty="0"/>
          </a:p>
        </p:txBody>
      </p:sp>
      <p:sp>
        <p:nvSpPr>
          <p:cNvPr id="18" name="Text 16"/>
          <p:cNvSpPr txBox="1"/>
          <p:nvPr/>
        </p:nvSpPr>
        <p:spPr>
          <a:xfrm>
            <a:off x="8359445" y="2020824"/>
            <a:ext cx="2917850" cy="1417320"/>
          </a:xfrm>
          <a:prstGeom prst="rect">
            <a:avLst/>
          </a:prstGeom>
          <a:noFill/>
          <a:ln/>
        </p:spPr>
        <p:txBody>
          <a:bodyPr wrap="square" lIns="0" tIns="0" rIns="0" bIns="0" rtlCol="0" anchor="ctr"/>
          <a:lstStyle/>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Posa, yağ ve protein varlığı düşürür</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Pişirme süresi ve su miktarı artırır</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Olgunlaşma düzeyi (muz) artırır</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Öğütme ve püre hâline getirme artırır</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Soğutma dirençli nişasta oluşturup düşürür</a:t>
            </a:r>
            <a:endParaRPr lang="en-US" sz="1150" dirty="0"/>
          </a:p>
        </p:txBody>
      </p:sp>
      <p:graphicFrame>
        <p:nvGraphicFramePr>
          <p:cNvPr id="27" name="Table 0"/>
          <p:cNvGraphicFramePr>
            <a:graphicFrameLocks noGrp="1"/>
          </p:cNvGraphicFramePr>
          <p:nvPr>
            <p:extLst>
              <p:ext uri="{D42A27DB-BD31-4B8C-83A1-F6EECF244321}">
                <p14:modId xmlns:p14="http://schemas.microsoft.com/office/powerpoint/2010/main" val="1579011935"/>
              </p:ext>
            </p:extLst>
          </p:nvPr>
        </p:nvGraphicFramePr>
        <p:xfrm>
          <a:off x="640080" y="3886200"/>
          <a:ext cx="10911535" cy="1371600"/>
        </p:xfrm>
        <a:graphic>
          <a:graphicData uri="http://schemas.openxmlformats.org/drawingml/2006/table">
            <a:tbl>
              <a:tblPr/>
              <a:tblGrid>
                <a:gridCol w="3657600"/>
                <a:gridCol w="3566160"/>
                <a:gridCol w="3687775"/>
              </a:tblGrid>
              <a:tr h="685800">
                <a:tc>
                  <a:txBody>
                    <a:bodyPr/>
                    <a:lstStyle/>
                    <a:p>
                      <a:pPr marL="0" indent="0">
                        <a:buNone/>
                      </a:pPr>
                      <a:r>
                        <a:rPr lang="en-US" sz="1150" b="1" dirty="0">
                          <a:solidFill>
                            <a:srgbClr val="FFFFFF"/>
                          </a:solidFill>
                          <a:latin typeface="Calibri" pitchFamily="34" charset="0"/>
                          <a:ea typeface="Calibri" pitchFamily="34" charset="-122"/>
                          <a:cs typeface="Calibri" pitchFamily="34" charset="-120"/>
                        </a:rPr>
                        <a:t>Düşük Gİ (≤55)</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1F4A2C"/>
                    </a:solidFill>
                  </a:tcPr>
                </a:tc>
                <a:tc>
                  <a:txBody>
                    <a:bodyPr/>
                    <a:lstStyle/>
                    <a:p>
                      <a:pPr marL="0" indent="0">
                        <a:buNone/>
                      </a:pPr>
                      <a:r>
                        <a:rPr lang="en-US" sz="1150" b="1" dirty="0">
                          <a:solidFill>
                            <a:srgbClr val="FFFFFF"/>
                          </a:solidFill>
                          <a:latin typeface="Calibri" pitchFamily="34" charset="0"/>
                          <a:ea typeface="Calibri" pitchFamily="34" charset="-122"/>
                          <a:cs typeface="Calibri" pitchFamily="34" charset="-120"/>
                        </a:rPr>
                        <a:t>Orta Gİ (56-69)</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1F4A2C"/>
                    </a:solidFill>
                  </a:tcPr>
                </a:tc>
                <a:tc>
                  <a:txBody>
                    <a:bodyPr/>
                    <a:lstStyle/>
                    <a:p>
                      <a:pPr marL="0" indent="0">
                        <a:buNone/>
                      </a:pPr>
                      <a:r>
                        <a:rPr lang="en-US" sz="1150" b="1" dirty="0">
                          <a:solidFill>
                            <a:srgbClr val="FFFFFF"/>
                          </a:solidFill>
                          <a:latin typeface="Calibri" pitchFamily="34" charset="0"/>
                          <a:ea typeface="Calibri" pitchFamily="34" charset="-122"/>
                          <a:cs typeface="Calibri" pitchFamily="34" charset="-120"/>
                        </a:rPr>
                        <a:t>Yüksek Gİ (≥70)</a:t>
                      </a:r>
                      <a:endParaRPr lang="en-US" sz="115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1F4A2C"/>
                    </a:solidFill>
                  </a:tcPr>
                </a:tc>
              </a:tr>
              <a:tr h="685800">
                <a:tc>
                  <a:txBody>
                    <a:bodyPr/>
                    <a:lstStyle/>
                    <a:p>
                      <a:pPr marL="0" indent="0">
                        <a:buNone/>
                      </a:pPr>
                      <a:r>
                        <a:rPr lang="en-US" sz="1100" b="1" dirty="0">
                          <a:solidFill>
                            <a:srgbClr val="1E2A20"/>
                          </a:solidFill>
                          <a:latin typeface="Calibri" pitchFamily="34" charset="0"/>
                          <a:ea typeface="Calibri" pitchFamily="34" charset="-122"/>
                          <a:cs typeface="Calibri" pitchFamily="34" charset="-120"/>
                        </a:rPr>
                        <a:t>Kuru baklagil, bulgur, yulaf, elma, armut, süt, yoğurt</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c>
                  <a:txBody>
                    <a:bodyPr/>
                    <a:lstStyle/>
                    <a:p>
                      <a:pPr marL="0" indent="0">
                        <a:buNone/>
                      </a:pPr>
                      <a:r>
                        <a:rPr lang="en-US" sz="1100" dirty="0">
                          <a:solidFill>
                            <a:srgbClr val="1E2A20"/>
                          </a:solidFill>
                          <a:latin typeface="Calibri" pitchFamily="34" charset="0"/>
                          <a:ea typeface="Calibri" pitchFamily="34" charset="-122"/>
                          <a:cs typeface="Calibri" pitchFamily="34" charset="-120"/>
                        </a:rPr>
                        <a:t>Esmer pirinç, tam buğday ekmeği, muz, bal, kuru üzüm</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c>
                  <a:txBody>
                    <a:bodyPr/>
                    <a:lstStyle/>
                    <a:p>
                      <a:pPr marL="0" indent="0">
                        <a:buNone/>
                      </a:pPr>
                      <a:r>
                        <a:rPr lang="en-US" sz="1100" dirty="0">
                          <a:solidFill>
                            <a:srgbClr val="1E2A20"/>
                          </a:solidFill>
                          <a:latin typeface="Calibri" pitchFamily="34" charset="0"/>
                          <a:ea typeface="Calibri" pitchFamily="34" charset="-122"/>
                          <a:cs typeface="Calibri" pitchFamily="34" charset="-120"/>
                        </a:rPr>
                        <a:t>Beyaz ekmek, beyaz pirinç, patates püresi, şekerli içecek, çay şekeri</a:t>
                      </a:r>
                      <a:endParaRPr lang="en-US" sz="1100" dirty="0">
                        <a:latin typeface="Calibri" charset="0"/>
                        <a:ea typeface="Calibri" charset="0"/>
                        <a:cs typeface="Calibri" charset="0"/>
                      </a:endParaRPr>
                    </a:p>
                  </a:txBody>
                  <a:tcPr marL="82296" marR="82296" marT="82296" marB="82296" anchor="ctr">
                    <a:lnL w="9525" cap="flat" cmpd="sng" algn="ctr">
                      <a:solidFill>
                        <a:srgbClr val="DCE6DC"/>
                      </a:solidFill>
                      <a:prstDash val="solid"/>
                      <a:round/>
                      <a:headEnd type="none" w="med" len="med"/>
                      <a:tailEnd type="none" w="med" len="med"/>
                    </a:lnL>
                    <a:lnR w="9525" cap="flat" cmpd="sng" algn="ctr">
                      <a:solidFill>
                        <a:srgbClr val="DCE6DC"/>
                      </a:solidFill>
                      <a:prstDash val="solid"/>
                      <a:round/>
                      <a:headEnd type="none" w="med" len="med"/>
                      <a:tailEnd type="none" w="med" len="med"/>
                    </a:lnR>
                    <a:lnT w="9525" cap="flat" cmpd="sng" algn="ctr">
                      <a:solidFill>
                        <a:srgbClr val="DCE6DC"/>
                      </a:solidFill>
                      <a:prstDash val="solid"/>
                      <a:round/>
                      <a:headEnd type="none" w="med" len="med"/>
                      <a:tailEnd type="none" w="med" len="med"/>
                    </a:lnT>
                    <a:lnB w="9525" cap="flat" cmpd="sng" algn="ctr">
                      <a:solidFill>
                        <a:srgbClr val="DCE6DC"/>
                      </a:solidFill>
                      <a:prstDash val="solid"/>
                      <a:round/>
                      <a:headEnd type="none" w="med" len="med"/>
                      <a:tailEnd type="none" w="med" len="med"/>
                    </a:lnB>
                    <a:solidFill>
                      <a:srgbClr val="EDF3EC"/>
                    </a:solidFill>
                  </a:tcPr>
                </a:tc>
              </a:tr>
            </a:tbl>
          </a:graphicData>
        </a:graphic>
      </p:graphicFrame>
      <p:sp>
        <p:nvSpPr>
          <p:cNvPr id="20" name="Shape 17"/>
          <p:cNvSpPr/>
          <p:nvPr/>
        </p:nvSpPr>
        <p:spPr>
          <a:xfrm>
            <a:off x="640080" y="5669280"/>
            <a:ext cx="10911535" cy="731520"/>
          </a:xfrm>
          <a:prstGeom prst="roundRect">
            <a:avLst>
              <a:gd name="adj" fmla="val 6250"/>
            </a:avLst>
          </a:prstGeom>
          <a:solidFill>
            <a:srgbClr val="F4EDE4"/>
          </a:solidFill>
          <a:ln/>
        </p:spPr>
      </p:sp>
      <p:sp>
        <p:nvSpPr>
          <p:cNvPr id="21" name="Text 18"/>
          <p:cNvSpPr txBox="1"/>
          <p:nvPr/>
        </p:nvSpPr>
        <p:spPr>
          <a:xfrm>
            <a:off x="932688" y="5669280"/>
            <a:ext cx="10326319" cy="731520"/>
          </a:xfrm>
          <a:prstGeom prst="rect">
            <a:avLst/>
          </a:prstGeom>
          <a:noFill/>
          <a:ln/>
        </p:spPr>
        <p:txBody>
          <a:bodyPr wrap="square" lIns="0" tIns="0" rIns="0" bIns="0" rtlCol="0" anchor="ctr"/>
          <a:lstStyle/>
          <a:p>
            <a:pPr marL="0" indent="0">
              <a:lnSpc>
                <a:spcPct val="110000"/>
              </a:lnSpc>
              <a:buNone/>
            </a:pPr>
            <a:r>
              <a:rPr lang="en-US" sz="1250" b="1" dirty="0">
                <a:solidFill>
                  <a:srgbClr val="D9762B"/>
                </a:solidFill>
                <a:latin typeface="Calibri" pitchFamily="34" charset="0"/>
                <a:ea typeface="Calibri" pitchFamily="34" charset="-122"/>
                <a:cs typeface="Calibri" pitchFamily="34" charset="-120"/>
              </a:rPr>
              <a:t>Sınırlılık:  </a:t>
            </a:r>
            <a:r>
              <a:rPr lang="en-US" sz="1250" dirty="0">
                <a:solidFill>
                  <a:srgbClr val="1E2A20"/>
                </a:solidFill>
                <a:latin typeface="Calibri" pitchFamily="34" charset="0"/>
                <a:ea typeface="Calibri" pitchFamily="34" charset="-122"/>
                <a:cs typeface="Calibri" pitchFamily="34" charset="-120"/>
              </a:rPr>
              <a:t>Gİ tek bir besin için laboratuvar koşullarında ölçülür; karışık öğünlerde değer değişir. Bu nedenle tek ölçüt olarak değil, besin seçiminde yardımcı araç olarak kullanılır.</a:t>
            </a:r>
            <a:endParaRPr lang="en-US" sz="125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1616275" y="925323"/>
            <a:ext cx="10052263" cy="5326606"/>
          </a:xfrm>
          <a:prstGeom prst="rect">
            <a:avLst/>
          </a:prstGeom>
        </p:spPr>
      </p:pic>
    </p:spTree>
    <p:extLst>
      <p:ext uri="{BB962C8B-B14F-4D97-AF65-F5344CB8AC3E}">
        <p14:creationId xmlns:p14="http://schemas.microsoft.com/office/powerpoint/2010/main" val="188642493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pPr>
              <a:defRPr/>
            </a:pPr>
            <a:fld id="{F2C49471-09D7-4235-90E7-FBDD5185786C}" type="slidenum">
              <a:rPr lang="en-US" smtClean="0"/>
              <a:pPr>
                <a:defRPr/>
              </a:pPr>
              <a:t>49</a:t>
            </a:fld>
            <a:endParaRPr lang="en-US"/>
          </a:p>
        </p:txBody>
      </p:sp>
      <p:pic>
        <p:nvPicPr>
          <p:cNvPr id="5" name="Resim 4"/>
          <p:cNvPicPr>
            <a:picLocks noChangeAspect="1"/>
          </p:cNvPicPr>
          <p:nvPr/>
        </p:nvPicPr>
        <p:blipFill>
          <a:blip r:embed="rId2"/>
          <a:stretch>
            <a:fillRect/>
          </a:stretch>
        </p:blipFill>
        <p:spPr>
          <a:xfrm>
            <a:off x="1659835" y="230379"/>
            <a:ext cx="9406242" cy="6308534"/>
          </a:xfrm>
          <a:prstGeom prst="rect">
            <a:avLst/>
          </a:prstGeom>
        </p:spPr>
      </p:pic>
    </p:spTree>
    <p:extLst>
      <p:ext uri="{BB962C8B-B14F-4D97-AF65-F5344CB8AC3E}">
        <p14:creationId xmlns:p14="http://schemas.microsoft.com/office/powerpoint/2010/main" val="336842911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3" name="Text 1"/>
          <p:cNvSpPr txBox="1"/>
          <p:nvPr/>
        </p:nvSpPr>
        <p:spPr>
          <a:xfrm>
            <a:off x="640080" y="621792"/>
            <a:ext cx="10911535" cy="566928"/>
          </a:xfrm>
          <a:prstGeom prst="rect">
            <a:avLst/>
          </a:prstGeom>
          <a:noFill/>
          <a:ln/>
        </p:spPr>
        <p:txBody>
          <a:bodyPr wrap="square" lIns="0" tIns="0" rIns="0" bIns="0" rtlCol="0" anchor="t"/>
          <a:lstStyle/>
          <a:p>
            <a:pPr marL="0" indent="0">
              <a:buNone/>
            </a:pPr>
            <a:r>
              <a:rPr lang="en-US" sz="2800" b="1" dirty="0">
                <a:solidFill>
                  <a:srgbClr val="1F4A2C"/>
                </a:solidFill>
                <a:latin typeface="Cambria" pitchFamily="34" charset="0"/>
                <a:ea typeface="Cambria" pitchFamily="34" charset="-122"/>
                <a:cs typeface="Cambria" pitchFamily="34" charset="-120"/>
              </a:rPr>
              <a:t>Günlük Karbonhidrat Gereksinimi ve Hesaplama</a:t>
            </a:r>
            <a:endParaRPr lang="en-US" sz="2800" dirty="0"/>
          </a:p>
        </p:txBody>
      </p:sp>
      <p:sp>
        <p:nvSpPr>
          <p:cNvPr id="4" name="Shape 2"/>
          <p:cNvSpPr/>
          <p:nvPr/>
        </p:nvSpPr>
        <p:spPr>
          <a:xfrm>
            <a:off x="640080" y="1325880"/>
            <a:ext cx="2535860" cy="1463040"/>
          </a:xfrm>
          <a:prstGeom prst="roundRect">
            <a:avLst>
              <a:gd name="adj" fmla="val 3750"/>
            </a:avLst>
          </a:prstGeom>
          <a:solidFill>
            <a:srgbClr val="1F4A2C"/>
          </a:solidFill>
          <a:ln/>
        </p:spPr>
      </p:sp>
      <p:sp>
        <p:nvSpPr>
          <p:cNvPr id="5" name="Text 3"/>
          <p:cNvSpPr txBox="1"/>
          <p:nvPr/>
        </p:nvSpPr>
        <p:spPr>
          <a:xfrm>
            <a:off x="804672" y="1453896"/>
            <a:ext cx="2206676" cy="713232"/>
          </a:xfrm>
          <a:prstGeom prst="rect">
            <a:avLst/>
          </a:prstGeom>
          <a:noFill/>
          <a:ln/>
        </p:spPr>
        <p:txBody>
          <a:bodyPr wrap="square" lIns="0" tIns="0" rIns="0" bIns="0" rtlCol="0" anchor="ctr"/>
          <a:lstStyle/>
          <a:p>
            <a:pPr marL="0" indent="0" algn="ctr">
              <a:buNone/>
            </a:pPr>
            <a:r>
              <a:rPr lang="en-US" sz="4000" b="1" dirty="0">
                <a:solidFill>
                  <a:srgbClr val="FFFFFF"/>
                </a:solidFill>
                <a:latin typeface="Cambria" pitchFamily="34" charset="0"/>
                <a:ea typeface="Cambria" pitchFamily="34" charset="-122"/>
                <a:cs typeface="Cambria" pitchFamily="34" charset="-120"/>
              </a:rPr>
              <a:t>45-60</a:t>
            </a:r>
            <a:r>
              <a:rPr lang="en-US" sz="1500" b="1" dirty="0">
                <a:solidFill>
                  <a:srgbClr val="8CB369"/>
                </a:solidFill>
                <a:latin typeface="Cambria" pitchFamily="34" charset="0"/>
                <a:ea typeface="Cambria" pitchFamily="34" charset="-122"/>
                <a:cs typeface="Cambria" pitchFamily="34" charset="-120"/>
              </a:rPr>
              <a:t> %</a:t>
            </a:r>
            <a:endParaRPr lang="en-US" sz="4000" dirty="0"/>
          </a:p>
        </p:txBody>
      </p:sp>
      <p:sp>
        <p:nvSpPr>
          <p:cNvPr id="6" name="Text 4"/>
          <p:cNvSpPr txBox="1"/>
          <p:nvPr/>
        </p:nvSpPr>
        <p:spPr>
          <a:xfrm>
            <a:off x="822960" y="2185416"/>
            <a:ext cx="2170100" cy="512064"/>
          </a:xfrm>
          <a:prstGeom prst="rect">
            <a:avLst/>
          </a:prstGeom>
          <a:noFill/>
          <a:ln/>
        </p:spPr>
        <p:txBody>
          <a:bodyPr wrap="square" lIns="0" tIns="0" rIns="0" bIns="0" rtlCol="0" anchor="t"/>
          <a:lstStyle/>
          <a:p>
            <a:pPr marL="0" indent="0" algn="ctr">
              <a:buNone/>
            </a:pPr>
            <a:r>
              <a:rPr lang="en-US" sz="1150" dirty="0">
                <a:solidFill>
                  <a:srgbClr val="D7E6D4"/>
                </a:solidFill>
                <a:latin typeface="Calibri" pitchFamily="34" charset="0"/>
                <a:ea typeface="Calibri" pitchFamily="34" charset="-122"/>
                <a:cs typeface="Calibri" pitchFamily="34" charset="-120"/>
              </a:rPr>
              <a:t>Günlük enerjinin karbonhidrattan gelmesi önerilen payı</a:t>
            </a:r>
            <a:endParaRPr lang="en-US" sz="1150" dirty="0"/>
          </a:p>
        </p:txBody>
      </p:sp>
      <p:sp>
        <p:nvSpPr>
          <p:cNvPr id="7" name="Shape 5"/>
          <p:cNvSpPr/>
          <p:nvPr/>
        </p:nvSpPr>
        <p:spPr>
          <a:xfrm>
            <a:off x="3431972" y="1325880"/>
            <a:ext cx="2535860" cy="1463040"/>
          </a:xfrm>
          <a:prstGeom prst="roundRect">
            <a:avLst>
              <a:gd name="adj" fmla="val 3750"/>
            </a:avLst>
          </a:prstGeom>
          <a:solidFill>
            <a:srgbClr val="EDF3EC"/>
          </a:solidFill>
          <a:ln/>
        </p:spPr>
      </p:sp>
      <p:sp>
        <p:nvSpPr>
          <p:cNvPr id="8" name="Text 6"/>
          <p:cNvSpPr txBox="1"/>
          <p:nvPr/>
        </p:nvSpPr>
        <p:spPr>
          <a:xfrm>
            <a:off x="3596564" y="1453896"/>
            <a:ext cx="2206676" cy="713232"/>
          </a:xfrm>
          <a:prstGeom prst="rect">
            <a:avLst/>
          </a:prstGeom>
          <a:noFill/>
          <a:ln/>
        </p:spPr>
        <p:txBody>
          <a:bodyPr wrap="square" lIns="0" tIns="0" rIns="0" bIns="0" rtlCol="0" anchor="ctr"/>
          <a:lstStyle/>
          <a:p>
            <a:pPr marL="0" indent="0" algn="ctr">
              <a:buNone/>
            </a:pPr>
            <a:r>
              <a:rPr lang="en-US" sz="4000" b="1" dirty="0">
                <a:solidFill>
                  <a:srgbClr val="1F4A2C"/>
                </a:solidFill>
                <a:latin typeface="Cambria" pitchFamily="34" charset="0"/>
                <a:ea typeface="Cambria" pitchFamily="34" charset="-122"/>
                <a:cs typeface="Cambria" pitchFamily="34" charset="-120"/>
              </a:rPr>
              <a:t>130</a:t>
            </a:r>
            <a:r>
              <a:rPr lang="en-US" sz="1500" b="1" dirty="0">
                <a:solidFill>
                  <a:srgbClr val="4A7C59"/>
                </a:solidFill>
                <a:latin typeface="Cambria" pitchFamily="34" charset="0"/>
                <a:ea typeface="Cambria" pitchFamily="34" charset="-122"/>
                <a:cs typeface="Cambria" pitchFamily="34" charset="-120"/>
              </a:rPr>
              <a:t> g</a:t>
            </a:r>
            <a:endParaRPr lang="en-US" sz="4000" dirty="0"/>
          </a:p>
        </p:txBody>
      </p:sp>
      <p:sp>
        <p:nvSpPr>
          <p:cNvPr id="9" name="Text 7"/>
          <p:cNvSpPr txBox="1"/>
          <p:nvPr/>
        </p:nvSpPr>
        <p:spPr>
          <a:xfrm>
            <a:off x="3614852" y="2185416"/>
            <a:ext cx="2170100" cy="512064"/>
          </a:xfrm>
          <a:prstGeom prst="rect">
            <a:avLst/>
          </a:prstGeom>
          <a:noFill/>
          <a:ln/>
        </p:spPr>
        <p:txBody>
          <a:bodyPr wrap="square" lIns="0" tIns="0" rIns="0" bIns="0" rtlCol="0" anchor="t"/>
          <a:lstStyle/>
          <a:p>
            <a:pPr marL="0" indent="0" algn="ctr">
              <a:buNone/>
            </a:pPr>
            <a:r>
              <a:rPr lang="en-US" sz="1150" dirty="0">
                <a:solidFill>
                  <a:srgbClr val="5F7065"/>
                </a:solidFill>
                <a:latin typeface="Calibri" pitchFamily="34" charset="0"/>
                <a:ea typeface="Calibri" pitchFamily="34" charset="-122"/>
                <a:cs typeface="Calibri" pitchFamily="34" charset="-120"/>
              </a:rPr>
              <a:t>Yetişkin için mutlak alt sınır (beyin gereksinimi)</a:t>
            </a:r>
            <a:endParaRPr lang="en-US" sz="1150" dirty="0"/>
          </a:p>
        </p:txBody>
      </p:sp>
      <p:sp>
        <p:nvSpPr>
          <p:cNvPr id="10" name="Shape 8"/>
          <p:cNvSpPr/>
          <p:nvPr/>
        </p:nvSpPr>
        <p:spPr>
          <a:xfrm>
            <a:off x="6223864" y="1325880"/>
            <a:ext cx="2535860" cy="1463040"/>
          </a:xfrm>
          <a:prstGeom prst="roundRect">
            <a:avLst>
              <a:gd name="adj" fmla="val 3750"/>
            </a:avLst>
          </a:prstGeom>
          <a:solidFill>
            <a:srgbClr val="EDF3EC"/>
          </a:solidFill>
          <a:ln/>
        </p:spPr>
      </p:sp>
      <p:sp>
        <p:nvSpPr>
          <p:cNvPr id="11" name="Text 9"/>
          <p:cNvSpPr txBox="1"/>
          <p:nvPr/>
        </p:nvSpPr>
        <p:spPr>
          <a:xfrm>
            <a:off x="6388456" y="1453896"/>
            <a:ext cx="2206676" cy="713232"/>
          </a:xfrm>
          <a:prstGeom prst="rect">
            <a:avLst/>
          </a:prstGeom>
          <a:noFill/>
          <a:ln/>
        </p:spPr>
        <p:txBody>
          <a:bodyPr wrap="square" lIns="0" tIns="0" rIns="0" bIns="0" rtlCol="0" anchor="ctr"/>
          <a:lstStyle/>
          <a:p>
            <a:pPr marL="0" indent="0" algn="ctr">
              <a:buNone/>
            </a:pPr>
            <a:r>
              <a:rPr lang="en-US" sz="4000" b="1" dirty="0">
                <a:solidFill>
                  <a:srgbClr val="1F4A2C"/>
                </a:solidFill>
                <a:latin typeface="Cambria" pitchFamily="34" charset="0"/>
                <a:ea typeface="Cambria" pitchFamily="34" charset="-122"/>
                <a:cs typeface="Cambria" pitchFamily="34" charset="-120"/>
              </a:rPr>
              <a:t>&lt;10</a:t>
            </a:r>
            <a:r>
              <a:rPr lang="en-US" sz="1500" b="1" dirty="0">
                <a:solidFill>
                  <a:srgbClr val="4A7C59"/>
                </a:solidFill>
                <a:latin typeface="Cambria" pitchFamily="34" charset="0"/>
                <a:ea typeface="Cambria" pitchFamily="34" charset="-122"/>
                <a:cs typeface="Cambria" pitchFamily="34" charset="-120"/>
              </a:rPr>
              <a:t> %</a:t>
            </a:r>
            <a:endParaRPr lang="en-US" sz="4000" dirty="0"/>
          </a:p>
        </p:txBody>
      </p:sp>
      <p:sp>
        <p:nvSpPr>
          <p:cNvPr id="12" name="Text 10"/>
          <p:cNvSpPr txBox="1"/>
          <p:nvPr/>
        </p:nvSpPr>
        <p:spPr>
          <a:xfrm>
            <a:off x="6406744" y="2185416"/>
            <a:ext cx="2170100" cy="512064"/>
          </a:xfrm>
          <a:prstGeom prst="rect">
            <a:avLst/>
          </a:prstGeom>
          <a:noFill/>
          <a:ln/>
        </p:spPr>
        <p:txBody>
          <a:bodyPr wrap="square" lIns="0" tIns="0" rIns="0" bIns="0" rtlCol="0" anchor="t"/>
          <a:lstStyle/>
          <a:p>
            <a:pPr marL="0" indent="0" algn="ctr">
              <a:buNone/>
            </a:pPr>
            <a:r>
              <a:rPr lang="en-US" sz="1150" dirty="0">
                <a:solidFill>
                  <a:srgbClr val="5F7065"/>
                </a:solidFill>
                <a:latin typeface="Calibri" pitchFamily="34" charset="0"/>
                <a:ea typeface="Calibri" pitchFamily="34" charset="-122"/>
                <a:cs typeface="Calibri" pitchFamily="34" charset="-120"/>
              </a:rPr>
              <a:t>İlave/serbest şeker üst sınırı</a:t>
            </a:r>
            <a:endParaRPr lang="en-US" sz="1150" dirty="0"/>
          </a:p>
        </p:txBody>
      </p:sp>
      <p:sp>
        <p:nvSpPr>
          <p:cNvPr id="13" name="Shape 11"/>
          <p:cNvSpPr/>
          <p:nvPr/>
        </p:nvSpPr>
        <p:spPr>
          <a:xfrm>
            <a:off x="9015755" y="1325880"/>
            <a:ext cx="2535860" cy="1463040"/>
          </a:xfrm>
          <a:prstGeom prst="roundRect">
            <a:avLst>
              <a:gd name="adj" fmla="val 3750"/>
            </a:avLst>
          </a:prstGeom>
          <a:solidFill>
            <a:srgbClr val="EDF3EC"/>
          </a:solidFill>
          <a:ln/>
        </p:spPr>
      </p:sp>
      <p:sp>
        <p:nvSpPr>
          <p:cNvPr id="14" name="Text 12"/>
          <p:cNvSpPr txBox="1"/>
          <p:nvPr/>
        </p:nvSpPr>
        <p:spPr>
          <a:xfrm>
            <a:off x="9180347" y="1453896"/>
            <a:ext cx="2206676" cy="713232"/>
          </a:xfrm>
          <a:prstGeom prst="rect">
            <a:avLst/>
          </a:prstGeom>
          <a:noFill/>
          <a:ln/>
        </p:spPr>
        <p:txBody>
          <a:bodyPr wrap="square" lIns="0" tIns="0" rIns="0" bIns="0" rtlCol="0" anchor="ctr"/>
          <a:lstStyle/>
          <a:p>
            <a:pPr marL="0" indent="0" algn="ctr">
              <a:buNone/>
            </a:pPr>
            <a:r>
              <a:rPr lang="en-US" sz="4000" b="1" dirty="0">
                <a:solidFill>
                  <a:srgbClr val="1F4A2C"/>
                </a:solidFill>
                <a:latin typeface="Cambria" pitchFamily="34" charset="0"/>
                <a:ea typeface="Cambria" pitchFamily="34" charset="-122"/>
                <a:cs typeface="Cambria" pitchFamily="34" charset="-120"/>
              </a:rPr>
              <a:t>25-30</a:t>
            </a:r>
            <a:r>
              <a:rPr lang="en-US" sz="1500" b="1" dirty="0">
                <a:solidFill>
                  <a:srgbClr val="4A7C59"/>
                </a:solidFill>
                <a:latin typeface="Cambria" pitchFamily="34" charset="0"/>
                <a:ea typeface="Cambria" pitchFamily="34" charset="-122"/>
                <a:cs typeface="Cambria" pitchFamily="34" charset="-120"/>
              </a:rPr>
              <a:t> g</a:t>
            </a:r>
            <a:endParaRPr lang="en-US" sz="4000" dirty="0"/>
          </a:p>
        </p:txBody>
      </p:sp>
      <p:sp>
        <p:nvSpPr>
          <p:cNvPr id="15" name="Text 13"/>
          <p:cNvSpPr txBox="1"/>
          <p:nvPr/>
        </p:nvSpPr>
        <p:spPr>
          <a:xfrm>
            <a:off x="9198635" y="2185416"/>
            <a:ext cx="2170100" cy="512064"/>
          </a:xfrm>
          <a:prstGeom prst="rect">
            <a:avLst/>
          </a:prstGeom>
          <a:noFill/>
          <a:ln/>
        </p:spPr>
        <p:txBody>
          <a:bodyPr wrap="square" lIns="0" tIns="0" rIns="0" bIns="0" rtlCol="0" anchor="t"/>
          <a:lstStyle/>
          <a:p>
            <a:pPr marL="0" indent="0" algn="ctr">
              <a:buNone/>
            </a:pPr>
            <a:r>
              <a:rPr lang="en-US" sz="1150" dirty="0">
                <a:solidFill>
                  <a:srgbClr val="5F7065"/>
                </a:solidFill>
                <a:latin typeface="Calibri" pitchFamily="34" charset="0"/>
                <a:ea typeface="Calibri" pitchFamily="34" charset="-122"/>
                <a:cs typeface="Calibri" pitchFamily="34" charset="-120"/>
              </a:rPr>
              <a:t>Günlük posa önerisi</a:t>
            </a:r>
            <a:endParaRPr lang="en-US" sz="1150" dirty="0"/>
          </a:p>
        </p:txBody>
      </p:sp>
      <p:sp>
        <p:nvSpPr>
          <p:cNvPr id="16" name="Shape 14"/>
          <p:cNvSpPr/>
          <p:nvPr/>
        </p:nvSpPr>
        <p:spPr>
          <a:xfrm>
            <a:off x="640080" y="2971800"/>
            <a:ext cx="10911535" cy="603504"/>
          </a:xfrm>
          <a:prstGeom prst="roundRect">
            <a:avLst>
              <a:gd name="adj" fmla="val 7576"/>
            </a:avLst>
          </a:prstGeom>
          <a:solidFill>
            <a:srgbClr val="EDF3EC"/>
          </a:solidFill>
          <a:ln/>
        </p:spPr>
      </p:sp>
      <p:sp>
        <p:nvSpPr>
          <p:cNvPr id="17" name="Shape 15"/>
          <p:cNvSpPr/>
          <p:nvPr/>
        </p:nvSpPr>
        <p:spPr>
          <a:xfrm>
            <a:off x="841248" y="3081528"/>
            <a:ext cx="384048" cy="384048"/>
          </a:xfrm>
          <a:prstGeom prst="ellipse">
            <a:avLst/>
          </a:prstGeom>
          <a:solidFill>
            <a:srgbClr val="1F4A2C"/>
          </a:solidFill>
          <a:ln/>
        </p:spPr>
      </p:sp>
      <p:sp>
        <p:nvSpPr>
          <p:cNvPr id="18" name="Text 16"/>
          <p:cNvSpPr txBox="1"/>
          <p:nvPr/>
        </p:nvSpPr>
        <p:spPr>
          <a:xfrm>
            <a:off x="841248" y="3081528"/>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19" name="Text 17"/>
          <p:cNvSpPr txBox="1"/>
          <p:nvPr/>
        </p:nvSpPr>
        <p:spPr>
          <a:xfrm>
            <a:off x="1353312" y="2971800"/>
            <a:ext cx="1737360" cy="603504"/>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1. adım</a:t>
            </a:r>
            <a:endParaRPr lang="en-US" sz="1350" dirty="0"/>
          </a:p>
        </p:txBody>
      </p:sp>
      <p:sp>
        <p:nvSpPr>
          <p:cNvPr id="20" name="Text 18"/>
          <p:cNvSpPr txBox="1"/>
          <p:nvPr/>
        </p:nvSpPr>
        <p:spPr>
          <a:xfrm>
            <a:off x="3127248" y="2971800"/>
            <a:ext cx="8168335" cy="603504"/>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Günlük enerji gereksinimi belirlenir. Örnek: 2000 kcal/gün.</a:t>
            </a:r>
            <a:endParaRPr lang="en-US" sz="1150" dirty="0"/>
          </a:p>
        </p:txBody>
      </p:sp>
      <p:sp>
        <p:nvSpPr>
          <p:cNvPr id="21" name="Shape 19"/>
          <p:cNvSpPr/>
          <p:nvPr/>
        </p:nvSpPr>
        <p:spPr>
          <a:xfrm>
            <a:off x="640080" y="3657600"/>
            <a:ext cx="10911535" cy="603504"/>
          </a:xfrm>
          <a:prstGeom prst="roundRect">
            <a:avLst>
              <a:gd name="adj" fmla="val 7576"/>
            </a:avLst>
          </a:prstGeom>
          <a:solidFill>
            <a:srgbClr val="EDF3EC"/>
          </a:solidFill>
          <a:ln/>
        </p:spPr>
      </p:sp>
      <p:sp>
        <p:nvSpPr>
          <p:cNvPr id="22" name="Shape 20"/>
          <p:cNvSpPr/>
          <p:nvPr/>
        </p:nvSpPr>
        <p:spPr>
          <a:xfrm>
            <a:off x="841248" y="3767328"/>
            <a:ext cx="384048" cy="384048"/>
          </a:xfrm>
          <a:prstGeom prst="ellipse">
            <a:avLst/>
          </a:prstGeom>
          <a:solidFill>
            <a:srgbClr val="1F4A2C"/>
          </a:solidFill>
          <a:ln/>
        </p:spPr>
      </p:sp>
      <p:sp>
        <p:nvSpPr>
          <p:cNvPr id="23" name="Text 21"/>
          <p:cNvSpPr txBox="1"/>
          <p:nvPr/>
        </p:nvSpPr>
        <p:spPr>
          <a:xfrm>
            <a:off x="841248" y="3767328"/>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24" name="Text 22"/>
          <p:cNvSpPr txBox="1"/>
          <p:nvPr/>
        </p:nvSpPr>
        <p:spPr>
          <a:xfrm>
            <a:off x="1353312" y="3657600"/>
            <a:ext cx="1737360" cy="603504"/>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2. adım</a:t>
            </a:r>
            <a:endParaRPr lang="en-US" sz="1350" dirty="0"/>
          </a:p>
        </p:txBody>
      </p:sp>
      <p:sp>
        <p:nvSpPr>
          <p:cNvPr id="25" name="Text 23"/>
          <p:cNvSpPr txBox="1"/>
          <p:nvPr/>
        </p:nvSpPr>
        <p:spPr>
          <a:xfrm>
            <a:off x="3127248" y="3657600"/>
            <a:ext cx="8168335" cy="603504"/>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Karbonhidrat payı seçilir: 2000 × 0,55 = 1100 kcal.</a:t>
            </a:r>
            <a:endParaRPr lang="en-US" sz="1150" dirty="0"/>
          </a:p>
        </p:txBody>
      </p:sp>
      <p:sp>
        <p:nvSpPr>
          <p:cNvPr id="26" name="Shape 24"/>
          <p:cNvSpPr/>
          <p:nvPr/>
        </p:nvSpPr>
        <p:spPr>
          <a:xfrm>
            <a:off x="640080" y="4343400"/>
            <a:ext cx="10911535" cy="603504"/>
          </a:xfrm>
          <a:prstGeom prst="roundRect">
            <a:avLst>
              <a:gd name="adj" fmla="val 7576"/>
            </a:avLst>
          </a:prstGeom>
          <a:solidFill>
            <a:srgbClr val="EDF3EC"/>
          </a:solidFill>
          <a:ln/>
        </p:spPr>
      </p:sp>
      <p:sp>
        <p:nvSpPr>
          <p:cNvPr id="27" name="Shape 25"/>
          <p:cNvSpPr/>
          <p:nvPr/>
        </p:nvSpPr>
        <p:spPr>
          <a:xfrm>
            <a:off x="841248" y="4453128"/>
            <a:ext cx="384048" cy="384048"/>
          </a:xfrm>
          <a:prstGeom prst="ellipse">
            <a:avLst/>
          </a:prstGeom>
          <a:solidFill>
            <a:srgbClr val="1F4A2C"/>
          </a:solidFill>
          <a:ln/>
        </p:spPr>
      </p:sp>
      <p:sp>
        <p:nvSpPr>
          <p:cNvPr id="28" name="Text 26"/>
          <p:cNvSpPr txBox="1"/>
          <p:nvPr/>
        </p:nvSpPr>
        <p:spPr>
          <a:xfrm>
            <a:off x="841248" y="4453128"/>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29" name="Text 27"/>
          <p:cNvSpPr txBox="1"/>
          <p:nvPr/>
        </p:nvSpPr>
        <p:spPr>
          <a:xfrm>
            <a:off x="1353312" y="4343400"/>
            <a:ext cx="1737360" cy="603504"/>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3. adım</a:t>
            </a:r>
            <a:endParaRPr lang="en-US" sz="1350" dirty="0"/>
          </a:p>
        </p:txBody>
      </p:sp>
      <p:sp>
        <p:nvSpPr>
          <p:cNvPr id="30" name="Text 28"/>
          <p:cNvSpPr txBox="1"/>
          <p:nvPr/>
        </p:nvSpPr>
        <p:spPr>
          <a:xfrm>
            <a:off x="3127248" y="4343400"/>
            <a:ext cx="8168335" cy="603504"/>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Gram cinsine çevrilir: 1100 ÷ 4 = 275 g karbonhidrat/gün.</a:t>
            </a:r>
            <a:endParaRPr lang="en-US" sz="1150" dirty="0"/>
          </a:p>
        </p:txBody>
      </p:sp>
      <p:sp>
        <p:nvSpPr>
          <p:cNvPr id="31" name="Shape 29"/>
          <p:cNvSpPr/>
          <p:nvPr/>
        </p:nvSpPr>
        <p:spPr>
          <a:xfrm>
            <a:off x="640080" y="5029200"/>
            <a:ext cx="10911535" cy="603504"/>
          </a:xfrm>
          <a:prstGeom prst="roundRect">
            <a:avLst>
              <a:gd name="adj" fmla="val 7576"/>
            </a:avLst>
          </a:prstGeom>
          <a:solidFill>
            <a:srgbClr val="EDF3EC"/>
          </a:solidFill>
          <a:ln/>
        </p:spPr>
      </p:sp>
      <p:sp>
        <p:nvSpPr>
          <p:cNvPr id="32" name="Shape 30"/>
          <p:cNvSpPr/>
          <p:nvPr/>
        </p:nvSpPr>
        <p:spPr>
          <a:xfrm>
            <a:off x="841248" y="5138928"/>
            <a:ext cx="384048" cy="384048"/>
          </a:xfrm>
          <a:prstGeom prst="ellipse">
            <a:avLst/>
          </a:prstGeom>
          <a:solidFill>
            <a:srgbClr val="1F4A2C"/>
          </a:solidFill>
          <a:ln/>
        </p:spPr>
      </p:sp>
      <p:sp>
        <p:nvSpPr>
          <p:cNvPr id="33" name="Text 31"/>
          <p:cNvSpPr txBox="1"/>
          <p:nvPr/>
        </p:nvSpPr>
        <p:spPr>
          <a:xfrm>
            <a:off x="841248" y="5138928"/>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4</a:t>
            </a:r>
            <a:endParaRPr lang="en-US" sz="1200" dirty="0"/>
          </a:p>
        </p:txBody>
      </p:sp>
      <p:sp>
        <p:nvSpPr>
          <p:cNvPr id="34" name="Text 32"/>
          <p:cNvSpPr txBox="1"/>
          <p:nvPr/>
        </p:nvSpPr>
        <p:spPr>
          <a:xfrm>
            <a:off x="1353312" y="5029200"/>
            <a:ext cx="1737360" cy="603504"/>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4. adım</a:t>
            </a:r>
            <a:endParaRPr lang="en-US" sz="1350" dirty="0"/>
          </a:p>
        </p:txBody>
      </p:sp>
      <p:sp>
        <p:nvSpPr>
          <p:cNvPr id="35" name="Text 33"/>
          <p:cNvSpPr txBox="1"/>
          <p:nvPr/>
        </p:nvSpPr>
        <p:spPr>
          <a:xfrm>
            <a:off x="3127248" y="5029200"/>
            <a:ext cx="8168335" cy="603504"/>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İlave şeker sınırı: 2000 × 0,10 = 200 kcal → 50 g (yaklaşık 12 çay kaşığı); %5 hedefi için 25 g.</a:t>
            </a:r>
            <a:endParaRPr lang="en-US" sz="1150" dirty="0"/>
          </a:p>
        </p:txBody>
      </p:sp>
      <p:sp>
        <p:nvSpPr>
          <p:cNvPr id="36" name="Shape 34"/>
          <p:cNvSpPr/>
          <p:nvPr/>
        </p:nvSpPr>
        <p:spPr>
          <a:xfrm>
            <a:off x="640080" y="5806440"/>
            <a:ext cx="10911535" cy="548640"/>
          </a:xfrm>
          <a:prstGeom prst="roundRect">
            <a:avLst>
              <a:gd name="adj" fmla="val 8333"/>
            </a:avLst>
          </a:prstGeom>
          <a:solidFill>
            <a:srgbClr val="F4EDE4"/>
          </a:solidFill>
          <a:ln/>
        </p:spPr>
      </p:sp>
      <p:sp>
        <p:nvSpPr>
          <p:cNvPr id="37" name="Text 35"/>
          <p:cNvSpPr txBox="1"/>
          <p:nvPr/>
        </p:nvSpPr>
        <p:spPr>
          <a:xfrm>
            <a:off x="932688" y="5806440"/>
            <a:ext cx="10326319" cy="548640"/>
          </a:xfrm>
          <a:prstGeom prst="rect">
            <a:avLst/>
          </a:prstGeom>
          <a:noFill/>
          <a:ln/>
        </p:spPr>
        <p:txBody>
          <a:bodyPr wrap="square" lIns="0" tIns="0" rIns="0" bIns="0" rtlCol="0" anchor="ctr"/>
          <a:lstStyle/>
          <a:p>
            <a:pPr marL="0" indent="0">
              <a:lnSpc>
                <a:spcPct val="110000"/>
              </a:lnSpc>
              <a:buNone/>
            </a:pPr>
            <a:r>
              <a:rPr lang="en-US" sz="1250" b="1" dirty="0">
                <a:solidFill>
                  <a:srgbClr val="D9762B"/>
                </a:solidFill>
                <a:latin typeface="Calibri" pitchFamily="34" charset="0"/>
                <a:ea typeface="Calibri" pitchFamily="34" charset="-122"/>
                <a:cs typeface="Calibri" pitchFamily="34" charset="-120"/>
              </a:rPr>
              <a:t>Porsiyon karşılığı:  </a:t>
            </a:r>
            <a:r>
              <a:rPr lang="en-US" sz="1250" dirty="0">
                <a:solidFill>
                  <a:srgbClr val="1E2A20"/>
                </a:solidFill>
                <a:latin typeface="Calibri" pitchFamily="34" charset="0"/>
                <a:ea typeface="Calibri" pitchFamily="34" charset="-122"/>
                <a:cs typeface="Calibri" pitchFamily="34" charset="-120"/>
              </a:rPr>
              <a:t>275 g karbonhidrat kabaca 6-8 porsiyon tahıl, 2-3 porsiyon meyve, 2-3 porsiyon süt ve 1-2 porsiyon kuru baklagil ile karşılanır.</a:t>
            </a:r>
            <a:endParaRPr lang="en-US" sz="1250"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3" name="Text 1"/>
          <p:cNvSpPr txBox="1"/>
          <p:nvPr/>
        </p:nvSpPr>
        <p:spPr>
          <a:xfrm>
            <a:off x="640080" y="621792"/>
            <a:ext cx="10911535" cy="566928"/>
          </a:xfrm>
          <a:prstGeom prst="rect">
            <a:avLst/>
          </a:prstGeom>
          <a:noFill/>
          <a:ln/>
        </p:spPr>
        <p:txBody>
          <a:bodyPr wrap="square" lIns="0" tIns="0" rIns="0" bIns="0" rtlCol="0" anchor="t"/>
          <a:lstStyle/>
          <a:p>
            <a:pPr marL="0" indent="0">
              <a:buNone/>
            </a:pPr>
            <a:r>
              <a:rPr lang="en-US" sz="2800" b="1" dirty="0">
                <a:solidFill>
                  <a:srgbClr val="1F4A2C"/>
                </a:solidFill>
                <a:latin typeface="Cambria" pitchFamily="34" charset="0"/>
                <a:ea typeface="Cambria" pitchFamily="34" charset="-122"/>
                <a:cs typeface="Cambria" pitchFamily="34" charset="-120"/>
              </a:rPr>
              <a:t>Yetersiz ve Aşırı Alımın Sonuçları</a:t>
            </a:r>
            <a:endParaRPr lang="en-US" sz="2800" dirty="0"/>
          </a:p>
        </p:txBody>
      </p:sp>
      <p:sp>
        <p:nvSpPr>
          <p:cNvPr id="4" name="Shape 2"/>
          <p:cNvSpPr/>
          <p:nvPr/>
        </p:nvSpPr>
        <p:spPr>
          <a:xfrm>
            <a:off x="640080" y="1325880"/>
            <a:ext cx="3466490" cy="2514600"/>
          </a:xfrm>
          <a:prstGeom prst="roundRect">
            <a:avLst>
              <a:gd name="adj" fmla="val 2182"/>
            </a:avLst>
          </a:prstGeom>
          <a:solidFill>
            <a:srgbClr val="EDF3EC"/>
          </a:solidFill>
          <a:ln/>
        </p:spPr>
      </p:sp>
      <p:sp>
        <p:nvSpPr>
          <p:cNvPr id="5" name="Shape 3"/>
          <p:cNvSpPr/>
          <p:nvPr/>
        </p:nvSpPr>
        <p:spPr>
          <a:xfrm>
            <a:off x="877824" y="1527048"/>
            <a:ext cx="402336" cy="402336"/>
          </a:xfrm>
          <a:prstGeom prst="ellipse">
            <a:avLst/>
          </a:prstGeom>
          <a:solidFill>
            <a:srgbClr val="1F4A2C"/>
          </a:solidFill>
          <a:ln/>
        </p:spPr>
      </p:sp>
      <p:sp>
        <p:nvSpPr>
          <p:cNvPr id="6" name="Text 4"/>
          <p:cNvSpPr txBox="1"/>
          <p:nvPr/>
        </p:nvSpPr>
        <p:spPr>
          <a:xfrm>
            <a:off x="877824" y="1527048"/>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7" name="Text 5"/>
          <p:cNvSpPr txBox="1"/>
          <p:nvPr/>
        </p:nvSpPr>
        <p:spPr>
          <a:xfrm>
            <a:off x="1389888" y="1508760"/>
            <a:ext cx="2478938"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Yetersiz Alım</a:t>
            </a:r>
            <a:endParaRPr lang="en-US" sz="1500" dirty="0"/>
          </a:p>
        </p:txBody>
      </p:sp>
      <p:sp>
        <p:nvSpPr>
          <p:cNvPr id="8" name="Text 6"/>
          <p:cNvSpPr txBox="1"/>
          <p:nvPr/>
        </p:nvSpPr>
        <p:spPr>
          <a:xfrm>
            <a:off x="914400" y="2020824"/>
            <a:ext cx="2917850" cy="1600200"/>
          </a:xfrm>
          <a:prstGeom prst="rect">
            <a:avLst/>
          </a:prstGeom>
          <a:noFill/>
          <a:ln/>
        </p:spPr>
        <p:txBody>
          <a:bodyPr wrap="square" lIns="0" tIns="0" rIns="0" bIns="0" rtlCol="0" anchor="ctr"/>
          <a:lstStyle/>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Hipoglisemi: baş dönmesi, titreme, dikkat azalması</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Ketozis ve keton kokulu nefes</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Kas proteininin enerji için yıkılması</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Posa yetersizliğine bağlı kabızlık</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Performans düşüşü ve yorgunluk</a:t>
            </a:r>
            <a:endParaRPr lang="en-US" sz="1150" dirty="0"/>
          </a:p>
        </p:txBody>
      </p:sp>
      <p:sp>
        <p:nvSpPr>
          <p:cNvPr id="9" name="Shape 7"/>
          <p:cNvSpPr/>
          <p:nvPr/>
        </p:nvSpPr>
        <p:spPr>
          <a:xfrm>
            <a:off x="4362602" y="1325880"/>
            <a:ext cx="3466490" cy="2514600"/>
          </a:xfrm>
          <a:prstGeom prst="roundRect">
            <a:avLst>
              <a:gd name="adj" fmla="val 2182"/>
            </a:avLst>
          </a:prstGeom>
          <a:solidFill>
            <a:srgbClr val="EDF3EC"/>
          </a:solidFill>
          <a:ln/>
        </p:spPr>
      </p:sp>
      <p:sp>
        <p:nvSpPr>
          <p:cNvPr id="10" name="Shape 8"/>
          <p:cNvSpPr/>
          <p:nvPr/>
        </p:nvSpPr>
        <p:spPr>
          <a:xfrm>
            <a:off x="4600346" y="1527048"/>
            <a:ext cx="402336" cy="402336"/>
          </a:xfrm>
          <a:prstGeom prst="ellipse">
            <a:avLst/>
          </a:prstGeom>
          <a:solidFill>
            <a:srgbClr val="1F4A2C"/>
          </a:solidFill>
          <a:ln/>
        </p:spPr>
      </p:sp>
      <p:sp>
        <p:nvSpPr>
          <p:cNvPr id="11" name="Text 9"/>
          <p:cNvSpPr txBox="1"/>
          <p:nvPr/>
        </p:nvSpPr>
        <p:spPr>
          <a:xfrm>
            <a:off x="4600346" y="1527048"/>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2" name="Text 10"/>
          <p:cNvSpPr txBox="1"/>
          <p:nvPr/>
        </p:nvSpPr>
        <p:spPr>
          <a:xfrm>
            <a:off x="5112410" y="1508760"/>
            <a:ext cx="2478938"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Aşırı Alım</a:t>
            </a:r>
            <a:endParaRPr lang="en-US" sz="1500" dirty="0"/>
          </a:p>
        </p:txBody>
      </p:sp>
      <p:sp>
        <p:nvSpPr>
          <p:cNvPr id="13" name="Text 11"/>
          <p:cNvSpPr txBox="1"/>
          <p:nvPr/>
        </p:nvSpPr>
        <p:spPr>
          <a:xfrm>
            <a:off x="4636922" y="2020824"/>
            <a:ext cx="2917850" cy="1600200"/>
          </a:xfrm>
          <a:prstGeom prst="rect">
            <a:avLst/>
          </a:prstGeom>
          <a:noFill/>
          <a:ln/>
        </p:spPr>
        <p:txBody>
          <a:bodyPr wrap="square" lIns="0" tIns="0" rIns="0" bIns="0" rtlCol="0" anchor="ctr"/>
          <a:lstStyle/>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Enerji fazlası → yağ dokusunda birikim, obezite</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Trigliserit yükselmesi ve karaciğer yağlanması (özellikle fruktoz)</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İnsülin direnci ve tip 2 diyabet riski</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Diş çürüğü (özellikle sükroz ve sık tüketim)</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Besin öğesi yoğunluğunun düşmesi: gizli açlık</a:t>
            </a:r>
            <a:endParaRPr lang="en-US" sz="1150" dirty="0"/>
          </a:p>
        </p:txBody>
      </p:sp>
      <p:sp>
        <p:nvSpPr>
          <p:cNvPr id="14" name="Shape 12"/>
          <p:cNvSpPr/>
          <p:nvPr/>
        </p:nvSpPr>
        <p:spPr>
          <a:xfrm>
            <a:off x="8085125" y="1325880"/>
            <a:ext cx="3466490" cy="2514600"/>
          </a:xfrm>
          <a:prstGeom prst="roundRect">
            <a:avLst>
              <a:gd name="adj" fmla="val 2182"/>
            </a:avLst>
          </a:prstGeom>
          <a:solidFill>
            <a:srgbClr val="F4EDE4"/>
          </a:solidFill>
          <a:ln/>
        </p:spPr>
      </p:sp>
      <p:sp>
        <p:nvSpPr>
          <p:cNvPr id="15" name="Shape 13"/>
          <p:cNvSpPr/>
          <p:nvPr/>
        </p:nvSpPr>
        <p:spPr>
          <a:xfrm>
            <a:off x="8322869" y="1527048"/>
            <a:ext cx="402336" cy="402336"/>
          </a:xfrm>
          <a:prstGeom prst="ellipse">
            <a:avLst/>
          </a:prstGeom>
          <a:solidFill>
            <a:srgbClr val="D9762B"/>
          </a:solidFill>
          <a:ln/>
        </p:spPr>
      </p:sp>
      <p:sp>
        <p:nvSpPr>
          <p:cNvPr id="16" name="Text 14"/>
          <p:cNvSpPr txBox="1"/>
          <p:nvPr/>
        </p:nvSpPr>
        <p:spPr>
          <a:xfrm>
            <a:off x="8322869" y="1527048"/>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7" name="Text 15"/>
          <p:cNvSpPr txBox="1"/>
          <p:nvPr/>
        </p:nvSpPr>
        <p:spPr>
          <a:xfrm>
            <a:off x="8834933" y="1508760"/>
            <a:ext cx="2478938"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Dengeyi Kuran İlkeler</a:t>
            </a:r>
            <a:endParaRPr lang="en-US" sz="1500" dirty="0"/>
          </a:p>
        </p:txBody>
      </p:sp>
      <p:sp>
        <p:nvSpPr>
          <p:cNvPr id="18" name="Text 16"/>
          <p:cNvSpPr txBox="1"/>
          <p:nvPr/>
        </p:nvSpPr>
        <p:spPr>
          <a:xfrm>
            <a:off x="8359445" y="2020824"/>
            <a:ext cx="2917850" cy="1600200"/>
          </a:xfrm>
          <a:prstGeom prst="rect">
            <a:avLst/>
          </a:prstGeom>
          <a:noFill/>
          <a:ln/>
        </p:spPr>
        <p:txBody>
          <a:bodyPr wrap="square" lIns="0" tIns="0" rIns="0" bIns="0" rtlCol="0" anchor="ctr"/>
          <a:lstStyle/>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Tam tahıl, kuru baklagil, sebze-meyve önceliği</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İlave şekeri enerjinin %10'unun altında tutmak</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Posayı 25-30 g'a çıkarmak</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Şekerli içecek yerine su</a:t>
            </a:r>
            <a:endParaRPr lang="en-US" sz="1150" dirty="0"/>
          </a:p>
          <a:p>
            <a:pPr marL="342900" indent="-342900">
              <a:spcAft>
                <a:spcPts val="400"/>
              </a:spcAft>
              <a:buSzPct val="100000"/>
              <a:buChar char="•"/>
            </a:pPr>
            <a:r>
              <a:rPr lang="en-US" sz="1150" dirty="0">
                <a:solidFill>
                  <a:srgbClr val="1E2A20"/>
                </a:solidFill>
                <a:latin typeface="Calibri" pitchFamily="34" charset="0"/>
                <a:ea typeface="Calibri" pitchFamily="34" charset="-122"/>
                <a:cs typeface="Calibri" pitchFamily="34" charset="-120"/>
              </a:rPr>
              <a:t>Karbonhidratı protein/yağ ile birlikte tüketmek</a:t>
            </a:r>
            <a:endParaRPr lang="en-US" sz="1150" dirty="0"/>
          </a:p>
        </p:txBody>
      </p:sp>
      <p:sp>
        <p:nvSpPr>
          <p:cNvPr id="19" name="Shape 17"/>
          <p:cNvSpPr/>
          <p:nvPr/>
        </p:nvSpPr>
        <p:spPr>
          <a:xfrm>
            <a:off x="640080" y="4069080"/>
            <a:ext cx="10911535" cy="731520"/>
          </a:xfrm>
          <a:prstGeom prst="roundRect">
            <a:avLst>
              <a:gd name="adj" fmla="val 6250"/>
            </a:avLst>
          </a:prstGeom>
          <a:solidFill>
            <a:srgbClr val="F4EDE4"/>
          </a:solidFill>
          <a:ln/>
        </p:spPr>
      </p:sp>
      <p:sp>
        <p:nvSpPr>
          <p:cNvPr id="20" name="Text 18"/>
          <p:cNvSpPr txBox="1"/>
          <p:nvPr/>
        </p:nvSpPr>
        <p:spPr>
          <a:xfrm>
            <a:off x="932688" y="4069080"/>
            <a:ext cx="10326319" cy="731520"/>
          </a:xfrm>
          <a:prstGeom prst="rect">
            <a:avLst/>
          </a:prstGeom>
          <a:noFill/>
          <a:ln/>
        </p:spPr>
        <p:txBody>
          <a:bodyPr wrap="square" lIns="0" tIns="0" rIns="0" bIns="0" rtlCol="0" anchor="ctr"/>
          <a:lstStyle/>
          <a:p>
            <a:pPr marL="0" indent="0">
              <a:lnSpc>
                <a:spcPct val="110000"/>
              </a:lnSpc>
              <a:buNone/>
            </a:pPr>
            <a:r>
              <a:rPr lang="en-US" sz="1250" b="1" dirty="0">
                <a:solidFill>
                  <a:srgbClr val="D9762B"/>
                </a:solidFill>
                <a:latin typeface="Calibri" pitchFamily="34" charset="0"/>
                <a:ea typeface="Calibri" pitchFamily="34" charset="-122"/>
                <a:cs typeface="Calibri" pitchFamily="34" charset="-120"/>
              </a:rPr>
              <a:t>Çok düşük karbonhidratlı diyetler:  </a:t>
            </a:r>
            <a:r>
              <a:rPr lang="en-US" sz="1250" dirty="0">
                <a:solidFill>
                  <a:srgbClr val="1E2A20"/>
                </a:solidFill>
                <a:latin typeface="Calibri" pitchFamily="34" charset="0"/>
                <a:ea typeface="Calibri" pitchFamily="34" charset="-122"/>
                <a:cs typeface="Calibri" pitchFamily="34" charset="-120"/>
              </a:rPr>
              <a:t>Kısa vadede kilo kaybı sağlayabilir; ancak posa, B vitaminleri ve mineral alımında azalma, kabızlık ve sürdürülebilirlik sorunları görülür. Uzun süreli uygulama izlem gerektirir.</a:t>
            </a:r>
            <a:endParaRPr lang="en-US" sz="1250" dirty="0"/>
          </a:p>
        </p:txBody>
      </p:sp>
      <p:sp>
        <p:nvSpPr>
          <p:cNvPr id="21" name="Shape 19"/>
          <p:cNvSpPr/>
          <p:nvPr/>
        </p:nvSpPr>
        <p:spPr>
          <a:xfrm>
            <a:off x="640080" y="4983480"/>
            <a:ext cx="10911535" cy="731520"/>
          </a:xfrm>
          <a:prstGeom prst="roundRect">
            <a:avLst>
              <a:gd name="adj" fmla="val 6250"/>
            </a:avLst>
          </a:prstGeom>
          <a:solidFill>
            <a:srgbClr val="F4EDE4"/>
          </a:solidFill>
          <a:ln/>
        </p:spPr>
      </p:sp>
      <p:sp>
        <p:nvSpPr>
          <p:cNvPr id="22" name="Text 20"/>
          <p:cNvSpPr txBox="1"/>
          <p:nvPr/>
        </p:nvSpPr>
        <p:spPr>
          <a:xfrm>
            <a:off x="932688" y="4983480"/>
            <a:ext cx="10326319" cy="731520"/>
          </a:xfrm>
          <a:prstGeom prst="rect">
            <a:avLst/>
          </a:prstGeom>
          <a:noFill/>
          <a:ln/>
        </p:spPr>
        <p:txBody>
          <a:bodyPr wrap="square" lIns="0" tIns="0" rIns="0" bIns="0" rtlCol="0" anchor="ctr"/>
          <a:lstStyle/>
          <a:p>
            <a:pPr marL="0" indent="0">
              <a:lnSpc>
                <a:spcPct val="110000"/>
              </a:lnSpc>
              <a:buNone/>
            </a:pPr>
            <a:r>
              <a:rPr lang="en-US" sz="1250" b="1" dirty="0">
                <a:solidFill>
                  <a:srgbClr val="D9762B"/>
                </a:solidFill>
                <a:latin typeface="Calibri" pitchFamily="34" charset="0"/>
                <a:ea typeface="Calibri" pitchFamily="34" charset="-122"/>
                <a:cs typeface="Calibri" pitchFamily="34" charset="-120"/>
              </a:rPr>
              <a:t>Sporcularda:  </a:t>
            </a:r>
            <a:r>
              <a:rPr lang="en-US" sz="1250" dirty="0">
                <a:solidFill>
                  <a:srgbClr val="1E2A20"/>
                </a:solidFill>
                <a:latin typeface="Calibri" pitchFamily="34" charset="0"/>
                <a:ea typeface="Calibri" pitchFamily="34" charset="-122"/>
                <a:cs typeface="Calibri" pitchFamily="34" charset="-120"/>
              </a:rPr>
              <a:t>Dayanıklılık sporlarında glikojen depolarının doldurulması performansı belirler; bu nedenle karbonhidrat gereksinimi 5-10 g/kg/gün düzeyine çıkabilir.</a:t>
            </a:r>
            <a:endParaRPr lang="en-US" sz="125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3" name="Text 1"/>
          <p:cNvSpPr txBox="1"/>
          <p:nvPr/>
        </p:nvSpPr>
        <p:spPr>
          <a:xfrm>
            <a:off x="640080" y="621792"/>
            <a:ext cx="10911535" cy="566928"/>
          </a:xfrm>
          <a:prstGeom prst="rect">
            <a:avLst/>
          </a:prstGeom>
          <a:noFill/>
          <a:ln/>
        </p:spPr>
        <p:txBody>
          <a:bodyPr wrap="square" lIns="0" tIns="0" rIns="0" bIns="0" rtlCol="0" anchor="t"/>
          <a:lstStyle/>
          <a:p>
            <a:pPr marL="0" indent="0">
              <a:buNone/>
            </a:pPr>
            <a:r>
              <a:rPr lang="en-US" sz="2800" b="1" dirty="0">
                <a:solidFill>
                  <a:srgbClr val="1F4A2C"/>
                </a:solidFill>
                <a:latin typeface="Cambria" pitchFamily="34" charset="0"/>
                <a:ea typeface="Cambria" pitchFamily="34" charset="-122"/>
                <a:cs typeface="Cambria" pitchFamily="34" charset="-120"/>
              </a:rPr>
              <a:t>Karbonhidratlarla İlişkili Özel Durumlar</a:t>
            </a:r>
            <a:endParaRPr lang="en-US" sz="2800" dirty="0"/>
          </a:p>
        </p:txBody>
      </p:sp>
      <p:sp>
        <p:nvSpPr>
          <p:cNvPr id="4" name="Shape 2"/>
          <p:cNvSpPr/>
          <p:nvPr/>
        </p:nvSpPr>
        <p:spPr>
          <a:xfrm>
            <a:off x="640080" y="1371600"/>
            <a:ext cx="10911535" cy="822960"/>
          </a:xfrm>
          <a:prstGeom prst="roundRect">
            <a:avLst>
              <a:gd name="adj" fmla="val 5556"/>
            </a:avLst>
          </a:prstGeom>
          <a:solidFill>
            <a:srgbClr val="EDF3EC"/>
          </a:solidFill>
          <a:ln/>
        </p:spPr>
      </p:sp>
      <p:sp>
        <p:nvSpPr>
          <p:cNvPr id="5" name="Shape 3"/>
          <p:cNvSpPr/>
          <p:nvPr/>
        </p:nvSpPr>
        <p:spPr>
          <a:xfrm>
            <a:off x="841248" y="1591056"/>
            <a:ext cx="384048" cy="384048"/>
          </a:xfrm>
          <a:prstGeom prst="ellipse">
            <a:avLst/>
          </a:prstGeom>
          <a:solidFill>
            <a:srgbClr val="1F4A2C"/>
          </a:solidFill>
          <a:ln/>
        </p:spPr>
      </p:sp>
      <p:sp>
        <p:nvSpPr>
          <p:cNvPr id="6" name="Text 4"/>
          <p:cNvSpPr txBox="1"/>
          <p:nvPr/>
        </p:nvSpPr>
        <p:spPr>
          <a:xfrm>
            <a:off x="841248" y="1591056"/>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7" name="Text 5"/>
          <p:cNvSpPr txBox="1"/>
          <p:nvPr/>
        </p:nvSpPr>
        <p:spPr>
          <a:xfrm>
            <a:off x="1353312" y="1371600"/>
            <a:ext cx="2651760" cy="822960"/>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Laktoz intoleransı</a:t>
            </a:r>
            <a:endParaRPr lang="en-US" sz="1350" dirty="0"/>
          </a:p>
        </p:txBody>
      </p:sp>
      <p:sp>
        <p:nvSpPr>
          <p:cNvPr id="8" name="Text 6"/>
          <p:cNvSpPr txBox="1"/>
          <p:nvPr/>
        </p:nvSpPr>
        <p:spPr>
          <a:xfrm>
            <a:off x="4041648" y="1371600"/>
            <a:ext cx="7253935" cy="822960"/>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Laktaz enziminin azalmasıyla ortaya çıkar; erişkinlerde yaygındır. Yoğurt, ayran ve olgun peynir genellikle tolere edilir; laktozsuz süt ve laktaz enzimi seçenektir. Süt grubu tümüyle çıkarılmaz, kalsiyum alımı korunur.</a:t>
            </a:r>
            <a:endParaRPr lang="en-US" sz="1150" dirty="0"/>
          </a:p>
        </p:txBody>
      </p:sp>
      <p:sp>
        <p:nvSpPr>
          <p:cNvPr id="9" name="Shape 7"/>
          <p:cNvSpPr/>
          <p:nvPr/>
        </p:nvSpPr>
        <p:spPr>
          <a:xfrm>
            <a:off x="640080" y="2304288"/>
            <a:ext cx="10911535" cy="822960"/>
          </a:xfrm>
          <a:prstGeom prst="roundRect">
            <a:avLst>
              <a:gd name="adj" fmla="val 5556"/>
            </a:avLst>
          </a:prstGeom>
          <a:solidFill>
            <a:srgbClr val="EDF3EC"/>
          </a:solidFill>
          <a:ln/>
        </p:spPr>
      </p:sp>
      <p:sp>
        <p:nvSpPr>
          <p:cNvPr id="10" name="Shape 8"/>
          <p:cNvSpPr/>
          <p:nvPr/>
        </p:nvSpPr>
        <p:spPr>
          <a:xfrm>
            <a:off x="841248" y="2523744"/>
            <a:ext cx="384048" cy="384048"/>
          </a:xfrm>
          <a:prstGeom prst="ellipse">
            <a:avLst/>
          </a:prstGeom>
          <a:solidFill>
            <a:srgbClr val="1F4A2C"/>
          </a:solidFill>
          <a:ln/>
        </p:spPr>
      </p:sp>
      <p:sp>
        <p:nvSpPr>
          <p:cNvPr id="11" name="Text 9"/>
          <p:cNvSpPr txBox="1"/>
          <p:nvPr/>
        </p:nvSpPr>
        <p:spPr>
          <a:xfrm>
            <a:off x="841248" y="2523744"/>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12" name="Text 10"/>
          <p:cNvSpPr txBox="1"/>
          <p:nvPr/>
        </p:nvSpPr>
        <p:spPr>
          <a:xfrm>
            <a:off x="1353312" y="2304288"/>
            <a:ext cx="2651760" cy="822960"/>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Galaktozemi</a:t>
            </a:r>
            <a:endParaRPr lang="en-US" sz="1350" dirty="0"/>
          </a:p>
        </p:txBody>
      </p:sp>
      <p:sp>
        <p:nvSpPr>
          <p:cNvPr id="13" name="Text 11"/>
          <p:cNvSpPr txBox="1"/>
          <p:nvPr/>
        </p:nvSpPr>
        <p:spPr>
          <a:xfrm>
            <a:off x="4041648" y="2304288"/>
            <a:ext cx="7253935" cy="822960"/>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Galaktozu metabolize eden enzimin kalıtsal eksikliğidir. Yenidoğan taramasıyla saptanır; yaşam boyu laktozsuz beslenme gerektirir.</a:t>
            </a:r>
            <a:endParaRPr lang="en-US" sz="1150" dirty="0"/>
          </a:p>
        </p:txBody>
      </p:sp>
      <p:sp>
        <p:nvSpPr>
          <p:cNvPr id="14" name="Shape 12"/>
          <p:cNvSpPr/>
          <p:nvPr/>
        </p:nvSpPr>
        <p:spPr>
          <a:xfrm>
            <a:off x="640080" y="3236976"/>
            <a:ext cx="10911535" cy="822960"/>
          </a:xfrm>
          <a:prstGeom prst="roundRect">
            <a:avLst>
              <a:gd name="adj" fmla="val 5556"/>
            </a:avLst>
          </a:prstGeom>
          <a:solidFill>
            <a:srgbClr val="EDF3EC"/>
          </a:solidFill>
          <a:ln/>
        </p:spPr>
      </p:sp>
      <p:sp>
        <p:nvSpPr>
          <p:cNvPr id="15" name="Shape 13"/>
          <p:cNvSpPr/>
          <p:nvPr/>
        </p:nvSpPr>
        <p:spPr>
          <a:xfrm>
            <a:off x="841248" y="3456432"/>
            <a:ext cx="384048" cy="384048"/>
          </a:xfrm>
          <a:prstGeom prst="ellipse">
            <a:avLst/>
          </a:prstGeom>
          <a:solidFill>
            <a:srgbClr val="1F4A2C"/>
          </a:solidFill>
          <a:ln/>
        </p:spPr>
      </p:sp>
      <p:sp>
        <p:nvSpPr>
          <p:cNvPr id="16" name="Text 14"/>
          <p:cNvSpPr txBox="1"/>
          <p:nvPr/>
        </p:nvSpPr>
        <p:spPr>
          <a:xfrm>
            <a:off x="841248" y="3456432"/>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7" name="Text 15"/>
          <p:cNvSpPr txBox="1"/>
          <p:nvPr/>
        </p:nvSpPr>
        <p:spPr>
          <a:xfrm>
            <a:off x="1353312" y="3236976"/>
            <a:ext cx="2651760" cy="822960"/>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Fruktoz malabsorpsiyonu</a:t>
            </a:r>
            <a:endParaRPr lang="en-US" sz="1350" dirty="0"/>
          </a:p>
        </p:txBody>
      </p:sp>
      <p:sp>
        <p:nvSpPr>
          <p:cNvPr id="18" name="Text 16"/>
          <p:cNvSpPr txBox="1"/>
          <p:nvPr/>
        </p:nvSpPr>
        <p:spPr>
          <a:xfrm>
            <a:off x="4041648" y="3236976"/>
            <a:ext cx="7253935" cy="822960"/>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Fruktozun emiliminin yetersiz olmasıdır; şişkinlik ve ishale yol açar. FODMAP yaklaşımıyla yönetilir.</a:t>
            </a:r>
            <a:endParaRPr lang="en-US" sz="1150" dirty="0"/>
          </a:p>
        </p:txBody>
      </p:sp>
      <p:sp>
        <p:nvSpPr>
          <p:cNvPr id="19" name="Shape 17"/>
          <p:cNvSpPr/>
          <p:nvPr/>
        </p:nvSpPr>
        <p:spPr>
          <a:xfrm>
            <a:off x="640080" y="4169664"/>
            <a:ext cx="10911535" cy="822960"/>
          </a:xfrm>
          <a:prstGeom prst="roundRect">
            <a:avLst>
              <a:gd name="adj" fmla="val 5556"/>
            </a:avLst>
          </a:prstGeom>
          <a:solidFill>
            <a:srgbClr val="EDF3EC"/>
          </a:solidFill>
          <a:ln/>
        </p:spPr>
      </p:sp>
      <p:sp>
        <p:nvSpPr>
          <p:cNvPr id="20" name="Shape 18"/>
          <p:cNvSpPr/>
          <p:nvPr/>
        </p:nvSpPr>
        <p:spPr>
          <a:xfrm>
            <a:off x="841248" y="4389120"/>
            <a:ext cx="384048" cy="384048"/>
          </a:xfrm>
          <a:prstGeom prst="ellipse">
            <a:avLst/>
          </a:prstGeom>
          <a:solidFill>
            <a:srgbClr val="1F4A2C"/>
          </a:solidFill>
          <a:ln/>
        </p:spPr>
      </p:sp>
      <p:sp>
        <p:nvSpPr>
          <p:cNvPr id="21" name="Text 19"/>
          <p:cNvSpPr txBox="1"/>
          <p:nvPr/>
        </p:nvSpPr>
        <p:spPr>
          <a:xfrm>
            <a:off x="841248" y="4389120"/>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4</a:t>
            </a:r>
            <a:endParaRPr lang="en-US" sz="1200" dirty="0"/>
          </a:p>
        </p:txBody>
      </p:sp>
      <p:sp>
        <p:nvSpPr>
          <p:cNvPr id="22" name="Text 20"/>
          <p:cNvSpPr txBox="1"/>
          <p:nvPr/>
        </p:nvSpPr>
        <p:spPr>
          <a:xfrm>
            <a:off x="1353312" y="4169664"/>
            <a:ext cx="2651760" cy="822960"/>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Diyabet</a:t>
            </a:r>
            <a:endParaRPr lang="en-US" sz="1350" dirty="0"/>
          </a:p>
        </p:txBody>
      </p:sp>
      <p:sp>
        <p:nvSpPr>
          <p:cNvPr id="23" name="Text 21"/>
          <p:cNvSpPr txBox="1"/>
          <p:nvPr/>
        </p:nvSpPr>
        <p:spPr>
          <a:xfrm>
            <a:off x="4041648" y="4169664"/>
            <a:ext cx="7253935" cy="822960"/>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Karbonhidratın türü, miktarı ve öğünlere dağılımı tedavinin merkezindedir. Karbonhidrat sayımı, glisemik indeks ve posa alımı birlikte kullanılır.</a:t>
            </a:r>
            <a:endParaRPr lang="en-US" sz="1150" dirty="0"/>
          </a:p>
        </p:txBody>
      </p:sp>
      <p:sp>
        <p:nvSpPr>
          <p:cNvPr id="24" name="Shape 22"/>
          <p:cNvSpPr/>
          <p:nvPr/>
        </p:nvSpPr>
        <p:spPr>
          <a:xfrm>
            <a:off x="640080" y="5102352"/>
            <a:ext cx="10911535" cy="822960"/>
          </a:xfrm>
          <a:prstGeom prst="roundRect">
            <a:avLst>
              <a:gd name="adj" fmla="val 5556"/>
            </a:avLst>
          </a:prstGeom>
          <a:solidFill>
            <a:srgbClr val="EDF3EC"/>
          </a:solidFill>
          <a:ln/>
        </p:spPr>
      </p:sp>
      <p:sp>
        <p:nvSpPr>
          <p:cNvPr id="25" name="Shape 23"/>
          <p:cNvSpPr/>
          <p:nvPr/>
        </p:nvSpPr>
        <p:spPr>
          <a:xfrm>
            <a:off x="841248" y="5321808"/>
            <a:ext cx="384048" cy="384048"/>
          </a:xfrm>
          <a:prstGeom prst="ellipse">
            <a:avLst/>
          </a:prstGeom>
          <a:solidFill>
            <a:srgbClr val="1F4A2C"/>
          </a:solidFill>
          <a:ln/>
        </p:spPr>
      </p:sp>
      <p:sp>
        <p:nvSpPr>
          <p:cNvPr id="26" name="Text 24"/>
          <p:cNvSpPr txBox="1"/>
          <p:nvPr/>
        </p:nvSpPr>
        <p:spPr>
          <a:xfrm>
            <a:off x="841248" y="5321808"/>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5</a:t>
            </a:r>
            <a:endParaRPr lang="en-US" sz="1200" dirty="0"/>
          </a:p>
        </p:txBody>
      </p:sp>
      <p:sp>
        <p:nvSpPr>
          <p:cNvPr id="27" name="Text 25"/>
          <p:cNvSpPr txBox="1"/>
          <p:nvPr/>
        </p:nvSpPr>
        <p:spPr>
          <a:xfrm>
            <a:off x="1353312" y="5102352"/>
            <a:ext cx="2651760" cy="822960"/>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Diş çürüğü</a:t>
            </a:r>
            <a:endParaRPr lang="en-US" sz="1350" dirty="0"/>
          </a:p>
        </p:txBody>
      </p:sp>
      <p:sp>
        <p:nvSpPr>
          <p:cNvPr id="28" name="Text 26"/>
          <p:cNvSpPr txBox="1"/>
          <p:nvPr/>
        </p:nvSpPr>
        <p:spPr>
          <a:xfrm>
            <a:off x="4041648" y="5102352"/>
            <a:ext cx="7253935" cy="822960"/>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Toplam şeker miktarı kadar tüketim sıklığı da önemlidir. Gün içinde sık sık şekerli besin tüketmek, aynı miktarı tek seferde tüketmekten daha zararlıdır.</a:t>
            </a:r>
            <a:endParaRPr lang="en-US" sz="1150" dirty="0"/>
          </a:p>
        </p:txBody>
      </p:sp>
      <p:sp>
        <p:nvSpPr>
          <p:cNvPr id="29" name="Shape 27"/>
          <p:cNvSpPr/>
          <p:nvPr/>
        </p:nvSpPr>
        <p:spPr>
          <a:xfrm>
            <a:off x="640080" y="6035040"/>
            <a:ext cx="10911535" cy="384048"/>
          </a:xfrm>
          <a:prstGeom prst="roundRect">
            <a:avLst>
              <a:gd name="adj" fmla="val 11905"/>
            </a:avLst>
          </a:prstGeom>
          <a:solidFill>
            <a:srgbClr val="F4EDE4"/>
          </a:solidFill>
          <a:ln/>
        </p:spPr>
      </p:sp>
      <p:sp>
        <p:nvSpPr>
          <p:cNvPr id="30" name="Text 28"/>
          <p:cNvSpPr txBox="1"/>
          <p:nvPr/>
        </p:nvSpPr>
        <p:spPr>
          <a:xfrm>
            <a:off x="932688" y="6035040"/>
            <a:ext cx="10326319" cy="384048"/>
          </a:xfrm>
          <a:prstGeom prst="rect">
            <a:avLst/>
          </a:prstGeom>
          <a:noFill/>
          <a:ln/>
        </p:spPr>
        <p:txBody>
          <a:bodyPr wrap="square" lIns="0" tIns="0" rIns="0" bIns="0" rtlCol="0" anchor="ctr"/>
          <a:lstStyle/>
          <a:p>
            <a:pPr marL="0" indent="0">
              <a:lnSpc>
                <a:spcPct val="110000"/>
              </a:lnSpc>
              <a:buNone/>
            </a:pPr>
            <a:r>
              <a:rPr lang="en-US" sz="1250" b="1" dirty="0">
                <a:solidFill>
                  <a:srgbClr val="D9762B"/>
                </a:solidFill>
                <a:latin typeface="Calibri" pitchFamily="34" charset="0"/>
                <a:ea typeface="Calibri" pitchFamily="34" charset="-122"/>
                <a:cs typeface="Calibri" pitchFamily="34" charset="-120"/>
              </a:rPr>
              <a:t>Not:  </a:t>
            </a:r>
            <a:r>
              <a:rPr lang="en-US" sz="1250" dirty="0">
                <a:solidFill>
                  <a:srgbClr val="1E2A20"/>
                </a:solidFill>
                <a:latin typeface="Calibri" pitchFamily="34" charset="0"/>
                <a:ea typeface="Calibri" pitchFamily="34" charset="-122"/>
                <a:cs typeface="Calibri" pitchFamily="34" charset="-120"/>
              </a:rPr>
              <a:t>Çölyak hastalığı karbonhidrat değil protein (gluten) kaynaklıdır; ancak tahıl seçimini doğrudan etkilediği için bu grupla birlikte anlatılır.</a:t>
            </a:r>
            <a:endParaRPr lang="en-US" sz="1250"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365760"/>
            <a:ext cx="10911535" cy="237744"/>
          </a:xfrm>
          <a:prstGeom prst="rect">
            <a:avLst/>
          </a:prstGeom>
          <a:noFill/>
          <a:ln/>
        </p:spPr>
        <p:txBody>
          <a:bodyPr wrap="square" lIns="0" tIns="0" rIns="0" bIns="0" rtlCol="0" anchor="ctr"/>
          <a:lstStyle/>
          <a:p>
            <a:pPr marL="0" indent="0">
              <a:buNone/>
            </a:pPr>
            <a:r>
              <a:rPr lang="en-US" sz="1100" b="1" kern="0" spc="160" dirty="0">
                <a:solidFill>
                  <a:srgbClr val="4A7C59"/>
                </a:solidFill>
                <a:latin typeface="Calibri" pitchFamily="34" charset="0"/>
                <a:ea typeface="Calibri" pitchFamily="34" charset="-122"/>
                <a:cs typeface="Calibri" pitchFamily="34" charset="-120"/>
              </a:rPr>
              <a:t>3. DERS SAATİ · TARTIŞMA</a:t>
            </a:r>
            <a:endParaRPr lang="en-US" sz="1100" dirty="0"/>
          </a:p>
        </p:txBody>
      </p:sp>
      <p:sp>
        <p:nvSpPr>
          <p:cNvPr id="3" name="Text 1"/>
          <p:cNvSpPr txBox="1"/>
          <p:nvPr/>
        </p:nvSpPr>
        <p:spPr>
          <a:xfrm>
            <a:off x="640080" y="621792"/>
            <a:ext cx="10911535" cy="566928"/>
          </a:xfrm>
          <a:prstGeom prst="rect">
            <a:avLst/>
          </a:prstGeom>
          <a:noFill/>
          <a:ln/>
        </p:spPr>
        <p:txBody>
          <a:bodyPr wrap="square" lIns="0" tIns="0" rIns="0" bIns="0" rtlCol="0" anchor="t"/>
          <a:lstStyle/>
          <a:p>
            <a:pPr marL="0" indent="0">
              <a:buNone/>
            </a:pPr>
            <a:r>
              <a:rPr lang="en-US" sz="2800" b="1" dirty="0">
                <a:solidFill>
                  <a:srgbClr val="1F4A2C"/>
                </a:solidFill>
                <a:latin typeface="Cambria" pitchFamily="34" charset="0"/>
                <a:ea typeface="Cambria" pitchFamily="34" charset="-122"/>
                <a:cs typeface="Cambria" pitchFamily="34" charset="-120"/>
              </a:rPr>
              <a:t>Tartışma ve Uygulama Soruları</a:t>
            </a:r>
            <a:endParaRPr lang="en-US" sz="2800" dirty="0"/>
          </a:p>
        </p:txBody>
      </p:sp>
      <p:sp>
        <p:nvSpPr>
          <p:cNvPr id="4" name="Shape 2"/>
          <p:cNvSpPr/>
          <p:nvPr/>
        </p:nvSpPr>
        <p:spPr>
          <a:xfrm>
            <a:off x="640080" y="1371600"/>
            <a:ext cx="10911535" cy="749808"/>
          </a:xfrm>
          <a:prstGeom prst="roundRect">
            <a:avLst>
              <a:gd name="adj" fmla="val 6098"/>
            </a:avLst>
          </a:prstGeom>
          <a:solidFill>
            <a:srgbClr val="EDF3EC"/>
          </a:solidFill>
          <a:ln/>
        </p:spPr>
      </p:sp>
      <p:sp>
        <p:nvSpPr>
          <p:cNvPr id="5" name="Shape 3"/>
          <p:cNvSpPr/>
          <p:nvPr/>
        </p:nvSpPr>
        <p:spPr>
          <a:xfrm>
            <a:off x="841248" y="1554480"/>
            <a:ext cx="384048" cy="384048"/>
          </a:xfrm>
          <a:prstGeom prst="ellipse">
            <a:avLst/>
          </a:prstGeom>
          <a:solidFill>
            <a:srgbClr val="1F4A2C"/>
          </a:solidFill>
          <a:ln/>
        </p:spPr>
      </p:sp>
      <p:sp>
        <p:nvSpPr>
          <p:cNvPr id="6" name="Text 4"/>
          <p:cNvSpPr txBox="1"/>
          <p:nvPr/>
        </p:nvSpPr>
        <p:spPr>
          <a:xfrm>
            <a:off x="841248" y="1554480"/>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7" name="Text 5"/>
          <p:cNvSpPr txBox="1"/>
          <p:nvPr/>
        </p:nvSpPr>
        <p:spPr>
          <a:xfrm>
            <a:off x="1353312" y="1371600"/>
            <a:ext cx="1554480" cy="749808"/>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Soru 1</a:t>
            </a:r>
            <a:endParaRPr lang="en-US" sz="1350" dirty="0"/>
          </a:p>
        </p:txBody>
      </p:sp>
      <p:sp>
        <p:nvSpPr>
          <p:cNvPr id="8" name="Text 6"/>
          <p:cNvSpPr txBox="1"/>
          <p:nvPr/>
        </p:nvSpPr>
        <p:spPr>
          <a:xfrm>
            <a:off x="2944368" y="1371600"/>
            <a:ext cx="8351215" cy="749808"/>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"Karbonhidrat kilo yapar" ifadesini enerji dengesi, besin türü ve posa kavramlarını kullanarak değerlendirin.</a:t>
            </a:r>
            <a:endParaRPr lang="en-US" sz="1150" dirty="0"/>
          </a:p>
        </p:txBody>
      </p:sp>
      <p:sp>
        <p:nvSpPr>
          <p:cNvPr id="9" name="Shape 7"/>
          <p:cNvSpPr/>
          <p:nvPr/>
        </p:nvSpPr>
        <p:spPr>
          <a:xfrm>
            <a:off x="640080" y="2231136"/>
            <a:ext cx="10911535" cy="749808"/>
          </a:xfrm>
          <a:prstGeom prst="roundRect">
            <a:avLst>
              <a:gd name="adj" fmla="val 6098"/>
            </a:avLst>
          </a:prstGeom>
          <a:solidFill>
            <a:srgbClr val="EDF3EC"/>
          </a:solidFill>
          <a:ln/>
        </p:spPr>
      </p:sp>
      <p:sp>
        <p:nvSpPr>
          <p:cNvPr id="10" name="Shape 8"/>
          <p:cNvSpPr/>
          <p:nvPr/>
        </p:nvSpPr>
        <p:spPr>
          <a:xfrm>
            <a:off x="841248" y="2414016"/>
            <a:ext cx="384048" cy="384048"/>
          </a:xfrm>
          <a:prstGeom prst="ellipse">
            <a:avLst/>
          </a:prstGeom>
          <a:solidFill>
            <a:srgbClr val="1F4A2C"/>
          </a:solidFill>
          <a:ln/>
        </p:spPr>
      </p:sp>
      <p:sp>
        <p:nvSpPr>
          <p:cNvPr id="11" name="Text 9"/>
          <p:cNvSpPr txBox="1"/>
          <p:nvPr/>
        </p:nvSpPr>
        <p:spPr>
          <a:xfrm>
            <a:off x="841248" y="2414016"/>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12" name="Text 10"/>
          <p:cNvSpPr txBox="1"/>
          <p:nvPr/>
        </p:nvSpPr>
        <p:spPr>
          <a:xfrm>
            <a:off x="1353312" y="2231136"/>
            <a:ext cx="1554480" cy="749808"/>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Soru 2</a:t>
            </a:r>
            <a:endParaRPr lang="en-US" sz="1350" dirty="0"/>
          </a:p>
        </p:txBody>
      </p:sp>
      <p:sp>
        <p:nvSpPr>
          <p:cNvPr id="13" name="Text 11"/>
          <p:cNvSpPr txBox="1"/>
          <p:nvPr/>
        </p:nvSpPr>
        <p:spPr>
          <a:xfrm>
            <a:off x="2944368" y="2231136"/>
            <a:ext cx="8351215" cy="749808"/>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1 orta boy elma ile 200 ml elma suyunun metabolik etkisi neden farklıdır? Posa, serbest şeker ve glisemik yanıt üzerinden açıklayın.</a:t>
            </a:r>
            <a:endParaRPr lang="en-US" sz="1150" dirty="0"/>
          </a:p>
        </p:txBody>
      </p:sp>
      <p:sp>
        <p:nvSpPr>
          <p:cNvPr id="14" name="Shape 12"/>
          <p:cNvSpPr/>
          <p:nvPr/>
        </p:nvSpPr>
        <p:spPr>
          <a:xfrm>
            <a:off x="640080" y="3090672"/>
            <a:ext cx="10911535" cy="749808"/>
          </a:xfrm>
          <a:prstGeom prst="roundRect">
            <a:avLst>
              <a:gd name="adj" fmla="val 6098"/>
            </a:avLst>
          </a:prstGeom>
          <a:solidFill>
            <a:srgbClr val="EDF3EC"/>
          </a:solidFill>
          <a:ln/>
        </p:spPr>
      </p:sp>
      <p:sp>
        <p:nvSpPr>
          <p:cNvPr id="15" name="Shape 13"/>
          <p:cNvSpPr/>
          <p:nvPr/>
        </p:nvSpPr>
        <p:spPr>
          <a:xfrm>
            <a:off x="841248" y="3273552"/>
            <a:ext cx="384048" cy="384048"/>
          </a:xfrm>
          <a:prstGeom prst="ellipse">
            <a:avLst/>
          </a:prstGeom>
          <a:solidFill>
            <a:srgbClr val="1F4A2C"/>
          </a:solidFill>
          <a:ln/>
        </p:spPr>
      </p:sp>
      <p:sp>
        <p:nvSpPr>
          <p:cNvPr id="16" name="Text 14"/>
          <p:cNvSpPr txBox="1"/>
          <p:nvPr/>
        </p:nvSpPr>
        <p:spPr>
          <a:xfrm>
            <a:off x="841248" y="3273552"/>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7" name="Text 15"/>
          <p:cNvSpPr txBox="1"/>
          <p:nvPr/>
        </p:nvSpPr>
        <p:spPr>
          <a:xfrm>
            <a:off x="1353312" y="3090672"/>
            <a:ext cx="1554480" cy="749808"/>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Soru 3</a:t>
            </a:r>
            <a:endParaRPr lang="en-US" sz="1350" dirty="0"/>
          </a:p>
        </p:txBody>
      </p:sp>
      <p:sp>
        <p:nvSpPr>
          <p:cNvPr id="18" name="Text 16"/>
          <p:cNvSpPr txBox="1"/>
          <p:nvPr/>
        </p:nvSpPr>
        <p:spPr>
          <a:xfrm>
            <a:off x="2944368" y="3090672"/>
            <a:ext cx="8351215" cy="749808"/>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2200 kcal gereksinimi olan bir kişi için karbonhidrat (%55), ilave şeker (%10) ve posa hedeflerini hesaplayın.</a:t>
            </a:r>
            <a:endParaRPr lang="en-US" sz="1150" dirty="0"/>
          </a:p>
        </p:txBody>
      </p:sp>
      <p:sp>
        <p:nvSpPr>
          <p:cNvPr id="19" name="Shape 17"/>
          <p:cNvSpPr/>
          <p:nvPr/>
        </p:nvSpPr>
        <p:spPr>
          <a:xfrm>
            <a:off x="640080" y="3950208"/>
            <a:ext cx="10911535" cy="749808"/>
          </a:xfrm>
          <a:prstGeom prst="roundRect">
            <a:avLst>
              <a:gd name="adj" fmla="val 6098"/>
            </a:avLst>
          </a:prstGeom>
          <a:solidFill>
            <a:srgbClr val="EDF3EC"/>
          </a:solidFill>
          <a:ln/>
        </p:spPr>
      </p:sp>
      <p:sp>
        <p:nvSpPr>
          <p:cNvPr id="20" name="Shape 18"/>
          <p:cNvSpPr/>
          <p:nvPr/>
        </p:nvSpPr>
        <p:spPr>
          <a:xfrm>
            <a:off x="841248" y="4133088"/>
            <a:ext cx="384048" cy="384048"/>
          </a:xfrm>
          <a:prstGeom prst="ellipse">
            <a:avLst/>
          </a:prstGeom>
          <a:solidFill>
            <a:srgbClr val="1F4A2C"/>
          </a:solidFill>
          <a:ln/>
        </p:spPr>
      </p:sp>
      <p:sp>
        <p:nvSpPr>
          <p:cNvPr id="21" name="Text 19"/>
          <p:cNvSpPr txBox="1"/>
          <p:nvPr/>
        </p:nvSpPr>
        <p:spPr>
          <a:xfrm>
            <a:off x="841248" y="4133088"/>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4</a:t>
            </a:r>
            <a:endParaRPr lang="en-US" sz="1200" dirty="0"/>
          </a:p>
        </p:txBody>
      </p:sp>
      <p:sp>
        <p:nvSpPr>
          <p:cNvPr id="22" name="Text 20"/>
          <p:cNvSpPr txBox="1"/>
          <p:nvPr/>
        </p:nvSpPr>
        <p:spPr>
          <a:xfrm>
            <a:off x="1353312" y="3950208"/>
            <a:ext cx="1554480" cy="749808"/>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Soru 4</a:t>
            </a:r>
            <a:endParaRPr lang="en-US" sz="1350" dirty="0"/>
          </a:p>
        </p:txBody>
      </p:sp>
      <p:sp>
        <p:nvSpPr>
          <p:cNvPr id="23" name="Text 21"/>
          <p:cNvSpPr txBox="1"/>
          <p:nvPr/>
        </p:nvSpPr>
        <p:spPr>
          <a:xfrm>
            <a:off x="2944368" y="3950208"/>
            <a:ext cx="8351215" cy="749808"/>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Laktoz intoleransı olan bir öğrenciye kalsiyum alımını düşürmeden hangi önerileri verirsiniz?</a:t>
            </a:r>
            <a:endParaRPr lang="en-US" sz="1150" dirty="0"/>
          </a:p>
        </p:txBody>
      </p:sp>
      <p:sp>
        <p:nvSpPr>
          <p:cNvPr id="24" name="Shape 22"/>
          <p:cNvSpPr/>
          <p:nvPr/>
        </p:nvSpPr>
        <p:spPr>
          <a:xfrm>
            <a:off x="640080" y="4809744"/>
            <a:ext cx="10911535" cy="749808"/>
          </a:xfrm>
          <a:prstGeom prst="roundRect">
            <a:avLst>
              <a:gd name="adj" fmla="val 6098"/>
            </a:avLst>
          </a:prstGeom>
          <a:solidFill>
            <a:srgbClr val="EDF3EC"/>
          </a:solidFill>
          <a:ln/>
        </p:spPr>
      </p:sp>
      <p:sp>
        <p:nvSpPr>
          <p:cNvPr id="25" name="Shape 23"/>
          <p:cNvSpPr/>
          <p:nvPr/>
        </p:nvSpPr>
        <p:spPr>
          <a:xfrm>
            <a:off x="841248" y="4992624"/>
            <a:ext cx="384048" cy="384048"/>
          </a:xfrm>
          <a:prstGeom prst="ellipse">
            <a:avLst/>
          </a:prstGeom>
          <a:solidFill>
            <a:srgbClr val="1F4A2C"/>
          </a:solidFill>
          <a:ln/>
        </p:spPr>
      </p:sp>
      <p:sp>
        <p:nvSpPr>
          <p:cNvPr id="26" name="Text 24"/>
          <p:cNvSpPr txBox="1"/>
          <p:nvPr/>
        </p:nvSpPr>
        <p:spPr>
          <a:xfrm>
            <a:off x="841248" y="4992624"/>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5</a:t>
            </a:r>
            <a:endParaRPr lang="en-US" sz="1200" dirty="0"/>
          </a:p>
        </p:txBody>
      </p:sp>
      <p:sp>
        <p:nvSpPr>
          <p:cNvPr id="27" name="Text 25"/>
          <p:cNvSpPr txBox="1"/>
          <p:nvPr/>
        </p:nvSpPr>
        <p:spPr>
          <a:xfrm>
            <a:off x="1353312" y="4809744"/>
            <a:ext cx="1554480" cy="749808"/>
          </a:xfrm>
          <a:prstGeom prst="rect">
            <a:avLst/>
          </a:prstGeom>
          <a:noFill/>
          <a:ln/>
        </p:spPr>
        <p:txBody>
          <a:bodyPr wrap="square" lIns="0" tIns="0" rIns="0" bIns="0" rtlCol="0" anchor="ctr"/>
          <a:lstStyle/>
          <a:p>
            <a:pPr marL="0" indent="0">
              <a:buNone/>
            </a:pPr>
            <a:r>
              <a:rPr lang="en-US" sz="1350" b="1" dirty="0">
                <a:solidFill>
                  <a:srgbClr val="1F4A2C"/>
                </a:solidFill>
                <a:latin typeface="Cambria" pitchFamily="34" charset="0"/>
                <a:ea typeface="Cambria" pitchFamily="34" charset="-122"/>
                <a:cs typeface="Cambria" pitchFamily="34" charset="-120"/>
              </a:rPr>
              <a:t>Etkinlik</a:t>
            </a:r>
            <a:endParaRPr lang="en-US" sz="1350" dirty="0"/>
          </a:p>
        </p:txBody>
      </p:sp>
      <p:sp>
        <p:nvSpPr>
          <p:cNvPr id="28" name="Text 26"/>
          <p:cNvSpPr txBox="1"/>
          <p:nvPr/>
        </p:nvSpPr>
        <p:spPr>
          <a:xfrm>
            <a:off x="2944368" y="4809744"/>
            <a:ext cx="8351215" cy="749808"/>
          </a:xfrm>
          <a:prstGeom prst="rect">
            <a:avLst/>
          </a:prstGeom>
          <a:noFill/>
          <a:ln/>
        </p:spPr>
        <p:txBody>
          <a:bodyPr wrap="square" lIns="0" tIns="0" rIns="0" bIns="0" rtlCol="0" anchor="ctr"/>
          <a:lstStyle/>
          <a:p>
            <a:pPr marL="0" indent="0">
              <a:lnSpc>
                <a:spcPct val="108000"/>
              </a:lnSpc>
              <a:buNone/>
            </a:pPr>
            <a:r>
              <a:rPr lang="en-US" sz="1150" dirty="0">
                <a:solidFill>
                  <a:srgbClr val="1E2A20"/>
                </a:solidFill>
                <a:latin typeface="Calibri" pitchFamily="34" charset="0"/>
                <a:ea typeface="Calibri" pitchFamily="34" charset="-122"/>
                <a:cs typeface="Calibri" pitchFamily="34" charset="-120"/>
              </a:rPr>
              <a:t>Bir günlük kendi beslenmenizi yazıp karbonhidrat kaynaklarını üç sütuna ayırın: tam tahıl/baklagil, sebze-meyve, ilave şeker. Hangi sütun ağır basıyor?</a:t>
            </a:r>
            <a:endParaRPr lang="en-US" sz="1150" dirty="0"/>
          </a:p>
        </p:txBody>
      </p:sp>
      <p:sp>
        <p:nvSpPr>
          <p:cNvPr id="29" name="Shape 27"/>
          <p:cNvSpPr/>
          <p:nvPr/>
        </p:nvSpPr>
        <p:spPr>
          <a:xfrm>
            <a:off x="640080" y="5715000"/>
            <a:ext cx="10911535" cy="621792"/>
          </a:xfrm>
          <a:prstGeom prst="roundRect">
            <a:avLst>
              <a:gd name="adj" fmla="val 7353"/>
            </a:avLst>
          </a:prstGeom>
          <a:solidFill>
            <a:srgbClr val="F4EDE4"/>
          </a:solidFill>
          <a:ln/>
        </p:spPr>
      </p:sp>
      <p:sp>
        <p:nvSpPr>
          <p:cNvPr id="30" name="Text 28"/>
          <p:cNvSpPr txBox="1"/>
          <p:nvPr/>
        </p:nvSpPr>
        <p:spPr>
          <a:xfrm>
            <a:off x="932688" y="5715000"/>
            <a:ext cx="10326319" cy="621792"/>
          </a:xfrm>
          <a:prstGeom prst="rect">
            <a:avLst/>
          </a:prstGeom>
          <a:noFill/>
          <a:ln/>
        </p:spPr>
        <p:txBody>
          <a:bodyPr wrap="square" lIns="0" tIns="0" rIns="0" bIns="0" rtlCol="0" anchor="ctr"/>
          <a:lstStyle/>
          <a:p>
            <a:pPr marL="0" indent="0">
              <a:lnSpc>
                <a:spcPct val="110000"/>
              </a:lnSpc>
              <a:buNone/>
            </a:pPr>
            <a:r>
              <a:rPr lang="en-US" sz="1250" b="1" dirty="0">
                <a:solidFill>
                  <a:srgbClr val="D9762B"/>
                </a:solidFill>
                <a:latin typeface="Calibri" pitchFamily="34" charset="0"/>
                <a:ea typeface="Calibri" pitchFamily="34" charset="-122"/>
                <a:cs typeface="Calibri" pitchFamily="34" charset="-120"/>
              </a:rPr>
              <a:t>Grup çalışması:  </a:t>
            </a:r>
            <a:r>
              <a:rPr lang="en-US" sz="1250" dirty="0">
                <a:solidFill>
                  <a:srgbClr val="1E2A20"/>
                </a:solidFill>
                <a:latin typeface="Calibri" pitchFamily="34" charset="0"/>
                <a:ea typeface="Calibri" pitchFamily="34" charset="-122"/>
                <a:cs typeface="Calibri" pitchFamily="34" charset="-120"/>
              </a:rPr>
              <a:t>Soru 2 ve 3 için 4 kişilik gruplar hâlinde 10 dakika; her grup hesabını </a:t>
            </a:r>
            <a:r>
              <a:rPr lang="en-US" sz="1250" dirty="0" err="1">
                <a:solidFill>
                  <a:srgbClr val="1E2A20"/>
                </a:solidFill>
                <a:latin typeface="Calibri" pitchFamily="34" charset="0"/>
                <a:ea typeface="Calibri" pitchFamily="34" charset="-122"/>
                <a:cs typeface="Calibri" pitchFamily="34" charset="-120"/>
              </a:rPr>
              <a:t>tahtada</a:t>
            </a:r>
            <a:r>
              <a:rPr lang="en-US" sz="1250" dirty="0">
                <a:solidFill>
                  <a:srgbClr val="1E2A20"/>
                </a:solidFill>
                <a:latin typeface="Calibri" pitchFamily="34" charset="0"/>
                <a:ea typeface="Calibri" pitchFamily="34" charset="-122"/>
                <a:cs typeface="Calibri" pitchFamily="34" charset="-120"/>
              </a:rPr>
              <a:t> </a:t>
            </a:r>
            <a:r>
              <a:rPr lang="en-US" sz="1250" dirty="0" err="1" smtClean="0">
                <a:solidFill>
                  <a:srgbClr val="1E2A20"/>
                </a:solidFill>
                <a:latin typeface="Calibri" pitchFamily="34" charset="0"/>
                <a:ea typeface="Calibri" pitchFamily="34" charset="-122"/>
                <a:cs typeface="Calibri" pitchFamily="34" charset="-120"/>
              </a:rPr>
              <a:t>gösterir</a:t>
            </a:r>
            <a:r>
              <a:rPr lang="en-US" sz="1250" dirty="0" smtClean="0">
                <a:solidFill>
                  <a:srgbClr val="1E2A20"/>
                </a:solidFill>
                <a:latin typeface="Calibri" pitchFamily="34" charset="0"/>
                <a:ea typeface="Calibri" pitchFamily="34" charset="-122"/>
                <a:cs typeface="Calibri" pitchFamily="34" charset="-120"/>
              </a:rPr>
              <a:t>.</a:t>
            </a:r>
            <a:endParaRPr lang="en-US" sz="1250"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365760"/>
            <a:ext cx="10911535" cy="237744"/>
          </a:xfrm>
          <a:prstGeom prst="rect">
            <a:avLst/>
          </a:prstGeom>
          <a:noFill/>
          <a:ln/>
        </p:spPr>
        <p:txBody>
          <a:bodyPr wrap="square" lIns="0" tIns="0" rIns="0" bIns="0" rtlCol="0" anchor="ctr"/>
          <a:lstStyle/>
          <a:p>
            <a:pPr marL="0" indent="0">
              <a:buNone/>
            </a:pPr>
            <a:r>
              <a:rPr lang="en-US" sz="1100" b="1" kern="0" spc="160" dirty="0">
                <a:solidFill>
                  <a:srgbClr val="4A7C59"/>
                </a:solidFill>
                <a:latin typeface="Calibri" pitchFamily="34" charset="0"/>
                <a:ea typeface="Calibri" pitchFamily="34" charset="-122"/>
                <a:cs typeface="Calibri" pitchFamily="34" charset="-120"/>
              </a:rPr>
              <a:t>2. HAFTA · SÖZLÜK</a:t>
            </a:r>
            <a:endParaRPr lang="en-US" sz="1100" dirty="0"/>
          </a:p>
        </p:txBody>
      </p:sp>
      <p:sp>
        <p:nvSpPr>
          <p:cNvPr id="3" name="Text 1"/>
          <p:cNvSpPr txBox="1"/>
          <p:nvPr/>
        </p:nvSpPr>
        <p:spPr>
          <a:xfrm>
            <a:off x="640080" y="621792"/>
            <a:ext cx="10911535" cy="566928"/>
          </a:xfrm>
          <a:prstGeom prst="rect">
            <a:avLst/>
          </a:prstGeom>
          <a:noFill/>
          <a:ln/>
        </p:spPr>
        <p:txBody>
          <a:bodyPr wrap="square" lIns="0" tIns="0" rIns="0" bIns="0" rtlCol="0" anchor="t"/>
          <a:lstStyle/>
          <a:p>
            <a:pPr marL="0" indent="0">
              <a:buNone/>
            </a:pPr>
            <a:r>
              <a:rPr lang="en-US" sz="2800" b="1" dirty="0">
                <a:solidFill>
                  <a:srgbClr val="1F4A2C"/>
                </a:solidFill>
                <a:latin typeface="Cambria" pitchFamily="34" charset="0"/>
                <a:ea typeface="Cambria" pitchFamily="34" charset="-122"/>
                <a:cs typeface="Cambria" pitchFamily="34" charset="-120"/>
              </a:rPr>
              <a:t>Bu Haftanın Temel Terimleri</a:t>
            </a:r>
            <a:endParaRPr lang="en-US" sz="2800" dirty="0"/>
          </a:p>
        </p:txBody>
      </p:sp>
      <p:sp>
        <p:nvSpPr>
          <p:cNvPr id="4" name="Shape 2"/>
          <p:cNvSpPr/>
          <p:nvPr/>
        </p:nvSpPr>
        <p:spPr>
          <a:xfrm>
            <a:off x="640080" y="1325880"/>
            <a:ext cx="5295748" cy="603504"/>
          </a:xfrm>
          <a:prstGeom prst="roundRect">
            <a:avLst>
              <a:gd name="adj" fmla="val 7576"/>
            </a:avLst>
          </a:prstGeom>
          <a:solidFill>
            <a:srgbClr val="EDF3EC"/>
          </a:solidFill>
          <a:ln/>
        </p:spPr>
      </p:sp>
      <p:sp>
        <p:nvSpPr>
          <p:cNvPr id="5" name="Text 3"/>
          <p:cNvSpPr txBox="1"/>
          <p:nvPr/>
        </p:nvSpPr>
        <p:spPr>
          <a:xfrm>
            <a:off x="841248" y="1325880"/>
            <a:ext cx="1828800" cy="603504"/>
          </a:xfrm>
          <a:prstGeom prst="rect">
            <a:avLst/>
          </a:prstGeom>
          <a:noFill/>
          <a:ln/>
        </p:spPr>
        <p:txBody>
          <a:bodyPr wrap="square" lIns="0" tIns="0" rIns="0" bIns="0" rtlCol="0" anchor="ctr"/>
          <a:lstStyle/>
          <a:p>
            <a:pPr marL="0" indent="0">
              <a:buNone/>
            </a:pPr>
            <a:r>
              <a:rPr lang="en-US" sz="1150" b="1" dirty="0">
                <a:solidFill>
                  <a:srgbClr val="1F4A2C"/>
                </a:solidFill>
                <a:latin typeface="Cambria" pitchFamily="34" charset="0"/>
                <a:ea typeface="Cambria" pitchFamily="34" charset="-122"/>
                <a:cs typeface="Cambria" pitchFamily="34" charset="-120"/>
              </a:rPr>
              <a:t>Monosakkarit</a:t>
            </a:r>
            <a:endParaRPr lang="en-US" sz="1150" dirty="0"/>
          </a:p>
        </p:txBody>
      </p:sp>
      <p:sp>
        <p:nvSpPr>
          <p:cNvPr id="6" name="Text 4"/>
          <p:cNvSpPr txBox="1"/>
          <p:nvPr/>
        </p:nvSpPr>
        <p:spPr>
          <a:xfrm>
            <a:off x="2724912" y="1325880"/>
            <a:ext cx="3009748" cy="603504"/>
          </a:xfrm>
          <a:prstGeom prst="rect">
            <a:avLst/>
          </a:prstGeom>
          <a:noFill/>
          <a:ln/>
        </p:spPr>
        <p:txBody>
          <a:bodyPr wrap="square" lIns="0" tIns="0" rIns="0" bIns="0" rtlCol="0" anchor="ctr"/>
          <a:lstStyle/>
          <a:p>
            <a:pPr marL="0" indent="0">
              <a:lnSpc>
                <a:spcPct val="105000"/>
              </a:lnSpc>
              <a:buNone/>
            </a:pPr>
            <a:r>
              <a:rPr lang="en-US" sz="1050" dirty="0">
                <a:solidFill>
                  <a:srgbClr val="1E2A20"/>
                </a:solidFill>
                <a:latin typeface="Calibri" pitchFamily="34" charset="0"/>
                <a:ea typeface="Calibri" pitchFamily="34" charset="-122"/>
                <a:cs typeface="Calibri" pitchFamily="34" charset="-120"/>
              </a:rPr>
              <a:t>Tek birimli şeker: glukoz, fruktoz, galaktoz</a:t>
            </a:r>
            <a:endParaRPr lang="en-US" sz="1050" dirty="0"/>
          </a:p>
        </p:txBody>
      </p:sp>
      <p:sp>
        <p:nvSpPr>
          <p:cNvPr id="7" name="Shape 5"/>
          <p:cNvSpPr/>
          <p:nvPr/>
        </p:nvSpPr>
        <p:spPr>
          <a:xfrm>
            <a:off x="640080" y="2020824"/>
            <a:ext cx="5295748" cy="603504"/>
          </a:xfrm>
          <a:prstGeom prst="roundRect">
            <a:avLst>
              <a:gd name="adj" fmla="val 7576"/>
            </a:avLst>
          </a:prstGeom>
          <a:solidFill>
            <a:srgbClr val="EDF3EC"/>
          </a:solidFill>
          <a:ln/>
        </p:spPr>
      </p:sp>
      <p:sp>
        <p:nvSpPr>
          <p:cNvPr id="8" name="Text 6"/>
          <p:cNvSpPr txBox="1"/>
          <p:nvPr/>
        </p:nvSpPr>
        <p:spPr>
          <a:xfrm>
            <a:off x="841248" y="2020824"/>
            <a:ext cx="1828800" cy="603504"/>
          </a:xfrm>
          <a:prstGeom prst="rect">
            <a:avLst/>
          </a:prstGeom>
          <a:noFill/>
          <a:ln/>
        </p:spPr>
        <p:txBody>
          <a:bodyPr wrap="square" lIns="0" tIns="0" rIns="0" bIns="0" rtlCol="0" anchor="ctr"/>
          <a:lstStyle/>
          <a:p>
            <a:pPr marL="0" indent="0">
              <a:buNone/>
            </a:pPr>
            <a:r>
              <a:rPr lang="en-US" sz="1150" b="1" dirty="0">
                <a:solidFill>
                  <a:srgbClr val="1F4A2C"/>
                </a:solidFill>
                <a:latin typeface="Cambria" pitchFamily="34" charset="0"/>
                <a:ea typeface="Cambria" pitchFamily="34" charset="-122"/>
                <a:cs typeface="Cambria" pitchFamily="34" charset="-120"/>
              </a:rPr>
              <a:t>Disakkarit</a:t>
            </a:r>
            <a:endParaRPr lang="en-US" sz="1150" dirty="0"/>
          </a:p>
        </p:txBody>
      </p:sp>
      <p:sp>
        <p:nvSpPr>
          <p:cNvPr id="9" name="Text 7"/>
          <p:cNvSpPr txBox="1"/>
          <p:nvPr/>
        </p:nvSpPr>
        <p:spPr>
          <a:xfrm>
            <a:off x="2724912" y="2020824"/>
            <a:ext cx="3009748" cy="603504"/>
          </a:xfrm>
          <a:prstGeom prst="rect">
            <a:avLst/>
          </a:prstGeom>
          <a:noFill/>
          <a:ln/>
        </p:spPr>
        <p:txBody>
          <a:bodyPr wrap="square" lIns="0" tIns="0" rIns="0" bIns="0" rtlCol="0" anchor="ctr"/>
          <a:lstStyle/>
          <a:p>
            <a:pPr marL="0" indent="0">
              <a:lnSpc>
                <a:spcPct val="105000"/>
              </a:lnSpc>
              <a:buNone/>
            </a:pPr>
            <a:r>
              <a:rPr lang="en-US" sz="1050" dirty="0">
                <a:solidFill>
                  <a:srgbClr val="1E2A20"/>
                </a:solidFill>
                <a:latin typeface="Calibri" pitchFamily="34" charset="0"/>
                <a:ea typeface="Calibri" pitchFamily="34" charset="-122"/>
                <a:cs typeface="Calibri" pitchFamily="34" charset="-120"/>
              </a:rPr>
              <a:t>İki birimli şeker: sükroz, laktoz, maltoz</a:t>
            </a:r>
            <a:endParaRPr lang="en-US" sz="1050" dirty="0"/>
          </a:p>
        </p:txBody>
      </p:sp>
      <p:sp>
        <p:nvSpPr>
          <p:cNvPr id="10" name="Shape 8"/>
          <p:cNvSpPr/>
          <p:nvPr/>
        </p:nvSpPr>
        <p:spPr>
          <a:xfrm>
            <a:off x="640080" y="2715768"/>
            <a:ext cx="5295748" cy="603504"/>
          </a:xfrm>
          <a:prstGeom prst="roundRect">
            <a:avLst>
              <a:gd name="adj" fmla="val 7576"/>
            </a:avLst>
          </a:prstGeom>
          <a:solidFill>
            <a:srgbClr val="EDF3EC"/>
          </a:solidFill>
          <a:ln/>
        </p:spPr>
      </p:sp>
      <p:sp>
        <p:nvSpPr>
          <p:cNvPr id="11" name="Text 9"/>
          <p:cNvSpPr txBox="1"/>
          <p:nvPr/>
        </p:nvSpPr>
        <p:spPr>
          <a:xfrm>
            <a:off x="841248" y="2715768"/>
            <a:ext cx="1828800" cy="603504"/>
          </a:xfrm>
          <a:prstGeom prst="rect">
            <a:avLst/>
          </a:prstGeom>
          <a:noFill/>
          <a:ln/>
        </p:spPr>
        <p:txBody>
          <a:bodyPr wrap="square" lIns="0" tIns="0" rIns="0" bIns="0" rtlCol="0" anchor="ctr"/>
          <a:lstStyle/>
          <a:p>
            <a:pPr marL="0" indent="0">
              <a:buNone/>
            </a:pPr>
            <a:r>
              <a:rPr lang="en-US" sz="1150" b="1" dirty="0">
                <a:solidFill>
                  <a:srgbClr val="1F4A2C"/>
                </a:solidFill>
                <a:latin typeface="Cambria" pitchFamily="34" charset="0"/>
                <a:ea typeface="Cambria" pitchFamily="34" charset="-122"/>
                <a:cs typeface="Cambria" pitchFamily="34" charset="-120"/>
              </a:rPr>
              <a:t>Oligosakkarit</a:t>
            </a:r>
            <a:endParaRPr lang="en-US" sz="1150" dirty="0"/>
          </a:p>
        </p:txBody>
      </p:sp>
      <p:sp>
        <p:nvSpPr>
          <p:cNvPr id="12" name="Text 10"/>
          <p:cNvSpPr txBox="1"/>
          <p:nvPr/>
        </p:nvSpPr>
        <p:spPr>
          <a:xfrm>
            <a:off x="2724912" y="2715768"/>
            <a:ext cx="3009748" cy="603504"/>
          </a:xfrm>
          <a:prstGeom prst="rect">
            <a:avLst/>
          </a:prstGeom>
          <a:noFill/>
          <a:ln/>
        </p:spPr>
        <p:txBody>
          <a:bodyPr wrap="square" lIns="0" tIns="0" rIns="0" bIns="0" rtlCol="0" anchor="ctr"/>
          <a:lstStyle/>
          <a:p>
            <a:pPr marL="0" indent="0">
              <a:lnSpc>
                <a:spcPct val="105000"/>
              </a:lnSpc>
              <a:buNone/>
            </a:pPr>
            <a:r>
              <a:rPr lang="en-US" sz="1050" dirty="0">
                <a:solidFill>
                  <a:srgbClr val="1E2A20"/>
                </a:solidFill>
                <a:latin typeface="Calibri" pitchFamily="34" charset="0"/>
                <a:ea typeface="Calibri" pitchFamily="34" charset="-122"/>
                <a:cs typeface="Calibri" pitchFamily="34" charset="-120"/>
              </a:rPr>
              <a:t>3-10 birimli, çoğu sindirilemeyen karbonhidrat</a:t>
            </a:r>
            <a:endParaRPr lang="en-US" sz="1050" dirty="0"/>
          </a:p>
        </p:txBody>
      </p:sp>
      <p:sp>
        <p:nvSpPr>
          <p:cNvPr id="13" name="Shape 11"/>
          <p:cNvSpPr/>
          <p:nvPr/>
        </p:nvSpPr>
        <p:spPr>
          <a:xfrm>
            <a:off x="640080" y="3410712"/>
            <a:ext cx="5295748" cy="603504"/>
          </a:xfrm>
          <a:prstGeom prst="roundRect">
            <a:avLst>
              <a:gd name="adj" fmla="val 7576"/>
            </a:avLst>
          </a:prstGeom>
          <a:solidFill>
            <a:srgbClr val="EDF3EC"/>
          </a:solidFill>
          <a:ln/>
        </p:spPr>
      </p:sp>
      <p:sp>
        <p:nvSpPr>
          <p:cNvPr id="14" name="Text 12"/>
          <p:cNvSpPr txBox="1"/>
          <p:nvPr/>
        </p:nvSpPr>
        <p:spPr>
          <a:xfrm>
            <a:off x="841248" y="3410712"/>
            <a:ext cx="1828800" cy="603504"/>
          </a:xfrm>
          <a:prstGeom prst="rect">
            <a:avLst/>
          </a:prstGeom>
          <a:noFill/>
          <a:ln/>
        </p:spPr>
        <p:txBody>
          <a:bodyPr wrap="square" lIns="0" tIns="0" rIns="0" bIns="0" rtlCol="0" anchor="ctr"/>
          <a:lstStyle/>
          <a:p>
            <a:pPr marL="0" indent="0">
              <a:buNone/>
            </a:pPr>
            <a:r>
              <a:rPr lang="en-US" sz="1150" b="1" dirty="0">
                <a:solidFill>
                  <a:srgbClr val="1F4A2C"/>
                </a:solidFill>
                <a:latin typeface="Cambria" pitchFamily="34" charset="0"/>
                <a:ea typeface="Cambria" pitchFamily="34" charset="-122"/>
                <a:cs typeface="Cambria" pitchFamily="34" charset="-120"/>
              </a:rPr>
              <a:t>Polisakkarit</a:t>
            </a:r>
            <a:endParaRPr lang="en-US" sz="1150" dirty="0"/>
          </a:p>
        </p:txBody>
      </p:sp>
      <p:sp>
        <p:nvSpPr>
          <p:cNvPr id="15" name="Text 13"/>
          <p:cNvSpPr txBox="1"/>
          <p:nvPr/>
        </p:nvSpPr>
        <p:spPr>
          <a:xfrm>
            <a:off x="2724912" y="3410712"/>
            <a:ext cx="3009748" cy="603504"/>
          </a:xfrm>
          <a:prstGeom prst="rect">
            <a:avLst/>
          </a:prstGeom>
          <a:noFill/>
          <a:ln/>
        </p:spPr>
        <p:txBody>
          <a:bodyPr wrap="square" lIns="0" tIns="0" rIns="0" bIns="0" rtlCol="0" anchor="ctr"/>
          <a:lstStyle/>
          <a:p>
            <a:pPr marL="0" indent="0">
              <a:lnSpc>
                <a:spcPct val="105000"/>
              </a:lnSpc>
              <a:buNone/>
            </a:pPr>
            <a:r>
              <a:rPr lang="en-US" sz="1050" dirty="0">
                <a:solidFill>
                  <a:srgbClr val="1E2A20"/>
                </a:solidFill>
                <a:latin typeface="Calibri" pitchFamily="34" charset="0"/>
                <a:ea typeface="Calibri" pitchFamily="34" charset="-122"/>
                <a:cs typeface="Calibri" pitchFamily="34" charset="-120"/>
              </a:rPr>
              <a:t>Çok birimli: nişasta, glikojen, selüloz</a:t>
            </a:r>
            <a:endParaRPr lang="en-US" sz="1050" dirty="0"/>
          </a:p>
        </p:txBody>
      </p:sp>
      <p:sp>
        <p:nvSpPr>
          <p:cNvPr id="16" name="Shape 14"/>
          <p:cNvSpPr/>
          <p:nvPr/>
        </p:nvSpPr>
        <p:spPr>
          <a:xfrm>
            <a:off x="640080" y="4105656"/>
            <a:ext cx="5295748" cy="603504"/>
          </a:xfrm>
          <a:prstGeom prst="roundRect">
            <a:avLst>
              <a:gd name="adj" fmla="val 7576"/>
            </a:avLst>
          </a:prstGeom>
          <a:solidFill>
            <a:srgbClr val="EDF3EC"/>
          </a:solidFill>
          <a:ln/>
        </p:spPr>
      </p:sp>
      <p:sp>
        <p:nvSpPr>
          <p:cNvPr id="17" name="Text 15"/>
          <p:cNvSpPr txBox="1"/>
          <p:nvPr/>
        </p:nvSpPr>
        <p:spPr>
          <a:xfrm>
            <a:off x="841248" y="4105656"/>
            <a:ext cx="1828800" cy="603504"/>
          </a:xfrm>
          <a:prstGeom prst="rect">
            <a:avLst/>
          </a:prstGeom>
          <a:noFill/>
          <a:ln/>
        </p:spPr>
        <p:txBody>
          <a:bodyPr wrap="square" lIns="0" tIns="0" rIns="0" bIns="0" rtlCol="0" anchor="ctr"/>
          <a:lstStyle/>
          <a:p>
            <a:pPr marL="0" indent="0">
              <a:buNone/>
            </a:pPr>
            <a:r>
              <a:rPr lang="en-US" sz="1150" b="1" dirty="0">
                <a:solidFill>
                  <a:srgbClr val="1F4A2C"/>
                </a:solidFill>
                <a:latin typeface="Cambria" pitchFamily="34" charset="0"/>
                <a:ea typeface="Cambria" pitchFamily="34" charset="-122"/>
                <a:cs typeface="Cambria" pitchFamily="34" charset="-120"/>
              </a:rPr>
              <a:t>Amiloz / amilopektin</a:t>
            </a:r>
            <a:endParaRPr lang="en-US" sz="1150" dirty="0"/>
          </a:p>
        </p:txBody>
      </p:sp>
      <p:sp>
        <p:nvSpPr>
          <p:cNvPr id="18" name="Text 16"/>
          <p:cNvSpPr txBox="1"/>
          <p:nvPr/>
        </p:nvSpPr>
        <p:spPr>
          <a:xfrm>
            <a:off x="2724912" y="4105656"/>
            <a:ext cx="3009748" cy="603504"/>
          </a:xfrm>
          <a:prstGeom prst="rect">
            <a:avLst/>
          </a:prstGeom>
          <a:noFill/>
          <a:ln/>
        </p:spPr>
        <p:txBody>
          <a:bodyPr wrap="square" lIns="0" tIns="0" rIns="0" bIns="0" rtlCol="0" anchor="ctr"/>
          <a:lstStyle/>
          <a:p>
            <a:pPr marL="0" indent="0">
              <a:lnSpc>
                <a:spcPct val="105000"/>
              </a:lnSpc>
              <a:buNone/>
            </a:pPr>
            <a:r>
              <a:rPr lang="en-US" sz="1050" dirty="0">
                <a:solidFill>
                  <a:srgbClr val="1E2A20"/>
                </a:solidFill>
                <a:latin typeface="Calibri" pitchFamily="34" charset="0"/>
                <a:ea typeface="Calibri" pitchFamily="34" charset="-122"/>
                <a:cs typeface="Calibri" pitchFamily="34" charset="-120"/>
              </a:rPr>
              <a:t>Nişastanın düz ve dallı zincir biçimleri</a:t>
            </a:r>
            <a:endParaRPr lang="en-US" sz="1050" dirty="0"/>
          </a:p>
        </p:txBody>
      </p:sp>
      <p:sp>
        <p:nvSpPr>
          <p:cNvPr id="19" name="Shape 17"/>
          <p:cNvSpPr/>
          <p:nvPr/>
        </p:nvSpPr>
        <p:spPr>
          <a:xfrm>
            <a:off x="640080" y="4800600"/>
            <a:ext cx="5295748" cy="603504"/>
          </a:xfrm>
          <a:prstGeom prst="roundRect">
            <a:avLst>
              <a:gd name="adj" fmla="val 7576"/>
            </a:avLst>
          </a:prstGeom>
          <a:solidFill>
            <a:srgbClr val="EDF3EC"/>
          </a:solidFill>
          <a:ln/>
        </p:spPr>
      </p:sp>
      <p:sp>
        <p:nvSpPr>
          <p:cNvPr id="20" name="Text 18"/>
          <p:cNvSpPr txBox="1"/>
          <p:nvPr/>
        </p:nvSpPr>
        <p:spPr>
          <a:xfrm>
            <a:off x="841248" y="4800600"/>
            <a:ext cx="1828800" cy="603504"/>
          </a:xfrm>
          <a:prstGeom prst="rect">
            <a:avLst/>
          </a:prstGeom>
          <a:noFill/>
          <a:ln/>
        </p:spPr>
        <p:txBody>
          <a:bodyPr wrap="square" lIns="0" tIns="0" rIns="0" bIns="0" rtlCol="0" anchor="ctr"/>
          <a:lstStyle/>
          <a:p>
            <a:pPr marL="0" indent="0">
              <a:buNone/>
            </a:pPr>
            <a:r>
              <a:rPr lang="en-US" sz="1150" b="1" dirty="0">
                <a:solidFill>
                  <a:srgbClr val="1F4A2C"/>
                </a:solidFill>
                <a:latin typeface="Cambria" pitchFamily="34" charset="0"/>
                <a:ea typeface="Cambria" pitchFamily="34" charset="-122"/>
                <a:cs typeface="Cambria" pitchFamily="34" charset="-120"/>
              </a:rPr>
              <a:t>Glikojen</a:t>
            </a:r>
            <a:endParaRPr lang="en-US" sz="1150" dirty="0"/>
          </a:p>
        </p:txBody>
      </p:sp>
      <p:sp>
        <p:nvSpPr>
          <p:cNvPr id="21" name="Text 19"/>
          <p:cNvSpPr txBox="1"/>
          <p:nvPr/>
        </p:nvSpPr>
        <p:spPr>
          <a:xfrm>
            <a:off x="2724912" y="4800600"/>
            <a:ext cx="3009748" cy="603504"/>
          </a:xfrm>
          <a:prstGeom prst="rect">
            <a:avLst/>
          </a:prstGeom>
          <a:noFill/>
          <a:ln/>
        </p:spPr>
        <p:txBody>
          <a:bodyPr wrap="square" lIns="0" tIns="0" rIns="0" bIns="0" rtlCol="0" anchor="ctr"/>
          <a:lstStyle/>
          <a:p>
            <a:pPr marL="0" indent="0">
              <a:lnSpc>
                <a:spcPct val="105000"/>
              </a:lnSpc>
              <a:buNone/>
            </a:pPr>
            <a:r>
              <a:rPr lang="en-US" sz="1050" dirty="0">
                <a:solidFill>
                  <a:srgbClr val="1E2A20"/>
                </a:solidFill>
                <a:latin typeface="Calibri" pitchFamily="34" charset="0"/>
                <a:ea typeface="Calibri" pitchFamily="34" charset="-122"/>
                <a:cs typeface="Calibri" pitchFamily="34" charset="-120"/>
              </a:rPr>
              <a:t>Hayvansal depo karbonhidratı (karaciğer, kas)</a:t>
            </a:r>
            <a:endParaRPr lang="en-US" sz="1050" dirty="0"/>
          </a:p>
        </p:txBody>
      </p:sp>
      <p:sp>
        <p:nvSpPr>
          <p:cNvPr id="22" name="Shape 20"/>
          <p:cNvSpPr/>
          <p:nvPr/>
        </p:nvSpPr>
        <p:spPr>
          <a:xfrm>
            <a:off x="6255868" y="1325880"/>
            <a:ext cx="5295748" cy="603504"/>
          </a:xfrm>
          <a:prstGeom prst="roundRect">
            <a:avLst>
              <a:gd name="adj" fmla="val 7576"/>
            </a:avLst>
          </a:prstGeom>
          <a:solidFill>
            <a:srgbClr val="EDF3EC"/>
          </a:solidFill>
          <a:ln/>
        </p:spPr>
      </p:sp>
      <p:sp>
        <p:nvSpPr>
          <p:cNvPr id="23" name="Text 21"/>
          <p:cNvSpPr txBox="1"/>
          <p:nvPr/>
        </p:nvSpPr>
        <p:spPr>
          <a:xfrm>
            <a:off x="6457036" y="1325880"/>
            <a:ext cx="1828800" cy="603504"/>
          </a:xfrm>
          <a:prstGeom prst="rect">
            <a:avLst/>
          </a:prstGeom>
          <a:noFill/>
          <a:ln/>
        </p:spPr>
        <p:txBody>
          <a:bodyPr wrap="square" lIns="0" tIns="0" rIns="0" bIns="0" rtlCol="0" anchor="ctr"/>
          <a:lstStyle/>
          <a:p>
            <a:pPr marL="0" indent="0">
              <a:buNone/>
            </a:pPr>
            <a:r>
              <a:rPr lang="en-US" sz="1150" b="1" dirty="0">
                <a:solidFill>
                  <a:srgbClr val="1F4A2C"/>
                </a:solidFill>
                <a:latin typeface="Cambria" pitchFamily="34" charset="0"/>
                <a:ea typeface="Cambria" pitchFamily="34" charset="-122"/>
                <a:cs typeface="Cambria" pitchFamily="34" charset="-120"/>
              </a:rPr>
              <a:t>Diyet posası</a:t>
            </a:r>
            <a:endParaRPr lang="en-US" sz="1150" dirty="0"/>
          </a:p>
        </p:txBody>
      </p:sp>
      <p:sp>
        <p:nvSpPr>
          <p:cNvPr id="24" name="Text 22"/>
          <p:cNvSpPr txBox="1"/>
          <p:nvPr/>
        </p:nvSpPr>
        <p:spPr>
          <a:xfrm>
            <a:off x="8340700" y="1325880"/>
            <a:ext cx="3009748" cy="603504"/>
          </a:xfrm>
          <a:prstGeom prst="rect">
            <a:avLst/>
          </a:prstGeom>
          <a:noFill/>
          <a:ln/>
        </p:spPr>
        <p:txBody>
          <a:bodyPr wrap="square" lIns="0" tIns="0" rIns="0" bIns="0" rtlCol="0" anchor="ctr"/>
          <a:lstStyle/>
          <a:p>
            <a:pPr marL="0" indent="0">
              <a:lnSpc>
                <a:spcPct val="105000"/>
              </a:lnSpc>
              <a:buNone/>
            </a:pPr>
            <a:r>
              <a:rPr lang="en-US" sz="1050" dirty="0">
                <a:solidFill>
                  <a:srgbClr val="1E2A20"/>
                </a:solidFill>
                <a:latin typeface="Calibri" pitchFamily="34" charset="0"/>
                <a:ea typeface="Calibri" pitchFamily="34" charset="-122"/>
                <a:cs typeface="Calibri" pitchFamily="34" charset="-120"/>
              </a:rPr>
              <a:t>Sindirilemeyen, çözünür ve çözünmez lif</a:t>
            </a:r>
            <a:endParaRPr lang="en-US" sz="1050" dirty="0"/>
          </a:p>
        </p:txBody>
      </p:sp>
      <p:sp>
        <p:nvSpPr>
          <p:cNvPr id="25" name="Shape 23"/>
          <p:cNvSpPr/>
          <p:nvPr/>
        </p:nvSpPr>
        <p:spPr>
          <a:xfrm>
            <a:off x="6255868" y="2020824"/>
            <a:ext cx="5295748" cy="603504"/>
          </a:xfrm>
          <a:prstGeom prst="roundRect">
            <a:avLst>
              <a:gd name="adj" fmla="val 7576"/>
            </a:avLst>
          </a:prstGeom>
          <a:solidFill>
            <a:srgbClr val="EDF3EC"/>
          </a:solidFill>
          <a:ln/>
        </p:spPr>
      </p:sp>
      <p:sp>
        <p:nvSpPr>
          <p:cNvPr id="26" name="Text 24"/>
          <p:cNvSpPr txBox="1"/>
          <p:nvPr/>
        </p:nvSpPr>
        <p:spPr>
          <a:xfrm>
            <a:off x="6457036" y="2020824"/>
            <a:ext cx="1828800" cy="603504"/>
          </a:xfrm>
          <a:prstGeom prst="rect">
            <a:avLst/>
          </a:prstGeom>
          <a:noFill/>
          <a:ln/>
        </p:spPr>
        <p:txBody>
          <a:bodyPr wrap="square" lIns="0" tIns="0" rIns="0" bIns="0" rtlCol="0" anchor="ctr"/>
          <a:lstStyle/>
          <a:p>
            <a:pPr marL="0" indent="0">
              <a:buNone/>
            </a:pPr>
            <a:r>
              <a:rPr lang="en-US" sz="1150" b="1" dirty="0">
                <a:solidFill>
                  <a:srgbClr val="1F4A2C"/>
                </a:solidFill>
                <a:latin typeface="Cambria" pitchFamily="34" charset="0"/>
                <a:ea typeface="Cambria" pitchFamily="34" charset="-122"/>
                <a:cs typeface="Cambria" pitchFamily="34" charset="-120"/>
              </a:rPr>
              <a:t>Dirençli nişasta</a:t>
            </a:r>
            <a:endParaRPr lang="en-US" sz="1150" dirty="0"/>
          </a:p>
        </p:txBody>
      </p:sp>
      <p:sp>
        <p:nvSpPr>
          <p:cNvPr id="27" name="Text 25"/>
          <p:cNvSpPr txBox="1"/>
          <p:nvPr/>
        </p:nvSpPr>
        <p:spPr>
          <a:xfrm>
            <a:off x="8340700" y="2020824"/>
            <a:ext cx="3009748" cy="603504"/>
          </a:xfrm>
          <a:prstGeom prst="rect">
            <a:avLst/>
          </a:prstGeom>
          <a:noFill/>
          <a:ln/>
        </p:spPr>
        <p:txBody>
          <a:bodyPr wrap="square" lIns="0" tIns="0" rIns="0" bIns="0" rtlCol="0" anchor="ctr"/>
          <a:lstStyle/>
          <a:p>
            <a:pPr marL="0" indent="0">
              <a:lnSpc>
                <a:spcPct val="105000"/>
              </a:lnSpc>
              <a:buNone/>
            </a:pPr>
            <a:r>
              <a:rPr lang="en-US" sz="1050" dirty="0">
                <a:solidFill>
                  <a:srgbClr val="1E2A20"/>
                </a:solidFill>
                <a:latin typeface="Calibri" pitchFamily="34" charset="0"/>
                <a:ea typeface="Calibri" pitchFamily="34" charset="-122"/>
                <a:cs typeface="Calibri" pitchFamily="34" charset="-120"/>
              </a:rPr>
              <a:t>Sindirilmeden kalın bağırsağa geçen nişasta</a:t>
            </a:r>
            <a:endParaRPr lang="en-US" sz="1050" dirty="0"/>
          </a:p>
        </p:txBody>
      </p:sp>
      <p:sp>
        <p:nvSpPr>
          <p:cNvPr id="28" name="Shape 26"/>
          <p:cNvSpPr/>
          <p:nvPr/>
        </p:nvSpPr>
        <p:spPr>
          <a:xfrm>
            <a:off x="6255868" y="2715768"/>
            <a:ext cx="5295748" cy="603504"/>
          </a:xfrm>
          <a:prstGeom prst="roundRect">
            <a:avLst>
              <a:gd name="adj" fmla="val 7576"/>
            </a:avLst>
          </a:prstGeom>
          <a:solidFill>
            <a:srgbClr val="EDF3EC"/>
          </a:solidFill>
          <a:ln/>
        </p:spPr>
      </p:sp>
      <p:sp>
        <p:nvSpPr>
          <p:cNvPr id="29" name="Text 27"/>
          <p:cNvSpPr txBox="1"/>
          <p:nvPr/>
        </p:nvSpPr>
        <p:spPr>
          <a:xfrm>
            <a:off x="6457036" y="2715768"/>
            <a:ext cx="1828800" cy="603504"/>
          </a:xfrm>
          <a:prstGeom prst="rect">
            <a:avLst/>
          </a:prstGeom>
          <a:noFill/>
          <a:ln/>
        </p:spPr>
        <p:txBody>
          <a:bodyPr wrap="square" lIns="0" tIns="0" rIns="0" bIns="0" rtlCol="0" anchor="ctr"/>
          <a:lstStyle/>
          <a:p>
            <a:pPr marL="0" indent="0">
              <a:buNone/>
            </a:pPr>
            <a:r>
              <a:rPr lang="en-US" sz="1150" b="1" dirty="0">
                <a:solidFill>
                  <a:srgbClr val="1F4A2C"/>
                </a:solidFill>
                <a:latin typeface="Cambria" pitchFamily="34" charset="0"/>
                <a:ea typeface="Cambria" pitchFamily="34" charset="-122"/>
                <a:cs typeface="Cambria" pitchFamily="34" charset="-120"/>
              </a:rPr>
              <a:t>Prebiyotik</a:t>
            </a:r>
            <a:endParaRPr lang="en-US" sz="1150" dirty="0"/>
          </a:p>
        </p:txBody>
      </p:sp>
      <p:sp>
        <p:nvSpPr>
          <p:cNvPr id="30" name="Text 28"/>
          <p:cNvSpPr txBox="1"/>
          <p:nvPr/>
        </p:nvSpPr>
        <p:spPr>
          <a:xfrm>
            <a:off x="8340700" y="2715768"/>
            <a:ext cx="3009748" cy="603504"/>
          </a:xfrm>
          <a:prstGeom prst="rect">
            <a:avLst/>
          </a:prstGeom>
          <a:noFill/>
          <a:ln/>
        </p:spPr>
        <p:txBody>
          <a:bodyPr wrap="square" lIns="0" tIns="0" rIns="0" bIns="0" rtlCol="0" anchor="ctr"/>
          <a:lstStyle/>
          <a:p>
            <a:pPr marL="0" indent="0">
              <a:lnSpc>
                <a:spcPct val="105000"/>
              </a:lnSpc>
              <a:buNone/>
            </a:pPr>
            <a:r>
              <a:rPr lang="en-US" sz="1050" dirty="0">
                <a:solidFill>
                  <a:srgbClr val="1E2A20"/>
                </a:solidFill>
                <a:latin typeface="Calibri" pitchFamily="34" charset="0"/>
                <a:ea typeface="Calibri" pitchFamily="34" charset="-122"/>
                <a:cs typeface="Calibri" pitchFamily="34" charset="-120"/>
              </a:rPr>
              <a:t>Yararlı bağırsak bakterilerini besleyen bileşen</a:t>
            </a:r>
            <a:endParaRPr lang="en-US" sz="1050" dirty="0"/>
          </a:p>
        </p:txBody>
      </p:sp>
      <p:sp>
        <p:nvSpPr>
          <p:cNvPr id="31" name="Shape 29"/>
          <p:cNvSpPr/>
          <p:nvPr/>
        </p:nvSpPr>
        <p:spPr>
          <a:xfrm>
            <a:off x="6255868" y="3410712"/>
            <a:ext cx="5295748" cy="603504"/>
          </a:xfrm>
          <a:prstGeom prst="roundRect">
            <a:avLst>
              <a:gd name="adj" fmla="val 7576"/>
            </a:avLst>
          </a:prstGeom>
          <a:solidFill>
            <a:srgbClr val="EDF3EC"/>
          </a:solidFill>
          <a:ln/>
        </p:spPr>
      </p:sp>
      <p:sp>
        <p:nvSpPr>
          <p:cNvPr id="32" name="Text 30"/>
          <p:cNvSpPr txBox="1"/>
          <p:nvPr/>
        </p:nvSpPr>
        <p:spPr>
          <a:xfrm>
            <a:off x="6457036" y="3410712"/>
            <a:ext cx="1828800" cy="603504"/>
          </a:xfrm>
          <a:prstGeom prst="rect">
            <a:avLst/>
          </a:prstGeom>
          <a:noFill/>
          <a:ln/>
        </p:spPr>
        <p:txBody>
          <a:bodyPr wrap="square" lIns="0" tIns="0" rIns="0" bIns="0" rtlCol="0" anchor="ctr"/>
          <a:lstStyle/>
          <a:p>
            <a:pPr marL="0" indent="0">
              <a:buNone/>
            </a:pPr>
            <a:r>
              <a:rPr lang="en-US" sz="1150" b="1" dirty="0">
                <a:solidFill>
                  <a:srgbClr val="1F4A2C"/>
                </a:solidFill>
                <a:latin typeface="Cambria" pitchFamily="34" charset="0"/>
                <a:ea typeface="Cambria" pitchFamily="34" charset="-122"/>
                <a:cs typeface="Cambria" pitchFamily="34" charset="-120"/>
              </a:rPr>
              <a:t>İlave şeker</a:t>
            </a:r>
            <a:endParaRPr lang="en-US" sz="1150" dirty="0"/>
          </a:p>
        </p:txBody>
      </p:sp>
      <p:sp>
        <p:nvSpPr>
          <p:cNvPr id="33" name="Text 31"/>
          <p:cNvSpPr txBox="1"/>
          <p:nvPr/>
        </p:nvSpPr>
        <p:spPr>
          <a:xfrm>
            <a:off x="8340700" y="3410712"/>
            <a:ext cx="3009748" cy="603504"/>
          </a:xfrm>
          <a:prstGeom prst="rect">
            <a:avLst/>
          </a:prstGeom>
          <a:noFill/>
          <a:ln/>
        </p:spPr>
        <p:txBody>
          <a:bodyPr wrap="square" lIns="0" tIns="0" rIns="0" bIns="0" rtlCol="0" anchor="ctr"/>
          <a:lstStyle/>
          <a:p>
            <a:pPr marL="0" indent="0">
              <a:lnSpc>
                <a:spcPct val="105000"/>
              </a:lnSpc>
              <a:buNone/>
            </a:pPr>
            <a:r>
              <a:rPr lang="en-US" sz="1050" dirty="0">
                <a:solidFill>
                  <a:srgbClr val="1E2A20"/>
                </a:solidFill>
                <a:latin typeface="Calibri" pitchFamily="34" charset="0"/>
                <a:ea typeface="Calibri" pitchFamily="34" charset="-122"/>
                <a:cs typeface="Calibri" pitchFamily="34" charset="-120"/>
              </a:rPr>
              <a:t>Üretim veya hazırlıkta eklenen şeker</a:t>
            </a:r>
            <a:endParaRPr lang="en-US" sz="1050" dirty="0"/>
          </a:p>
        </p:txBody>
      </p:sp>
      <p:sp>
        <p:nvSpPr>
          <p:cNvPr id="34" name="Shape 32"/>
          <p:cNvSpPr/>
          <p:nvPr/>
        </p:nvSpPr>
        <p:spPr>
          <a:xfrm>
            <a:off x="6255868" y="4105656"/>
            <a:ext cx="5295748" cy="603504"/>
          </a:xfrm>
          <a:prstGeom prst="roundRect">
            <a:avLst>
              <a:gd name="adj" fmla="val 7576"/>
            </a:avLst>
          </a:prstGeom>
          <a:solidFill>
            <a:srgbClr val="EDF3EC"/>
          </a:solidFill>
          <a:ln/>
        </p:spPr>
      </p:sp>
      <p:sp>
        <p:nvSpPr>
          <p:cNvPr id="35" name="Text 33"/>
          <p:cNvSpPr txBox="1"/>
          <p:nvPr/>
        </p:nvSpPr>
        <p:spPr>
          <a:xfrm>
            <a:off x="6457036" y="4105656"/>
            <a:ext cx="1828800" cy="603504"/>
          </a:xfrm>
          <a:prstGeom prst="rect">
            <a:avLst/>
          </a:prstGeom>
          <a:noFill/>
          <a:ln/>
        </p:spPr>
        <p:txBody>
          <a:bodyPr wrap="square" lIns="0" tIns="0" rIns="0" bIns="0" rtlCol="0" anchor="ctr"/>
          <a:lstStyle/>
          <a:p>
            <a:pPr marL="0" indent="0">
              <a:buNone/>
            </a:pPr>
            <a:r>
              <a:rPr lang="en-US" sz="1150" b="1" dirty="0">
                <a:solidFill>
                  <a:srgbClr val="1F4A2C"/>
                </a:solidFill>
                <a:latin typeface="Cambria" pitchFamily="34" charset="0"/>
                <a:ea typeface="Cambria" pitchFamily="34" charset="-122"/>
                <a:cs typeface="Cambria" pitchFamily="34" charset="-120"/>
              </a:rPr>
              <a:t>Glisemik indeks</a:t>
            </a:r>
            <a:endParaRPr lang="en-US" sz="1150" dirty="0"/>
          </a:p>
        </p:txBody>
      </p:sp>
      <p:sp>
        <p:nvSpPr>
          <p:cNvPr id="36" name="Text 34"/>
          <p:cNvSpPr txBox="1"/>
          <p:nvPr/>
        </p:nvSpPr>
        <p:spPr>
          <a:xfrm>
            <a:off x="8340700" y="4105656"/>
            <a:ext cx="3009748" cy="603504"/>
          </a:xfrm>
          <a:prstGeom prst="rect">
            <a:avLst/>
          </a:prstGeom>
          <a:noFill/>
          <a:ln/>
        </p:spPr>
        <p:txBody>
          <a:bodyPr wrap="square" lIns="0" tIns="0" rIns="0" bIns="0" rtlCol="0" anchor="ctr"/>
          <a:lstStyle/>
          <a:p>
            <a:pPr marL="0" indent="0">
              <a:lnSpc>
                <a:spcPct val="105000"/>
              </a:lnSpc>
              <a:buNone/>
            </a:pPr>
            <a:r>
              <a:rPr lang="en-US" sz="1050" dirty="0">
                <a:solidFill>
                  <a:srgbClr val="1E2A20"/>
                </a:solidFill>
                <a:latin typeface="Calibri" pitchFamily="34" charset="0"/>
                <a:ea typeface="Calibri" pitchFamily="34" charset="-122"/>
                <a:cs typeface="Calibri" pitchFamily="34" charset="-120"/>
              </a:rPr>
              <a:t>Besinin kan şekerini yükseltme hızı</a:t>
            </a:r>
            <a:endParaRPr lang="en-US" sz="1050" dirty="0"/>
          </a:p>
        </p:txBody>
      </p:sp>
      <p:sp>
        <p:nvSpPr>
          <p:cNvPr id="37" name="Shape 35"/>
          <p:cNvSpPr/>
          <p:nvPr/>
        </p:nvSpPr>
        <p:spPr>
          <a:xfrm>
            <a:off x="6255868" y="4800600"/>
            <a:ext cx="5295748" cy="603504"/>
          </a:xfrm>
          <a:prstGeom prst="roundRect">
            <a:avLst>
              <a:gd name="adj" fmla="val 7576"/>
            </a:avLst>
          </a:prstGeom>
          <a:solidFill>
            <a:srgbClr val="EDF3EC"/>
          </a:solidFill>
          <a:ln/>
        </p:spPr>
      </p:sp>
      <p:sp>
        <p:nvSpPr>
          <p:cNvPr id="38" name="Text 36"/>
          <p:cNvSpPr txBox="1"/>
          <p:nvPr/>
        </p:nvSpPr>
        <p:spPr>
          <a:xfrm>
            <a:off x="6457036" y="4800600"/>
            <a:ext cx="1828800" cy="603504"/>
          </a:xfrm>
          <a:prstGeom prst="rect">
            <a:avLst/>
          </a:prstGeom>
          <a:noFill/>
          <a:ln/>
        </p:spPr>
        <p:txBody>
          <a:bodyPr wrap="square" lIns="0" tIns="0" rIns="0" bIns="0" rtlCol="0" anchor="ctr"/>
          <a:lstStyle/>
          <a:p>
            <a:pPr marL="0" indent="0">
              <a:buNone/>
            </a:pPr>
            <a:r>
              <a:rPr lang="en-US" sz="1150" b="1" dirty="0">
                <a:solidFill>
                  <a:srgbClr val="1F4A2C"/>
                </a:solidFill>
                <a:latin typeface="Cambria" pitchFamily="34" charset="0"/>
                <a:ea typeface="Cambria" pitchFamily="34" charset="-122"/>
                <a:cs typeface="Cambria" pitchFamily="34" charset="-120"/>
              </a:rPr>
              <a:t>Glisemik yük</a:t>
            </a:r>
            <a:endParaRPr lang="en-US" sz="1150" dirty="0"/>
          </a:p>
        </p:txBody>
      </p:sp>
      <p:sp>
        <p:nvSpPr>
          <p:cNvPr id="39" name="Text 37"/>
          <p:cNvSpPr txBox="1"/>
          <p:nvPr/>
        </p:nvSpPr>
        <p:spPr>
          <a:xfrm>
            <a:off x="8340700" y="4800600"/>
            <a:ext cx="3009748" cy="603504"/>
          </a:xfrm>
          <a:prstGeom prst="rect">
            <a:avLst/>
          </a:prstGeom>
          <a:noFill/>
          <a:ln/>
        </p:spPr>
        <p:txBody>
          <a:bodyPr wrap="square" lIns="0" tIns="0" rIns="0" bIns="0" rtlCol="0" anchor="ctr"/>
          <a:lstStyle/>
          <a:p>
            <a:pPr marL="0" indent="0">
              <a:lnSpc>
                <a:spcPct val="105000"/>
              </a:lnSpc>
              <a:buNone/>
            </a:pPr>
            <a:r>
              <a:rPr lang="en-US" sz="1050" dirty="0">
                <a:solidFill>
                  <a:srgbClr val="1E2A20"/>
                </a:solidFill>
                <a:latin typeface="Calibri" pitchFamily="34" charset="0"/>
                <a:ea typeface="Calibri" pitchFamily="34" charset="-122"/>
                <a:cs typeface="Calibri" pitchFamily="34" charset="-120"/>
              </a:rPr>
              <a:t>Gİ ile porsiyon karbonhidratının birlikte ölçüsü</a:t>
            </a:r>
            <a:endParaRPr lang="en-US" sz="1050" dirty="0"/>
          </a:p>
        </p:txBody>
      </p:sp>
      <p:sp>
        <p:nvSpPr>
          <p:cNvPr id="40" name="Shape 38"/>
          <p:cNvSpPr/>
          <p:nvPr/>
        </p:nvSpPr>
        <p:spPr>
          <a:xfrm>
            <a:off x="640080" y="5669280"/>
            <a:ext cx="10911535" cy="731520"/>
          </a:xfrm>
          <a:prstGeom prst="roundRect">
            <a:avLst>
              <a:gd name="adj" fmla="val 6250"/>
            </a:avLst>
          </a:prstGeom>
          <a:solidFill>
            <a:srgbClr val="F4EDE4"/>
          </a:solidFill>
          <a:ln/>
        </p:spPr>
      </p:sp>
      <p:sp>
        <p:nvSpPr>
          <p:cNvPr id="41" name="Text 39"/>
          <p:cNvSpPr txBox="1"/>
          <p:nvPr/>
        </p:nvSpPr>
        <p:spPr>
          <a:xfrm>
            <a:off x="932688" y="5669280"/>
            <a:ext cx="10326319" cy="731520"/>
          </a:xfrm>
          <a:prstGeom prst="rect">
            <a:avLst/>
          </a:prstGeom>
          <a:noFill/>
          <a:ln/>
        </p:spPr>
        <p:txBody>
          <a:bodyPr wrap="square" lIns="0" tIns="0" rIns="0" bIns="0" rtlCol="0" anchor="ctr"/>
          <a:lstStyle/>
          <a:p>
            <a:pPr marL="0" indent="0">
              <a:lnSpc>
                <a:spcPct val="110000"/>
              </a:lnSpc>
              <a:buNone/>
            </a:pPr>
            <a:r>
              <a:rPr lang="en-US" sz="1250" b="1" dirty="0">
                <a:solidFill>
                  <a:srgbClr val="D9762B"/>
                </a:solidFill>
                <a:latin typeface="Calibri" pitchFamily="34" charset="0"/>
                <a:ea typeface="Calibri" pitchFamily="34" charset="-122"/>
                <a:cs typeface="Calibri" pitchFamily="34" charset="-120"/>
              </a:rPr>
              <a:t>Çalışma önerisi:  </a:t>
            </a:r>
            <a:r>
              <a:rPr lang="en-US" sz="1250" dirty="0">
                <a:solidFill>
                  <a:srgbClr val="1E2A20"/>
                </a:solidFill>
                <a:latin typeface="Calibri" pitchFamily="34" charset="0"/>
                <a:ea typeface="Calibri" pitchFamily="34" charset="-122"/>
                <a:cs typeface="Calibri" pitchFamily="34" charset="-120"/>
              </a:rPr>
              <a:t>Her terim için bir besin örneği yazın; örnekle eşleşmeyen terim öğrenilmemiş sayılır.</a:t>
            </a:r>
            <a:endParaRPr lang="en-US" sz="1250"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name="Slide 32">
    <p:bg>
      <p:bgPr>
        <a:solidFill>
          <a:srgbClr val="1F4A2C"/>
        </a:solidFill>
        <a:effectLst/>
      </p:bgPr>
    </p:bg>
    <p:spTree>
      <p:nvGrpSpPr>
        <p:cNvPr id="1" name=""/>
        <p:cNvGrpSpPr/>
        <p:nvPr/>
      </p:nvGrpSpPr>
      <p:grpSpPr>
        <a:xfrm>
          <a:off x="0" y="0"/>
          <a:ext cx="0" cy="0"/>
          <a:chOff x="0" y="0"/>
          <a:chExt cx="0" cy="0"/>
        </a:xfrm>
      </p:grpSpPr>
      <p:sp>
        <p:nvSpPr>
          <p:cNvPr id="2" name="Shape 0"/>
          <p:cNvSpPr/>
          <p:nvPr/>
        </p:nvSpPr>
        <p:spPr>
          <a:xfrm>
            <a:off x="9326880" y="-1463040"/>
            <a:ext cx="4937760" cy="4937760"/>
          </a:xfrm>
          <a:prstGeom prst="ellipse">
            <a:avLst/>
          </a:prstGeom>
          <a:solidFill>
            <a:srgbClr val="4A7C59">
              <a:alpha val="45000"/>
            </a:srgbClr>
          </a:solidFill>
          <a:ln/>
        </p:spPr>
      </p:sp>
      <p:sp>
        <p:nvSpPr>
          <p:cNvPr id="3" name="Text 1"/>
          <p:cNvSpPr txBox="1"/>
          <p:nvPr/>
        </p:nvSpPr>
        <p:spPr>
          <a:xfrm>
            <a:off x="822960" y="731520"/>
            <a:ext cx="7315200" cy="274320"/>
          </a:xfrm>
          <a:prstGeom prst="rect">
            <a:avLst/>
          </a:prstGeom>
          <a:noFill/>
          <a:ln/>
        </p:spPr>
        <p:txBody>
          <a:bodyPr wrap="square" lIns="0" tIns="0" rIns="0" bIns="0" rtlCol="0" anchor="ctr"/>
          <a:lstStyle/>
          <a:p>
            <a:pPr marL="0" indent="0">
              <a:buNone/>
            </a:pPr>
            <a:r>
              <a:rPr lang="en-US" sz="1200" b="1" kern="0" spc="220" dirty="0">
                <a:solidFill>
                  <a:srgbClr val="8CB369"/>
                </a:solidFill>
                <a:latin typeface="Calibri" pitchFamily="34" charset="0"/>
                <a:ea typeface="Calibri" pitchFamily="34" charset="-122"/>
                <a:cs typeface="Calibri" pitchFamily="34" charset="-120"/>
              </a:rPr>
              <a:t>2. HAFTANIN ÖZETİ</a:t>
            </a:r>
            <a:endParaRPr lang="en-US" sz="1200" dirty="0"/>
          </a:p>
        </p:txBody>
      </p:sp>
      <p:sp>
        <p:nvSpPr>
          <p:cNvPr id="4" name="Text 2"/>
          <p:cNvSpPr txBox="1"/>
          <p:nvPr/>
        </p:nvSpPr>
        <p:spPr>
          <a:xfrm>
            <a:off x="822960" y="1051560"/>
            <a:ext cx="8229600" cy="685800"/>
          </a:xfrm>
          <a:prstGeom prst="rect">
            <a:avLst/>
          </a:prstGeom>
          <a:noFill/>
          <a:ln/>
        </p:spPr>
        <p:txBody>
          <a:bodyPr wrap="square" lIns="0" tIns="0" rIns="0" bIns="0" rtlCol="0" anchor="ctr"/>
          <a:lstStyle/>
          <a:p>
            <a:pPr marL="0" indent="0">
              <a:buNone/>
            </a:pPr>
            <a:r>
              <a:rPr lang="en-US" sz="3400" b="1" dirty="0">
                <a:solidFill>
                  <a:srgbClr val="FFFFFF"/>
                </a:solidFill>
                <a:latin typeface="Cambria" pitchFamily="34" charset="0"/>
                <a:ea typeface="Cambria" pitchFamily="34" charset="-122"/>
                <a:cs typeface="Cambria" pitchFamily="34" charset="-120"/>
              </a:rPr>
              <a:t>Akılda Kalması Gerekenler</a:t>
            </a:r>
            <a:endParaRPr lang="en-US" sz="3400" dirty="0"/>
          </a:p>
        </p:txBody>
      </p:sp>
      <p:sp>
        <p:nvSpPr>
          <p:cNvPr id="5" name="Shape 3"/>
          <p:cNvSpPr/>
          <p:nvPr/>
        </p:nvSpPr>
        <p:spPr>
          <a:xfrm>
            <a:off x="640080" y="2057400"/>
            <a:ext cx="5272888" cy="1261872"/>
          </a:xfrm>
          <a:prstGeom prst="roundRect">
            <a:avLst>
              <a:gd name="adj" fmla="val 4348"/>
            </a:avLst>
          </a:prstGeom>
          <a:solidFill>
            <a:srgbClr val="102E1A">
              <a:alpha val="75000"/>
            </a:srgbClr>
          </a:solidFill>
          <a:ln/>
        </p:spPr>
      </p:sp>
      <p:sp>
        <p:nvSpPr>
          <p:cNvPr id="6" name="Text 4"/>
          <p:cNvSpPr txBox="1"/>
          <p:nvPr/>
        </p:nvSpPr>
        <p:spPr>
          <a:xfrm>
            <a:off x="914400" y="2185416"/>
            <a:ext cx="4724248" cy="329184"/>
          </a:xfrm>
          <a:prstGeom prst="rect">
            <a:avLst/>
          </a:prstGeom>
          <a:noFill/>
          <a:ln/>
        </p:spPr>
        <p:txBody>
          <a:bodyPr wrap="square" lIns="0" tIns="0" rIns="0" bIns="0" rtlCol="0" anchor="ctr"/>
          <a:lstStyle/>
          <a:p>
            <a:pPr marL="0" indent="0">
              <a:buNone/>
            </a:pPr>
            <a:r>
              <a:rPr lang="en-US" sz="1500" b="1" dirty="0">
                <a:solidFill>
                  <a:srgbClr val="8CB369"/>
                </a:solidFill>
                <a:latin typeface="Cambria" pitchFamily="34" charset="0"/>
                <a:ea typeface="Cambria" pitchFamily="34" charset="-122"/>
                <a:cs typeface="Cambria" pitchFamily="34" charset="-120"/>
              </a:rPr>
              <a:t>Yapı belirleyicidir</a:t>
            </a:r>
            <a:endParaRPr lang="en-US" sz="1500" dirty="0"/>
          </a:p>
        </p:txBody>
      </p:sp>
      <p:sp>
        <p:nvSpPr>
          <p:cNvPr id="7" name="Text 5"/>
          <p:cNvSpPr txBox="1"/>
          <p:nvPr/>
        </p:nvSpPr>
        <p:spPr>
          <a:xfrm>
            <a:off x="914400" y="2569464"/>
            <a:ext cx="4724248" cy="640080"/>
          </a:xfrm>
          <a:prstGeom prst="rect">
            <a:avLst/>
          </a:prstGeom>
          <a:noFill/>
          <a:ln/>
        </p:spPr>
        <p:txBody>
          <a:bodyPr wrap="square" lIns="0" tIns="0" rIns="0" bIns="0" rtlCol="0" anchor="ctr"/>
          <a:lstStyle/>
          <a:p>
            <a:pPr marL="0" indent="0">
              <a:lnSpc>
                <a:spcPct val="110000"/>
              </a:lnSpc>
              <a:buNone/>
            </a:pPr>
            <a:r>
              <a:rPr lang="en-US" sz="1200" dirty="0">
                <a:solidFill>
                  <a:srgbClr val="DCEAD9"/>
                </a:solidFill>
                <a:latin typeface="Calibri" pitchFamily="34" charset="0"/>
                <a:ea typeface="Calibri" pitchFamily="34" charset="-122"/>
                <a:cs typeface="Calibri" pitchFamily="34" charset="-120"/>
              </a:rPr>
              <a:t>Karbonhidratlar birim sayısına ve sindirilebilirliğine göre sınıflandırılır; posa da bir karbonhidrattır.</a:t>
            </a:r>
            <a:endParaRPr lang="en-US" sz="1200" dirty="0"/>
          </a:p>
        </p:txBody>
      </p:sp>
      <p:sp>
        <p:nvSpPr>
          <p:cNvPr id="8" name="Shape 6"/>
          <p:cNvSpPr/>
          <p:nvPr/>
        </p:nvSpPr>
        <p:spPr>
          <a:xfrm>
            <a:off x="640080" y="3474720"/>
            <a:ext cx="5272888" cy="1261872"/>
          </a:xfrm>
          <a:prstGeom prst="roundRect">
            <a:avLst>
              <a:gd name="adj" fmla="val 4348"/>
            </a:avLst>
          </a:prstGeom>
          <a:solidFill>
            <a:srgbClr val="102E1A">
              <a:alpha val="75000"/>
            </a:srgbClr>
          </a:solidFill>
          <a:ln/>
        </p:spPr>
      </p:sp>
      <p:sp>
        <p:nvSpPr>
          <p:cNvPr id="9" name="Text 7"/>
          <p:cNvSpPr txBox="1"/>
          <p:nvPr/>
        </p:nvSpPr>
        <p:spPr>
          <a:xfrm>
            <a:off x="914400" y="3602736"/>
            <a:ext cx="4724248" cy="329184"/>
          </a:xfrm>
          <a:prstGeom prst="rect">
            <a:avLst/>
          </a:prstGeom>
          <a:noFill/>
          <a:ln/>
        </p:spPr>
        <p:txBody>
          <a:bodyPr wrap="square" lIns="0" tIns="0" rIns="0" bIns="0" rtlCol="0" anchor="ctr"/>
          <a:lstStyle/>
          <a:p>
            <a:pPr marL="0" indent="0">
              <a:buNone/>
            </a:pPr>
            <a:r>
              <a:rPr lang="en-US" sz="1500" b="1" dirty="0">
                <a:solidFill>
                  <a:srgbClr val="8CB369"/>
                </a:solidFill>
                <a:latin typeface="Cambria" pitchFamily="34" charset="0"/>
                <a:ea typeface="Cambria" pitchFamily="34" charset="-122"/>
                <a:cs typeface="Cambria" pitchFamily="34" charset="-120"/>
              </a:rPr>
              <a:t>Kaynak çoğunlukla bitkiseldir</a:t>
            </a:r>
            <a:endParaRPr lang="en-US" sz="1500" dirty="0"/>
          </a:p>
        </p:txBody>
      </p:sp>
      <p:sp>
        <p:nvSpPr>
          <p:cNvPr id="10" name="Text 8"/>
          <p:cNvSpPr txBox="1"/>
          <p:nvPr/>
        </p:nvSpPr>
        <p:spPr>
          <a:xfrm>
            <a:off x="914400" y="3986784"/>
            <a:ext cx="4724248" cy="640080"/>
          </a:xfrm>
          <a:prstGeom prst="rect">
            <a:avLst/>
          </a:prstGeom>
          <a:noFill/>
          <a:ln/>
        </p:spPr>
        <p:txBody>
          <a:bodyPr wrap="square" lIns="0" tIns="0" rIns="0" bIns="0" rtlCol="0" anchor="ctr"/>
          <a:lstStyle/>
          <a:p>
            <a:pPr marL="0" indent="0">
              <a:lnSpc>
                <a:spcPct val="110000"/>
              </a:lnSpc>
              <a:buNone/>
            </a:pPr>
            <a:r>
              <a:rPr lang="en-US" sz="1200" dirty="0">
                <a:solidFill>
                  <a:srgbClr val="DCEAD9"/>
                </a:solidFill>
                <a:latin typeface="Calibri" pitchFamily="34" charset="0"/>
                <a:ea typeface="Calibri" pitchFamily="34" charset="-122"/>
                <a:cs typeface="Calibri" pitchFamily="34" charset="-120"/>
              </a:rPr>
              <a:t>Tahıl, baklagil, sebze ve meyve ana kaynaklardır; hayvansal tarafta laktoz, glikojen ve bal vardır.</a:t>
            </a:r>
            <a:endParaRPr lang="en-US" sz="1200" dirty="0"/>
          </a:p>
        </p:txBody>
      </p:sp>
      <p:sp>
        <p:nvSpPr>
          <p:cNvPr id="11" name="Shape 9"/>
          <p:cNvSpPr/>
          <p:nvPr/>
        </p:nvSpPr>
        <p:spPr>
          <a:xfrm>
            <a:off x="640080" y="4892040"/>
            <a:ext cx="5272888" cy="1261872"/>
          </a:xfrm>
          <a:prstGeom prst="roundRect">
            <a:avLst>
              <a:gd name="adj" fmla="val 4348"/>
            </a:avLst>
          </a:prstGeom>
          <a:solidFill>
            <a:srgbClr val="102E1A">
              <a:alpha val="75000"/>
            </a:srgbClr>
          </a:solidFill>
          <a:ln/>
        </p:spPr>
      </p:sp>
      <p:sp>
        <p:nvSpPr>
          <p:cNvPr id="12" name="Text 10"/>
          <p:cNvSpPr txBox="1"/>
          <p:nvPr/>
        </p:nvSpPr>
        <p:spPr>
          <a:xfrm>
            <a:off x="914400" y="5020056"/>
            <a:ext cx="4724248" cy="329184"/>
          </a:xfrm>
          <a:prstGeom prst="rect">
            <a:avLst/>
          </a:prstGeom>
          <a:noFill/>
          <a:ln/>
        </p:spPr>
        <p:txBody>
          <a:bodyPr wrap="square" lIns="0" tIns="0" rIns="0" bIns="0" rtlCol="0" anchor="ctr"/>
          <a:lstStyle/>
          <a:p>
            <a:pPr marL="0" indent="0">
              <a:buNone/>
            </a:pPr>
            <a:r>
              <a:rPr lang="en-US" sz="1500" b="1" dirty="0">
                <a:solidFill>
                  <a:srgbClr val="8CB369"/>
                </a:solidFill>
                <a:latin typeface="Cambria" pitchFamily="34" charset="0"/>
                <a:ea typeface="Cambria" pitchFamily="34" charset="-122"/>
                <a:cs typeface="Cambria" pitchFamily="34" charset="-120"/>
              </a:rPr>
              <a:t>Miktar kadar tür önemli</a:t>
            </a:r>
            <a:endParaRPr lang="en-US" sz="1500" dirty="0"/>
          </a:p>
        </p:txBody>
      </p:sp>
      <p:sp>
        <p:nvSpPr>
          <p:cNvPr id="13" name="Text 11"/>
          <p:cNvSpPr txBox="1"/>
          <p:nvPr/>
        </p:nvSpPr>
        <p:spPr>
          <a:xfrm>
            <a:off x="914400" y="5404104"/>
            <a:ext cx="4724248" cy="640080"/>
          </a:xfrm>
          <a:prstGeom prst="rect">
            <a:avLst/>
          </a:prstGeom>
          <a:noFill/>
          <a:ln/>
        </p:spPr>
        <p:txBody>
          <a:bodyPr wrap="square" lIns="0" tIns="0" rIns="0" bIns="0" rtlCol="0" anchor="ctr"/>
          <a:lstStyle/>
          <a:p>
            <a:pPr marL="0" indent="0">
              <a:lnSpc>
                <a:spcPct val="110000"/>
              </a:lnSpc>
              <a:buNone/>
            </a:pPr>
            <a:r>
              <a:rPr lang="en-US" sz="1200" dirty="0">
                <a:solidFill>
                  <a:srgbClr val="DCEAD9"/>
                </a:solidFill>
                <a:latin typeface="Calibri" pitchFamily="34" charset="0"/>
                <a:ea typeface="Calibri" pitchFamily="34" charset="-122"/>
                <a:cs typeface="Calibri" pitchFamily="34" charset="-120"/>
              </a:rPr>
              <a:t>Aynı gram karbonhidrat, geldiği besine göre bambaşka metabolik yanıt oluşturur.</a:t>
            </a:r>
            <a:endParaRPr lang="en-US" sz="1200" dirty="0"/>
          </a:p>
        </p:txBody>
      </p:sp>
      <p:sp>
        <p:nvSpPr>
          <p:cNvPr id="14" name="Shape 12"/>
          <p:cNvSpPr/>
          <p:nvPr/>
        </p:nvSpPr>
        <p:spPr>
          <a:xfrm>
            <a:off x="6278728" y="2057400"/>
            <a:ext cx="5272888" cy="1261872"/>
          </a:xfrm>
          <a:prstGeom prst="roundRect">
            <a:avLst>
              <a:gd name="adj" fmla="val 4348"/>
            </a:avLst>
          </a:prstGeom>
          <a:solidFill>
            <a:srgbClr val="102E1A">
              <a:alpha val="75000"/>
            </a:srgbClr>
          </a:solidFill>
          <a:ln/>
        </p:spPr>
      </p:sp>
      <p:sp>
        <p:nvSpPr>
          <p:cNvPr id="15" name="Text 13"/>
          <p:cNvSpPr txBox="1"/>
          <p:nvPr/>
        </p:nvSpPr>
        <p:spPr>
          <a:xfrm>
            <a:off x="6553048" y="2185416"/>
            <a:ext cx="4724248" cy="329184"/>
          </a:xfrm>
          <a:prstGeom prst="rect">
            <a:avLst/>
          </a:prstGeom>
          <a:noFill/>
          <a:ln/>
        </p:spPr>
        <p:txBody>
          <a:bodyPr wrap="square" lIns="0" tIns="0" rIns="0" bIns="0" rtlCol="0" anchor="ctr"/>
          <a:lstStyle/>
          <a:p>
            <a:pPr marL="0" indent="0">
              <a:buNone/>
            </a:pPr>
            <a:r>
              <a:rPr lang="en-US" sz="1500" b="1" dirty="0">
                <a:solidFill>
                  <a:srgbClr val="8CB369"/>
                </a:solidFill>
                <a:latin typeface="Cambria" pitchFamily="34" charset="0"/>
                <a:ea typeface="Cambria" pitchFamily="34" charset="-122"/>
                <a:cs typeface="Cambria" pitchFamily="34" charset="-120"/>
              </a:rPr>
              <a:t>Beyin glukoza bağımlıdır</a:t>
            </a:r>
            <a:endParaRPr lang="en-US" sz="1500" dirty="0"/>
          </a:p>
        </p:txBody>
      </p:sp>
      <p:sp>
        <p:nvSpPr>
          <p:cNvPr id="16" name="Text 14"/>
          <p:cNvSpPr txBox="1"/>
          <p:nvPr/>
        </p:nvSpPr>
        <p:spPr>
          <a:xfrm>
            <a:off x="6553048" y="2569464"/>
            <a:ext cx="4724248" cy="640080"/>
          </a:xfrm>
          <a:prstGeom prst="rect">
            <a:avLst/>
          </a:prstGeom>
          <a:noFill/>
          <a:ln/>
        </p:spPr>
        <p:txBody>
          <a:bodyPr wrap="square" lIns="0" tIns="0" rIns="0" bIns="0" rtlCol="0" anchor="ctr"/>
          <a:lstStyle/>
          <a:p>
            <a:pPr marL="0" indent="0">
              <a:lnSpc>
                <a:spcPct val="110000"/>
              </a:lnSpc>
              <a:buNone/>
            </a:pPr>
            <a:r>
              <a:rPr lang="en-US" sz="1200" dirty="0">
                <a:solidFill>
                  <a:srgbClr val="DCEAD9"/>
                </a:solidFill>
                <a:latin typeface="Calibri" pitchFamily="34" charset="0"/>
                <a:ea typeface="Calibri" pitchFamily="34" charset="-122"/>
                <a:cs typeface="Calibri" pitchFamily="34" charset="-120"/>
              </a:rPr>
              <a:t>Minimum 130 g/gün ve en az 50-100 g karbonhidrat ketozisi önlemek için gereklidir.</a:t>
            </a:r>
            <a:endParaRPr lang="en-US" sz="1200" dirty="0"/>
          </a:p>
        </p:txBody>
      </p:sp>
      <p:sp>
        <p:nvSpPr>
          <p:cNvPr id="17" name="Shape 15"/>
          <p:cNvSpPr/>
          <p:nvPr/>
        </p:nvSpPr>
        <p:spPr>
          <a:xfrm>
            <a:off x="6278728" y="3474720"/>
            <a:ext cx="5272888" cy="1261872"/>
          </a:xfrm>
          <a:prstGeom prst="roundRect">
            <a:avLst>
              <a:gd name="adj" fmla="val 4348"/>
            </a:avLst>
          </a:prstGeom>
          <a:solidFill>
            <a:srgbClr val="102E1A">
              <a:alpha val="75000"/>
            </a:srgbClr>
          </a:solidFill>
          <a:ln/>
        </p:spPr>
      </p:sp>
      <p:sp>
        <p:nvSpPr>
          <p:cNvPr id="18" name="Text 16"/>
          <p:cNvSpPr txBox="1"/>
          <p:nvPr/>
        </p:nvSpPr>
        <p:spPr>
          <a:xfrm>
            <a:off x="6553048" y="3602736"/>
            <a:ext cx="4724248" cy="329184"/>
          </a:xfrm>
          <a:prstGeom prst="rect">
            <a:avLst/>
          </a:prstGeom>
          <a:noFill/>
          <a:ln/>
        </p:spPr>
        <p:txBody>
          <a:bodyPr wrap="square" lIns="0" tIns="0" rIns="0" bIns="0" rtlCol="0" anchor="ctr"/>
          <a:lstStyle/>
          <a:p>
            <a:pPr marL="0" indent="0">
              <a:buNone/>
            </a:pPr>
            <a:r>
              <a:rPr lang="en-US" sz="1500" b="1" dirty="0">
                <a:solidFill>
                  <a:srgbClr val="8CB369"/>
                </a:solidFill>
                <a:latin typeface="Cambria" pitchFamily="34" charset="0"/>
                <a:ea typeface="Cambria" pitchFamily="34" charset="-122"/>
                <a:cs typeface="Cambria" pitchFamily="34" charset="-120"/>
              </a:rPr>
              <a:t>İlave şeker sınırlıdır</a:t>
            </a:r>
            <a:endParaRPr lang="en-US" sz="1500" dirty="0"/>
          </a:p>
        </p:txBody>
      </p:sp>
      <p:sp>
        <p:nvSpPr>
          <p:cNvPr id="19" name="Text 17"/>
          <p:cNvSpPr txBox="1"/>
          <p:nvPr/>
        </p:nvSpPr>
        <p:spPr>
          <a:xfrm>
            <a:off x="6553048" y="3986784"/>
            <a:ext cx="4724248" cy="640080"/>
          </a:xfrm>
          <a:prstGeom prst="rect">
            <a:avLst/>
          </a:prstGeom>
          <a:noFill/>
          <a:ln/>
        </p:spPr>
        <p:txBody>
          <a:bodyPr wrap="square" lIns="0" tIns="0" rIns="0" bIns="0" rtlCol="0" anchor="ctr"/>
          <a:lstStyle/>
          <a:p>
            <a:pPr marL="0" indent="0">
              <a:lnSpc>
                <a:spcPct val="110000"/>
              </a:lnSpc>
              <a:buNone/>
            </a:pPr>
            <a:r>
              <a:rPr lang="en-US" sz="1200" dirty="0">
                <a:solidFill>
                  <a:srgbClr val="DCEAD9"/>
                </a:solidFill>
                <a:latin typeface="Calibri" pitchFamily="34" charset="0"/>
                <a:ea typeface="Calibri" pitchFamily="34" charset="-122"/>
                <a:cs typeface="Calibri" pitchFamily="34" charset="-120"/>
              </a:rPr>
              <a:t>Enerjinin %10'unun altı hedef, %5 altı daha iyi; doğal şeker için böyle bir sınır yok.</a:t>
            </a:r>
            <a:endParaRPr lang="en-US" sz="1200" dirty="0"/>
          </a:p>
        </p:txBody>
      </p:sp>
      <p:sp>
        <p:nvSpPr>
          <p:cNvPr id="20" name="Shape 18"/>
          <p:cNvSpPr/>
          <p:nvPr/>
        </p:nvSpPr>
        <p:spPr>
          <a:xfrm>
            <a:off x="6278728" y="4892040"/>
            <a:ext cx="5272888" cy="1261872"/>
          </a:xfrm>
          <a:prstGeom prst="roundRect">
            <a:avLst>
              <a:gd name="adj" fmla="val 4348"/>
            </a:avLst>
          </a:prstGeom>
          <a:solidFill>
            <a:srgbClr val="102E1A">
              <a:alpha val="75000"/>
            </a:srgbClr>
          </a:solidFill>
          <a:ln/>
        </p:spPr>
      </p:sp>
      <p:sp>
        <p:nvSpPr>
          <p:cNvPr id="21" name="Text 19"/>
          <p:cNvSpPr txBox="1"/>
          <p:nvPr/>
        </p:nvSpPr>
        <p:spPr>
          <a:xfrm>
            <a:off x="6553048" y="5020056"/>
            <a:ext cx="4724248" cy="329184"/>
          </a:xfrm>
          <a:prstGeom prst="rect">
            <a:avLst/>
          </a:prstGeom>
          <a:noFill/>
          <a:ln/>
        </p:spPr>
        <p:txBody>
          <a:bodyPr wrap="square" lIns="0" tIns="0" rIns="0" bIns="0" rtlCol="0" anchor="ctr"/>
          <a:lstStyle/>
          <a:p>
            <a:pPr marL="0" indent="0">
              <a:buNone/>
            </a:pPr>
            <a:r>
              <a:rPr lang="en-US" sz="1500" b="1" dirty="0">
                <a:solidFill>
                  <a:srgbClr val="8CB369"/>
                </a:solidFill>
                <a:latin typeface="Cambria" pitchFamily="34" charset="0"/>
                <a:ea typeface="Cambria" pitchFamily="34" charset="-122"/>
                <a:cs typeface="Cambria" pitchFamily="34" charset="-120"/>
              </a:rPr>
              <a:t>Posa ihmal edilmemeli</a:t>
            </a:r>
            <a:endParaRPr lang="en-US" sz="1500" dirty="0"/>
          </a:p>
        </p:txBody>
      </p:sp>
      <p:sp>
        <p:nvSpPr>
          <p:cNvPr id="22" name="Text 20"/>
          <p:cNvSpPr txBox="1"/>
          <p:nvPr/>
        </p:nvSpPr>
        <p:spPr>
          <a:xfrm>
            <a:off x="6553048" y="5404104"/>
            <a:ext cx="4724248" cy="640080"/>
          </a:xfrm>
          <a:prstGeom prst="rect">
            <a:avLst/>
          </a:prstGeom>
          <a:noFill/>
          <a:ln/>
        </p:spPr>
        <p:txBody>
          <a:bodyPr wrap="square" lIns="0" tIns="0" rIns="0" bIns="0" rtlCol="0" anchor="ctr"/>
          <a:lstStyle/>
          <a:p>
            <a:pPr marL="0" indent="0">
              <a:lnSpc>
                <a:spcPct val="110000"/>
              </a:lnSpc>
              <a:buNone/>
            </a:pPr>
            <a:r>
              <a:rPr lang="en-US" sz="1200" dirty="0">
                <a:solidFill>
                  <a:srgbClr val="DCEAD9"/>
                </a:solidFill>
                <a:latin typeface="Calibri" pitchFamily="34" charset="0"/>
                <a:ea typeface="Calibri" pitchFamily="34" charset="-122"/>
                <a:cs typeface="Calibri" pitchFamily="34" charset="-120"/>
              </a:rPr>
              <a:t>Günde 25-30 g posa; çözünür ve çözünmez türlerin dengeli alınması önerilir.</a:t>
            </a:r>
            <a:endParaRPr lang="en-US" sz="1200"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365760"/>
            <a:ext cx="10911535" cy="237744"/>
          </a:xfrm>
          <a:prstGeom prst="rect">
            <a:avLst/>
          </a:prstGeom>
          <a:noFill/>
          <a:ln/>
        </p:spPr>
        <p:txBody>
          <a:bodyPr wrap="square" lIns="0" tIns="0" rIns="0" bIns="0" rtlCol="0" anchor="ctr"/>
          <a:lstStyle/>
          <a:p>
            <a:pPr marL="0" indent="0">
              <a:buNone/>
            </a:pPr>
            <a:r>
              <a:rPr lang="en-US" sz="1100" b="1" kern="0" spc="160" dirty="0">
                <a:solidFill>
                  <a:srgbClr val="4A7C59"/>
                </a:solidFill>
                <a:latin typeface="Calibri" pitchFamily="34" charset="0"/>
                <a:ea typeface="Calibri" pitchFamily="34" charset="-122"/>
                <a:cs typeface="Calibri" pitchFamily="34" charset="-120"/>
              </a:rPr>
              <a:t>KAYNAKLAR VE HAZIRLIK</a:t>
            </a:r>
            <a:endParaRPr lang="en-US" sz="1100" dirty="0"/>
          </a:p>
        </p:txBody>
      </p:sp>
      <p:sp>
        <p:nvSpPr>
          <p:cNvPr id="3" name="Text 1"/>
          <p:cNvSpPr txBox="1"/>
          <p:nvPr/>
        </p:nvSpPr>
        <p:spPr>
          <a:xfrm>
            <a:off x="640080" y="621792"/>
            <a:ext cx="10911535" cy="566928"/>
          </a:xfrm>
          <a:prstGeom prst="rect">
            <a:avLst/>
          </a:prstGeom>
          <a:noFill/>
          <a:ln/>
        </p:spPr>
        <p:txBody>
          <a:bodyPr wrap="square" lIns="0" tIns="0" rIns="0" bIns="0" rtlCol="0" anchor="t"/>
          <a:lstStyle/>
          <a:p>
            <a:pPr marL="0" indent="0">
              <a:buNone/>
            </a:pPr>
            <a:r>
              <a:rPr lang="en-US" sz="2800" b="1" dirty="0">
                <a:solidFill>
                  <a:srgbClr val="1F4A2C"/>
                </a:solidFill>
                <a:latin typeface="Cambria" pitchFamily="34" charset="0"/>
                <a:ea typeface="Cambria" pitchFamily="34" charset="-122"/>
                <a:cs typeface="Cambria" pitchFamily="34" charset="-120"/>
              </a:rPr>
              <a:t>Kaynaklar ve Gelecek Hafta</a:t>
            </a:r>
            <a:endParaRPr lang="en-US" sz="2800" dirty="0"/>
          </a:p>
        </p:txBody>
      </p:sp>
      <p:sp>
        <p:nvSpPr>
          <p:cNvPr id="4" name="Shape 2"/>
          <p:cNvSpPr/>
          <p:nvPr/>
        </p:nvSpPr>
        <p:spPr>
          <a:xfrm>
            <a:off x="640080" y="1325880"/>
            <a:ext cx="3466490" cy="2880360"/>
          </a:xfrm>
          <a:prstGeom prst="roundRect">
            <a:avLst>
              <a:gd name="adj" fmla="val 1905"/>
            </a:avLst>
          </a:prstGeom>
          <a:solidFill>
            <a:srgbClr val="EDF3EC"/>
          </a:solidFill>
          <a:ln/>
        </p:spPr>
      </p:sp>
      <p:sp>
        <p:nvSpPr>
          <p:cNvPr id="5" name="Shape 3"/>
          <p:cNvSpPr/>
          <p:nvPr/>
        </p:nvSpPr>
        <p:spPr>
          <a:xfrm>
            <a:off x="877824" y="1527048"/>
            <a:ext cx="402336" cy="402336"/>
          </a:xfrm>
          <a:prstGeom prst="ellipse">
            <a:avLst/>
          </a:prstGeom>
          <a:solidFill>
            <a:srgbClr val="1F4A2C"/>
          </a:solidFill>
          <a:ln/>
        </p:spPr>
      </p:sp>
      <p:sp>
        <p:nvSpPr>
          <p:cNvPr id="6" name="Text 4"/>
          <p:cNvSpPr txBox="1"/>
          <p:nvPr/>
        </p:nvSpPr>
        <p:spPr>
          <a:xfrm>
            <a:off x="877824" y="1527048"/>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7" name="Text 5"/>
          <p:cNvSpPr txBox="1"/>
          <p:nvPr/>
        </p:nvSpPr>
        <p:spPr>
          <a:xfrm>
            <a:off x="1389888" y="1508760"/>
            <a:ext cx="2478938"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Temel Kaynaklar</a:t>
            </a:r>
            <a:endParaRPr lang="en-US" sz="1500" dirty="0"/>
          </a:p>
        </p:txBody>
      </p:sp>
      <p:sp>
        <p:nvSpPr>
          <p:cNvPr id="8" name="Text 6"/>
          <p:cNvSpPr txBox="1"/>
          <p:nvPr/>
        </p:nvSpPr>
        <p:spPr>
          <a:xfrm>
            <a:off x="914400" y="2020824"/>
            <a:ext cx="2917850" cy="1965960"/>
          </a:xfrm>
          <a:prstGeom prst="rect">
            <a:avLst/>
          </a:prstGeom>
          <a:noFill/>
          <a:ln/>
        </p:spPr>
        <p:txBody>
          <a:bodyPr wrap="square" lIns="0" tIns="0" rIns="0" bIns="0" rtlCol="0" anchor="ctr"/>
          <a:lstStyle/>
          <a:p>
            <a:pPr marL="342900" indent="-342900">
              <a:spcAft>
                <a:spcPts val="400"/>
              </a:spcAft>
              <a:buSzPct val="100000"/>
              <a:buChar char="•"/>
            </a:pPr>
            <a:r>
              <a:rPr lang="en-US" sz="1200" dirty="0">
                <a:solidFill>
                  <a:srgbClr val="1E2A20"/>
                </a:solidFill>
                <a:latin typeface="Calibri" pitchFamily="34" charset="0"/>
                <a:ea typeface="Calibri" pitchFamily="34" charset="-122"/>
                <a:cs typeface="Calibri" pitchFamily="34" charset="-120"/>
              </a:rPr>
              <a:t>TÜBER — Türkiye Beslenme Rehberi, T.C. Sağlık Bakanlığı</a:t>
            </a:r>
            <a:endParaRPr lang="en-US" sz="1200" dirty="0"/>
          </a:p>
          <a:p>
            <a:pPr marL="342900" indent="-342900">
              <a:spcAft>
                <a:spcPts val="400"/>
              </a:spcAft>
              <a:buSzPct val="100000"/>
              <a:buChar char="•"/>
            </a:pPr>
            <a:r>
              <a:rPr lang="en-US" sz="1200" dirty="0">
                <a:solidFill>
                  <a:srgbClr val="1E2A20"/>
                </a:solidFill>
                <a:latin typeface="Calibri" pitchFamily="34" charset="0"/>
                <a:ea typeface="Calibri" pitchFamily="34" charset="-122"/>
                <a:cs typeface="Calibri" pitchFamily="34" charset="-120"/>
              </a:rPr>
              <a:t>Baysal A., Beslenme, Hatiboğlu Yayınevi</a:t>
            </a:r>
            <a:endParaRPr lang="en-US" sz="1200" dirty="0"/>
          </a:p>
          <a:p>
            <a:pPr marL="342900" indent="-342900">
              <a:spcAft>
                <a:spcPts val="400"/>
              </a:spcAft>
              <a:buSzPct val="100000"/>
              <a:buChar char="•"/>
            </a:pPr>
            <a:r>
              <a:rPr lang="en-US" sz="1200" dirty="0">
                <a:solidFill>
                  <a:srgbClr val="1E2A20"/>
                </a:solidFill>
                <a:latin typeface="Calibri" pitchFamily="34" charset="0"/>
                <a:ea typeface="Calibri" pitchFamily="34" charset="-122"/>
                <a:cs typeface="Calibri" pitchFamily="34" charset="-120"/>
              </a:rPr>
              <a:t>Mahan &amp; Raymond, Krause's Food &amp; the Nutrition Care Process</a:t>
            </a:r>
            <a:endParaRPr lang="en-US" sz="1200" dirty="0"/>
          </a:p>
          <a:p>
            <a:pPr marL="342900" indent="-342900">
              <a:spcAft>
                <a:spcPts val="400"/>
              </a:spcAft>
              <a:buSzPct val="100000"/>
              <a:buChar char="•"/>
            </a:pPr>
            <a:r>
              <a:rPr lang="en-US" sz="1200" dirty="0">
                <a:solidFill>
                  <a:srgbClr val="1E2A20"/>
                </a:solidFill>
                <a:latin typeface="Calibri" pitchFamily="34" charset="0"/>
                <a:ea typeface="Calibri" pitchFamily="34" charset="-122"/>
                <a:cs typeface="Calibri" pitchFamily="34" charset="-120"/>
              </a:rPr>
              <a:t>Gropper &amp; Smith, Advanced Nutrition and Human Metabolism</a:t>
            </a:r>
            <a:endParaRPr lang="en-US" sz="1200" dirty="0"/>
          </a:p>
        </p:txBody>
      </p:sp>
      <p:sp>
        <p:nvSpPr>
          <p:cNvPr id="9" name="Shape 7"/>
          <p:cNvSpPr/>
          <p:nvPr/>
        </p:nvSpPr>
        <p:spPr>
          <a:xfrm>
            <a:off x="4362602" y="1325880"/>
            <a:ext cx="3466490" cy="2880360"/>
          </a:xfrm>
          <a:prstGeom prst="roundRect">
            <a:avLst>
              <a:gd name="adj" fmla="val 1905"/>
            </a:avLst>
          </a:prstGeom>
          <a:solidFill>
            <a:srgbClr val="EDF3EC"/>
          </a:solidFill>
          <a:ln/>
        </p:spPr>
      </p:sp>
      <p:sp>
        <p:nvSpPr>
          <p:cNvPr id="10" name="Shape 8"/>
          <p:cNvSpPr/>
          <p:nvPr/>
        </p:nvSpPr>
        <p:spPr>
          <a:xfrm>
            <a:off x="4600346" y="1527048"/>
            <a:ext cx="402336" cy="402336"/>
          </a:xfrm>
          <a:prstGeom prst="ellipse">
            <a:avLst/>
          </a:prstGeom>
          <a:solidFill>
            <a:srgbClr val="1F4A2C"/>
          </a:solidFill>
          <a:ln/>
        </p:spPr>
      </p:sp>
      <p:sp>
        <p:nvSpPr>
          <p:cNvPr id="11" name="Text 9"/>
          <p:cNvSpPr txBox="1"/>
          <p:nvPr/>
        </p:nvSpPr>
        <p:spPr>
          <a:xfrm>
            <a:off x="4600346" y="1527048"/>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2" name="Text 10"/>
          <p:cNvSpPr txBox="1"/>
          <p:nvPr/>
        </p:nvSpPr>
        <p:spPr>
          <a:xfrm>
            <a:off x="5112410" y="1508760"/>
            <a:ext cx="2478938"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Veri ve Başvuru</a:t>
            </a:r>
            <a:endParaRPr lang="en-US" sz="1500" dirty="0"/>
          </a:p>
        </p:txBody>
      </p:sp>
      <p:sp>
        <p:nvSpPr>
          <p:cNvPr id="13" name="Text 11"/>
          <p:cNvSpPr txBox="1"/>
          <p:nvPr/>
        </p:nvSpPr>
        <p:spPr>
          <a:xfrm>
            <a:off x="4636922" y="2020824"/>
            <a:ext cx="2917850" cy="1965960"/>
          </a:xfrm>
          <a:prstGeom prst="rect">
            <a:avLst/>
          </a:prstGeom>
          <a:noFill/>
          <a:ln/>
        </p:spPr>
        <p:txBody>
          <a:bodyPr wrap="square" lIns="0" tIns="0" rIns="0" bIns="0" rtlCol="0" anchor="ctr"/>
          <a:lstStyle/>
          <a:p>
            <a:pPr marL="342900" indent="-342900">
              <a:spcAft>
                <a:spcPts val="400"/>
              </a:spcAft>
              <a:buSzPct val="100000"/>
              <a:buChar char="•"/>
            </a:pPr>
            <a:r>
              <a:rPr lang="en-US" sz="1200" dirty="0">
                <a:solidFill>
                  <a:srgbClr val="1E2A20"/>
                </a:solidFill>
                <a:latin typeface="Calibri" pitchFamily="34" charset="0"/>
                <a:ea typeface="Calibri" pitchFamily="34" charset="-122"/>
                <a:cs typeface="Calibri" pitchFamily="34" charset="-120"/>
              </a:rPr>
              <a:t>BeBiS / USDA FoodData Central: karbonhidrat ve posa içerikleri</a:t>
            </a:r>
            <a:endParaRPr lang="en-US" sz="1200" dirty="0"/>
          </a:p>
          <a:p>
            <a:pPr marL="342900" indent="-342900">
              <a:spcAft>
                <a:spcPts val="400"/>
              </a:spcAft>
              <a:buSzPct val="100000"/>
              <a:buChar char="•"/>
            </a:pPr>
            <a:r>
              <a:rPr lang="en-US" sz="1200" dirty="0">
                <a:solidFill>
                  <a:srgbClr val="1E2A20"/>
                </a:solidFill>
                <a:latin typeface="Calibri" pitchFamily="34" charset="0"/>
                <a:ea typeface="Calibri" pitchFamily="34" charset="-122"/>
                <a:cs typeface="Calibri" pitchFamily="34" charset="-120"/>
              </a:rPr>
              <a:t>Uluslararası glisemik indeks tabloları</a:t>
            </a:r>
            <a:endParaRPr lang="en-US" sz="1200" dirty="0"/>
          </a:p>
          <a:p>
            <a:pPr marL="342900" indent="-342900">
              <a:spcAft>
                <a:spcPts val="400"/>
              </a:spcAft>
              <a:buSzPct val="100000"/>
              <a:buChar char="•"/>
            </a:pPr>
            <a:r>
              <a:rPr lang="en-US" sz="1200" dirty="0">
                <a:solidFill>
                  <a:srgbClr val="1E2A20"/>
                </a:solidFill>
                <a:latin typeface="Calibri" pitchFamily="34" charset="0"/>
                <a:ea typeface="Calibri" pitchFamily="34" charset="-122"/>
                <a:cs typeface="Calibri" pitchFamily="34" charset="-120"/>
              </a:rPr>
              <a:t>DSÖ serbest şeker önerileri (2015 kılavuzu)</a:t>
            </a:r>
            <a:endParaRPr lang="en-US" sz="1200" dirty="0"/>
          </a:p>
          <a:p>
            <a:pPr marL="342900" indent="-342900">
              <a:spcAft>
                <a:spcPts val="400"/>
              </a:spcAft>
              <a:buSzPct val="100000"/>
              <a:buChar char="•"/>
            </a:pPr>
            <a:r>
              <a:rPr lang="en-US" sz="1200" dirty="0">
                <a:solidFill>
                  <a:srgbClr val="1E2A20"/>
                </a:solidFill>
                <a:latin typeface="Calibri" pitchFamily="34" charset="0"/>
                <a:ea typeface="Calibri" pitchFamily="34" charset="-122"/>
                <a:cs typeface="Calibri" pitchFamily="34" charset="-120"/>
              </a:rPr>
              <a:t>T.C. Sağlık Bakanlığı HSGM yayınları</a:t>
            </a:r>
            <a:endParaRPr lang="en-US" sz="1200" dirty="0"/>
          </a:p>
        </p:txBody>
      </p:sp>
      <p:sp>
        <p:nvSpPr>
          <p:cNvPr id="14" name="Shape 12"/>
          <p:cNvSpPr/>
          <p:nvPr/>
        </p:nvSpPr>
        <p:spPr>
          <a:xfrm>
            <a:off x="8085125" y="1325880"/>
            <a:ext cx="3466490" cy="2880360"/>
          </a:xfrm>
          <a:prstGeom prst="roundRect">
            <a:avLst>
              <a:gd name="adj" fmla="val 1905"/>
            </a:avLst>
          </a:prstGeom>
          <a:solidFill>
            <a:srgbClr val="F4EDE4"/>
          </a:solidFill>
          <a:ln/>
        </p:spPr>
      </p:sp>
      <p:sp>
        <p:nvSpPr>
          <p:cNvPr id="15" name="Shape 13"/>
          <p:cNvSpPr/>
          <p:nvPr/>
        </p:nvSpPr>
        <p:spPr>
          <a:xfrm>
            <a:off x="8322869" y="1527048"/>
            <a:ext cx="402336" cy="402336"/>
          </a:xfrm>
          <a:prstGeom prst="ellipse">
            <a:avLst/>
          </a:prstGeom>
          <a:solidFill>
            <a:srgbClr val="D9762B"/>
          </a:solidFill>
          <a:ln/>
        </p:spPr>
      </p:sp>
      <p:sp>
        <p:nvSpPr>
          <p:cNvPr id="16" name="Text 14"/>
          <p:cNvSpPr txBox="1"/>
          <p:nvPr/>
        </p:nvSpPr>
        <p:spPr>
          <a:xfrm>
            <a:off x="8322869" y="1527048"/>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7" name="Text 15"/>
          <p:cNvSpPr txBox="1"/>
          <p:nvPr/>
        </p:nvSpPr>
        <p:spPr>
          <a:xfrm>
            <a:off x="8834933" y="1508760"/>
            <a:ext cx="2478938" cy="438912"/>
          </a:xfrm>
          <a:prstGeom prst="rect">
            <a:avLst/>
          </a:prstGeom>
          <a:noFill/>
          <a:ln/>
        </p:spPr>
        <p:txBody>
          <a:bodyPr wrap="square" lIns="0" tIns="0" rIns="0" bIns="0" rtlCol="0" anchor="ctr"/>
          <a:lstStyle/>
          <a:p>
            <a:pPr marL="0" indent="0">
              <a:buNone/>
            </a:pPr>
            <a:r>
              <a:rPr lang="en-US" sz="1500" b="1" dirty="0">
                <a:solidFill>
                  <a:srgbClr val="1F4A2C"/>
                </a:solidFill>
                <a:latin typeface="Cambria" pitchFamily="34" charset="0"/>
                <a:ea typeface="Cambria" pitchFamily="34" charset="-122"/>
                <a:cs typeface="Cambria" pitchFamily="34" charset="-120"/>
              </a:rPr>
              <a:t>Gelecek Hafta</a:t>
            </a:r>
            <a:endParaRPr lang="en-US" sz="1500" dirty="0"/>
          </a:p>
        </p:txBody>
      </p:sp>
      <p:sp>
        <p:nvSpPr>
          <p:cNvPr id="18" name="Text 16"/>
          <p:cNvSpPr txBox="1"/>
          <p:nvPr/>
        </p:nvSpPr>
        <p:spPr>
          <a:xfrm>
            <a:off x="8359445" y="2020824"/>
            <a:ext cx="2917850" cy="1965960"/>
          </a:xfrm>
          <a:prstGeom prst="rect">
            <a:avLst/>
          </a:prstGeom>
          <a:noFill/>
          <a:ln/>
        </p:spPr>
        <p:txBody>
          <a:bodyPr wrap="square" lIns="0" tIns="0" rIns="0" bIns="0" rtlCol="0" anchor="ctr"/>
          <a:lstStyle/>
          <a:p>
            <a:pPr marL="342900" indent="-342900">
              <a:spcAft>
                <a:spcPts val="400"/>
              </a:spcAft>
              <a:buSzPct val="100000"/>
              <a:buChar char="•"/>
            </a:pPr>
            <a:r>
              <a:rPr lang="en-US" sz="1200" dirty="0">
                <a:solidFill>
                  <a:srgbClr val="1E2A20"/>
                </a:solidFill>
                <a:latin typeface="Calibri" pitchFamily="34" charset="0"/>
                <a:ea typeface="Calibri" pitchFamily="34" charset="-122"/>
                <a:cs typeface="Calibri" pitchFamily="34" charset="-120"/>
              </a:rPr>
              <a:t>Proteinler: amino asitler ve yapı</a:t>
            </a:r>
            <a:endParaRPr lang="en-US" sz="1200" dirty="0"/>
          </a:p>
          <a:p>
            <a:pPr marL="342900" indent="-342900">
              <a:spcAft>
                <a:spcPts val="400"/>
              </a:spcAft>
              <a:buSzPct val="100000"/>
              <a:buChar char="•"/>
            </a:pPr>
            <a:r>
              <a:rPr lang="en-US" sz="1200" dirty="0">
                <a:solidFill>
                  <a:srgbClr val="1E2A20"/>
                </a:solidFill>
                <a:latin typeface="Calibri" pitchFamily="34" charset="0"/>
                <a:ea typeface="Calibri" pitchFamily="34" charset="-122"/>
                <a:cs typeface="Calibri" pitchFamily="34" charset="-120"/>
              </a:rPr>
              <a:t>Protein kalitesi ve kaynakları</a:t>
            </a:r>
            <a:endParaRPr lang="en-US" sz="1200" dirty="0"/>
          </a:p>
          <a:p>
            <a:pPr marL="342900" indent="-342900">
              <a:spcAft>
                <a:spcPts val="400"/>
              </a:spcAft>
              <a:buSzPct val="100000"/>
              <a:buChar char="•"/>
            </a:pPr>
            <a:r>
              <a:rPr lang="en-US" sz="1200" dirty="0">
                <a:solidFill>
                  <a:srgbClr val="1E2A20"/>
                </a:solidFill>
                <a:latin typeface="Calibri" pitchFamily="34" charset="0"/>
                <a:ea typeface="Calibri" pitchFamily="34" charset="-122"/>
                <a:cs typeface="Calibri" pitchFamily="34" charset="-120"/>
              </a:rPr>
              <a:t>Sindirim, emilim ve azot dengesi</a:t>
            </a:r>
            <a:endParaRPr lang="en-US" sz="1200" dirty="0"/>
          </a:p>
          <a:p>
            <a:pPr marL="342900" indent="-342900">
              <a:spcAft>
                <a:spcPts val="400"/>
              </a:spcAft>
              <a:buSzPct val="100000"/>
              <a:buChar char="•"/>
            </a:pPr>
            <a:r>
              <a:rPr lang="en-US" sz="1200" dirty="0">
                <a:solidFill>
                  <a:srgbClr val="1E2A20"/>
                </a:solidFill>
                <a:latin typeface="Calibri" pitchFamily="34" charset="0"/>
                <a:ea typeface="Calibri" pitchFamily="34" charset="-122"/>
                <a:cs typeface="Calibri" pitchFamily="34" charset="-120"/>
              </a:rPr>
              <a:t>Hazırlık: bu haftanın sözlüğünü tekrar edin</a:t>
            </a:r>
            <a:endParaRPr lang="en-US" sz="1200" dirty="0"/>
          </a:p>
        </p:txBody>
      </p:sp>
      <p:sp>
        <p:nvSpPr>
          <p:cNvPr id="19" name="Shape 17"/>
          <p:cNvSpPr/>
          <p:nvPr/>
        </p:nvSpPr>
        <p:spPr>
          <a:xfrm>
            <a:off x="640080" y="4434840"/>
            <a:ext cx="10911535" cy="731520"/>
          </a:xfrm>
          <a:prstGeom prst="roundRect">
            <a:avLst>
              <a:gd name="adj" fmla="val 6250"/>
            </a:avLst>
          </a:prstGeom>
          <a:solidFill>
            <a:srgbClr val="F4EDE4"/>
          </a:solidFill>
          <a:ln/>
        </p:spPr>
      </p:sp>
      <p:sp>
        <p:nvSpPr>
          <p:cNvPr id="20" name="Text 18"/>
          <p:cNvSpPr txBox="1"/>
          <p:nvPr/>
        </p:nvSpPr>
        <p:spPr>
          <a:xfrm>
            <a:off x="932688" y="4434840"/>
            <a:ext cx="10326319" cy="731520"/>
          </a:xfrm>
          <a:prstGeom prst="rect">
            <a:avLst/>
          </a:prstGeom>
          <a:noFill/>
          <a:ln/>
        </p:spPr>
        <p:txBody>
          <a:bodyPr wrap="square" lIns="0" tIns="0" rIns="0" bIns="0" rtlCol="0" anchor="ctr"/>
          <a:lstStyle/>
          <a:p>
            <a:pPr marL="0" indent="0">
              <a:lnSpc>
                <a:spcPct val="110000"/>
              </a:lnSpc>
              <a:buNone/>
            </a:pPr>
            <a:r>
              <a:rPr lang="en-US" sz="1250" b="1" dirty="0">
                <a:solidFill>
                  <a:srgbClr val="D9762B"/>
                </a:solidFill>
                <a:latin typeface="Calibri" pitchFamily="34" charset="0"/>
                <a:ea typeface="Calibri" pitchFamily="34" charset="-122"/>
                <a:cs typeface="Calibri" pitchFamily="34" charset="-120"/>
              </a:rPr>
              <a:t>Not:  </a:t>
            </a:r>
            <a:r>
              <a:rPr lang="en-US" sz="1250" dirty="0">
                <a:solidFill>
                  <a:srgbClr val="1E2A20"/>
                </a:solidFill>
                <a:latin typeface="Calibri" pitchFamily="34" charset="0"/>
                <a:ea typeface="Calibri" pitchFamily="34" charset="-122"/>
                <a:cs typeface="Calibri" pitchFamily="34" charset="-120"/>
              </a:rPr>
              <a:t>Künyelerin baskı yılı ve sayfa numaraları ders sırasında kullanılan baskılara göre güncellenmelidir; sayısal değerler TÜBER'in güncel baskısından doğrulanmalıdır.</a:t>
            </a:r>
            <a:endParaRPr lang="en-US" sz="1250" dirty="0"/>
          </a:p>
        </p:txBody>
      </p:sp>
      <p:sp>
        <p:nvSpPr>
          <p:cNvPr id="21" name="Shape 19"/>
          <p:cNvSpPr/>
          <p:nvPr/>
        </p:nvSpPr>
        <p:spPr>
          <a:xfrm>
            <a:off x="640080" y="5349240"/>
            <a:ext cx="10911535" cy="731520"/>
          </a:xfrm>
          <a:prstGeom prst="roundRect">
            <a:avLst>
              <a:gd name="adj" fmla="val 6250"/>
            </a:avLst>
          </a:prstGeom>
          <a:solidFill>
            <a:srgbClr val="F4EDE4"/>
          </a:solidFill>
          <a:ln/>
        </p:spPr>
      </p:sp>
      <p:sp>
        <p:nvSpPr>
          <p:cNvPr id="22" name="Text 20"/>
          <p:cNvSpPr txBox="1"/>
          <p:nvPr/>
        </p:nvSpPr>
        <p:spPr>
          <a:xfrm>
            <a:off x="932688" y="5349240"/>
            <a:ext cx="10326319" cy="731520"/>
          </a:xfrm>
          <a:prstGeom prst="rect">
            <a:avLst/>
          </a:prstGeom>
          <a:noFill/>
          <a:ln/>
        </p:spPr>
        <p:txBody>
          <a:bodyPr wrap="square" lIns="0" tIns="0" rIns="0" bIns="0" rtlCol="0" anchor="ctr"/>
          <a:lstStyle/>
          <a:p>
            <a:pPr marL="0" indent="0">
              <a:lnSpc>
                <a:spcPct val="110000"/>
              </a:lnSpc>
              <a:buNone/>
            </a:pPr>
            <a:r>
              <a:rPr lang="en-US" sz="1250" b="1" dirty="0">
                <a:solidFill>
                  <a:srgbClr val="D9762B"/>
                </a:solidFill>
                <a:latin typeface="Calibri" pitchFamily="34" charset="0"/>
                <a:ea typeface="Calibri" pitchFamily="34" charset="-122"/>
                <a:cs typeface="Calibri" pitchFamily="34" charset="-120"/>
              </a:rPr>
              <a:t>Çalışma önerisi:  </a:t>
            </a:r>
            <a:r>
              <a:rPr lang="en-US" sz="1250" dirty="0">
                <a:solidFill>
                  <a:srgbClr val="1E2A20"/>
                </a:solidFill>
                <a:latin typeface="Calibri" pitchFamily="34" charset="0"/>
                <a:ea typeface="Calibri" pitchFamily="34" charset="-122"/>
                <a:cs typeface="Calibri" pitchFamily="34" charset="-120"/>
              </a:rPr>
              <a:t>Karbonhidrat sınıflandırmasını boş bir kâğıda şema olarak çizip her dala iki besin </a:t>
            </a:r>
            <a:r>
              <a:rPr lang="en-US" sz="1250" dirty="0" err="1">
                <a:solidFill>
                  <a:srgbClr val="1E2A20"/>
                </a:solidFill>
                <a:latin typeface="Calibri" pitchFamily="34" charset="0"/>
                <a:ea typeface="Calibri" pitchFamily="34" charset="-122"/>
                <a:cs typeface="Calibri" pitchFamily="34" charset="-120"/>
              </a:rPr>
              <a:t>örneği</a:t>
            </a:r>
            <a:r>
              <a:rPr lang="en-US" sz="1250" dirty="0">
                <a:solidFill>
                  <a:srgbClr val="1E2A20"/>
                </a:solidFill>
                <a:latin typeface="Calibri" pitchFamily="34" charset="0"/>
                <a:ea typeface="Calibri" pitchFamily="34" charset="-122"/>
                <a:cs typeface="Calibri" pitchFamily="34" charset="-120"/>
              </a:rPr>
              <a:t> </a:t>
            </a:r>
            <a:r>
              <a:rPr lang="en-US" sz="1250" dirty="0" err="1" smtClean="0">
                <a:solidFill>
                  <a:srgbClr val="1E2A20"/>
                </a:solidFill>
                <a:latin typeface="Calibri" pitchFamily="34" charset="0"/>
                <a:ea typeface="Calibri" pitchFamily="34" charset="-122"/>
                <a:cs typeface="Calibri" pitchFamily="34" charset="-120"/>
              </a:rPr>
              <a:t>yazın</a:t>
            </a:r>
            <a:r>
              <a:rPr lang="tr-TR" sz="1250" dirty="0" err="1" smtClean="0">
                <a:solidFill>
                  <a:srgbClr val="1E2A20"/>
                </a:solidFill>
                <a:latin typeface="Calibri" pitchFamily="34" charset="0"/>
                <a:ea typeface="Calibri" pitchFamily="34" charset="-122"/>
                <a:cs typeface="Calibri" pitchFamily="34" charset="-120"/>
              </a:rPr>
              <a:t>ız</a:t>
            </a:r>
            <a:r>
              <a:rPr lang="tr-TR" sz="1250" dirty="0" smtClean="0">
                <a:solidFill>
                  <a:srgbClr val="1E2A20"/>
                </a:solidFill>
                <a:latin typeface="Calibri" pitchFamily="34" charset="0"/>
                <a:ea typeface="Calibri" pitchFamily="34" charset="-122"/>
                <a:cs typeface="Calibri" pitchFamily="34" charset="-120"/>
              </a:rPr>
              <a:t>.</a:t>
            </a:r>
            <a:endParaRPr lang="en-US" sz="125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TotalTime>
  <Words>5631</Words>
  <Application>Microsoft Office PowerPoint</Application>
  <PresentationFormat>Geniş ekran</PresentationFormat>
  <Paragraphs>817</Paragraphs>
  <Slides>56</Slides>
  <Notes>31</Notes>
  <HiddenSlides>0</HiddenSlides>
  <MMClips>0</MMClips>
  <ScaleCrop>false</ScaleCrop>
  <HeadingPairs>
    <vt:vector size="6" baseType="variant">
      <vt:variant>
        <vt:lpstr>Kullanılan Yazı Tipleri</vt:lpstr>
      </vt:variant>
      <vt:variant>
        <vt:i4>5</vt:i4>
      </vt:variant>
      <vt:variant>
        <vt:lpstr>Tema</vt:lpstr>
      </vt:variant>
      <vt:variant>
        <vt:i4>2</vt:i4>
      </vt:variant>
      <vt:variant>
        <vt:lpstr>Slayt Başlıkları</vt:lpstr>
      </vt:variant>
      <vt:variant>
        <vt:i4>56</vt:i4>
      </vt:variant>
    </vt:vector>
  </HeadingPairs>
  <TitlesOfParts>
    <vt:vector size="63" baseType="lpstr">
      <vt:lpstr>Arial</vt:lpstr>
      <vt:lpstr>Calibri</vt:lpstr>
      <vt:lpstr>Cambria</vt:lpstr>
      <vt:lpstr>Comic Sans MS</vt:lpstr>
      <vt:lpstr>Times New Roman</vt:lpstr>
      <vt:lpstr>Office Theme</vt: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POSALI MADDELER</vt:lpstr>
      <vt:lpstr>Bitkilerin hücre çeperindeki posalı maddeler</vt:lpstr>
      <vt:lpstr>Posalı Maddelerin Özellikleri</vt:lpstr>
      <vt:lpstr>Özellikleri</vt:lpstr>
      <vt:lpstr>Posalı maddelerin olumlu etki ettiği alanlar</vt:lpstr>
      <vt:lpstr>Gıdaların içerdiği posalı maddeler</vt:lpstr>
      <vt:lpstr>PowerPoint Sunusu</vt:lpstr>
      <vt:lpstr>ÖNEMLİ CHO ve ÖZELLİKLERİ </vt:lpstr>
      <vt:lpstr>PowerPoint Sunusu</vt:lpstr>
      <vt:lpstr>3-Sakkaroz</vt:lpstr>
      <vt:lpstr>PowerPoint Sunusu</vt:lpstr>
      <vt:lpstr>5-Nişasta</vt:lpstr>
      <vt:lpstr>PowerPoint Sunusu</vt:lpstr>
      <vt:lpstr>6-İnvert Şeker</vt:lpstr>
      <vt:lpstr>PowerPoint Sunusu</vt:lpstr>
      <vt:lpstr>İNSÜLİN</vt:lpstr>
      <vt:lpstr>Karbonhidrat İkameleri </vt:lpstr>
      <vt:lpstr>Yapay Tatlandırıcılar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Glisemik İndeks (Gİ)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PptxGenJS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Beslenme — 2. Hafta: Karbonhidratlar</dc:title>
  <dc:subject>PptxGenJS Presentation</dc:subject>
  <dc:creator>Beslenme Dersi</dc:creator>
  <cp:lastModifiedBy>Lenovo 2022</cp:lastModifiedBy>
  <cp:revision>13</cp:revision>
  <dcterms:created xsi:type="dcterms:W3CDTF">2026-10-06T18:03:23Z</dcterms:created>
  <dcterms:modified xsi:type="dcterms:W3CDTF">2026-10-06T20:26:04Z</dcterms:modified>
</cp:coreProperties>
</file>