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1" r:id="rId3"/>
    <p:sldId id="257" r:id="rId4"/>
    <p:sldId id="258" r:id="rId5"/>
    <p:sldId id="262" r:id="rId6"/>
    <p:sldId id="259" r:id="rId7"/>
    <p:sldId id="260" r:id="rId8"/>
    <p:sldId id="264" r:id="rId9"/>
    <p:sldId id="265" r:id="rId10"/>
    <p:sldId id="263"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54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1E8AC8F-C01C-4C77-A129-69FFCFDBFE7A}"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2349098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E8AC8F-C01C-4C77-A129-69FFCFDBFE7A}"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117620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E8AC8F-C01C-4C77-A129-69FFCFDBFE7A}"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3751661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E8AC8F-C01C-4C77-A129-69FFCFDBFE7A}"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136085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1E8AC8F-C01C-4C77-A129-69FFCFDBFE7A}"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403995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E8AC8F-C01C-4C77-A129-69FFCFDBFE7A}" type="datetimeFigureOut">
              <a:rPr lang="tr-TR" smtClean="0"/>
              <a:t>13.12.2020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198773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E8AC8F-C01C-4C77-A129-69FFCFDBFE7A}" type="datetimeFigureOut">
              <a:rPr lang="tr-TR" smtClean="0"/>
              <a:t>13.12.2020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212602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E8AC8F-C01C-4C77-A129-69FFCFDBFE7A}" type="datetimeFigureOut">
              <a:rPr lang="tr-TR" smtClean="0"/>
              <a:t>13.12.2020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1070084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E8AC8F-C01C-4C77-A129-69FFCFDBFE7A}" type="datetimeFigureOut">
              <a:rPr lang="tr-TR" smtClean="0"/>
              <a:t>13.12.2020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3051365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E8AC8F-C01C-4C77-A129-69FFCFDBFE7A}" type="datetimeFigureOut">
              <a:rPr lang="tr-TR" smtClean="0"/>
              <a:t>13.12.2020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2398847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E8AC8F-C01C-4C77-A129-69FFCFDBFE7A}" type="datetimeFigureOut">
              <a:rPr lang="tr-TR" smtClean="0"/>
              <a:t>13.12.2020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59CC74-6289-4894-8758-4FB76B6C8C3A}" type="slidenum">
              <a:rPr lang="tr-TR" smtClean="0"/>
              <a:t>‹#›</a:t>
            </a:fld>
            <a:endParaRPr lang="tr-TR"/>
          </a:p>
        </p:txBody>
      </p:sp>
    </p:spTree>
    <p:extLst>
      <p:ext uri="{BB962C8B-B14F-4D97-AF65-F5344CB8AC3E}">
        <p14:creationId xmlns:p14="http://schemas.microsoft.com/office/powerpoint/2010/main" val="2343757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8AC8F-C01C-4C77-A129-69FFCFDBFE7A}" type="datetimeFigureOut">
              <a:rPr lang="tr-TR" smtClean="0"/>
              <a:t>13.12.2020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9CC74-6289-4894-8758-4FB76B6C8C3A}" type="slidenum">
              <a:rPr lang="tr-TR" smtClean="0"/>
              <a:t>‹#›</a:t>
            </a:fld>
            <a:endParaRPr lang="tr-TR"/>
          </a:p>
        </p:txBody>
      </p:sp>
    </p:spTree>
    <p:extLst>
      <p:ext uri="{BB962C8B-B14F-4D97-AF65-F5344CB8AC3E}">
        <p14:creationId xmlns:p14="http://schemas.microsoft.com/office/powerpoint/2010/main" val="2464246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96752" y="3140968"/>
            <a:ext cx="7772400" cy="1658615"/>
          </a:xfrm>
        </p:spPr>
        <p:txBody>
          <a:bodyPr>
            <a:normAutofit fontScale="90000"/>
          </a:bodyPr>
          <a:lstStyle/>
          <a:p>
            <a:pPr marL="0" indent="0">
              <a:lnSpc>
                <a:spcPct val="200000"/>
              </a:lnSpc>
              <a:spcBef>
                <a:spcPts val="600"/>
              </a:spcBef>
              <a:spcAft>
                <a:spcPts val="600"/>
              </a:spcAft>
            </a:pPr>
            <a:r>
              <a:rPr lang="tr-TR" sz="3600" b="1" dirty="0" smtClean="0"/>
              <a:t>GKK207 YAĞLARIN ANALİZİ</a:t>
            </a:r>
            <a:r>
              <a:rPr lang="tr-TR" b="1" dirty="0" smtClean="0"/>
              <a:t/>
            </a:r>
            <a:br>
              <a:rPr lang="tr-TR" b="1" dirty="0" smtClean="0"/>
            </a:br>
            <a:r>
              <a:rPr lang="tr-TR" sz="3200" dirty="0" smtClean="0">
                <a:solidFill>
                  <a:srgbClr val="FF0000"/>
                </a:solidFill>
              </a:rPr>
              <a:t>Ders 10. Yağlarda GC-HPLC analizleri</a:t>
            </a:r>
            <a:endParaRPr lang="tr-TR" sz="3600" b="1" dirty="0">
              <a:solidFill>
                <a:srgbClr val="FF0000"/>
              </a:solidFill>
            </a:endParaRPr>
          </a:p>
        </p:txBody>
      </p:sp>
      <p:sp>
        <p:nvSpPr>
          <p:cNvPr id="3" name="Alt Başlık 2"/>
          <p:cNvSpPr>
            <a:spLocks noGrp="1"/>
          </p:cNvSpPr>
          <p:nvPr>
            <p:ph type="subTitle" idx="1"/>
          </p:nvPr>
        </p:nvSpPr>
        <p:spPr>
          <a:xfrm>
            <a:off x="2062065" y="5877272"/>
            <a:ext cx="6400800" cy="504056"/>
          </a:xfrm>
        </p:spPr>
        <p:txBody>
          <a:bodyPr>
            <a:normAutofit/>
          </a:bodyPr>
          <a:lstStyle/>
          <a:p>
            <a:r>
              <a:rPr lang="tr-TR" sz="2000" b="1" dirty="0" smtClean="0">
                <a:solidFill>
                  <a:schemeClr val="tx1"/>
                </a:solidFill>
              </a:rPr>
              <a:t>Dr. </a:t>
            </a:r>
            <a:r>
              <a:rPr lang="tr-TR" sz="2000" b="1" dirty="0" err="1" smtClean="0">
                <a:solidFill>
                  <a:schemeClr val="tx1"/>
                </a:solidFill>
              </a:rPr>
              <a:t>Öğr</a:t>
            </a:r>
            <a:r>
              <a:rPr lang="tr-TR" sz="2000" b="1" dirty="0" smtClean="0">
                <a:solidFill>
                  <a:schemeClr val="tx1"/>
                </a:solidFill>
              </a:rPr>
              <a:t>. Üyesi Gülten ŞEKEROĞLU</a:t>
            </a:r>
            <a:endParaRPr lang="tr-TR" sz="2000" b="1" dirty="0">
              <a:solidFill>
                <a:schemeClr val="tx1"/>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8208" y="116633"/>
            <a:ext cx="1224136" cy="1224136"/>
          </a:xfrm>
          <a:prstGeom prst="rect">
            <a:avLst/>
          </a:prstGeom>
        </p:spPr>
      </p:pic>
      <p:sp>
        <p:nvSpPr>
          <p:cNvPr id="6" name="Başlık 1"/>
          <p:cNvSpPr txBox="1">
            <a:spLocks/>
          </p:cNvSpPr>
          <p:nvPr/>
        </p:nvSpPr>
        <p:spPr>
          <a:xfrm>
            <a:off x="683568" y="1556792"/>
            <a:ext cx="7772400" cy="79451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smtClean="0"/>
              <a:t>TBMYO GIDA KAL. KONT. ANALİZİ PROGRAMI</a:t>
            </a:r>
            <a:endParaRPr lang="tr-TR" sz="2800" b="1" dirty="0"/>
          </a:p>
        </p:txBody>
      </p:sp>
    </p:spTree>
    <p:extLst>
      <p:ext uri="{BB962C8B-B14F-4D97-AF65-F5344CB8AC3E}">
        <p14:creationId xmlns:p14="http://schemas.microsoft.com/office/powerpoint/2010/main" val="1778613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5517232"/>
            <a:ext cx="8229600" cy="349499"/>
          </a:xfrm>
        </p:spPr>
        <p:txBody>
          <a:bodyPr>
            <a:normAutofit fontScale="62500" lnSpcReduction="20000"/>
          </a:bodyPr>
          <a:lstStyle/>
          <a:p>
            <a:pPr marL="0" indent="0">
              <a:buNone/>
            </a:pPr>
            <a:r>
              <a:rPr lang="tr-TR" dirty="0" smtClean="0"/>
              <a:t>Kalibrasyon eğrisi</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908720"/>
            <a:ext cx="7011188"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3630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normAutofit fontScale="92500" lnSpcReduction="10000"/>
          </a:bodyPr>
          <a:lstStyle/>
          <a:p>
            <a:pPr marL="0" indent="0" algn="just">
              <a:buNone/>
            </a:pPr>
            <a:r>
              <a:rPr lang="tr-TR" dirty="0" smtClean="0"/>
              <a:t>Bundan sonra elimizdeki örnek sistemde analiz edilir, pikler elde edilir. Daha önceden elde ettiğimiz kalibrasyon eğrisinden C vitaminin kaçıncı dakikada (</a:t>
            </a:r>
            <a:r>
              <a:rPr lang="tr-TR" dirty="0" err="1" smtClean="0"/>
              <a:t>Rt-retention</a:t>
            </a:r>
            <a:r>
              <a:rPr lang="tr-TR" dirty="0" smtClean="0"/>
              <a:t> time-alıkonma zamanı) çıktığını biliyoruz, buradaki piki işaretler, pikin alanını hesaplar, ve bu alanı, standart kalibrasyon eğrisine yerleştirir ve oradan miktarını buluruz. Bazen de </a:t>
            </a:r>
            <a:r>
              <a:rPr lang="tr-TR" dirty="0" err="1" smtClean="0"/>
              <a:t>miktarsal</a:t>
            </a:r>
            <a:r>
              <a:rPr lang="tr-TR" dirty="0" smtClean="0"/>
              <a:t> analiz yapmak için, pik alanı yerine pik yüksekliği de kullanılır.</a:t>
            </a:r>
          </a:p>
          <a:p>
            <a:pPr marL="0" indent="0" algn="just">
              <a:buNone/>
            </a:pPr>
            <a:r>
              <a:rPr lang="tr-TR" dirty="0" smtClean="0"/>
              <a:t>Genel olarak kalibrasyon eğrisi, HPLC, GC, </a:t>
            </a:r>
            <a:r>
              <a:rPr lang="tr-TR" dirty="0" err="1" smtClean="0"/>
              <a:t>spektrofotometre</a:t>
            </a:r>
            <a:r>
              <a:rPr lang="tr-TR" dirty="0" smtClean="0"/>
              <a:t> gibi cihazlarda kullanılan bir yöntemdir.</a:t>
            </a:r>
            <a:endParaRPr lang="tr-TR" dirty="0"/>
          </a:p>
        </p:txBody>
      </p:sp>
    </p:spTree>
    <p:extLst>
      <p:ext uri="{BB962C8B-B14F-4D97-AF65-F5344CB8AC3E}">
        <p14:creationId xmlns:p14="http://schemas.microsoft.com/office/powerpoint/2010/main" val="324812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5427"/>
          </a:xfrm>
        </p:spPr>
        <p:txBody>
          <a:bodyPr>
            <a:normAutofit fontScale="90000"/>
          </a:bodyPr>
          <a:lstStyle/>
          <a:p>
            <a:r>
              <a:rPr lang="tr-TR" dirty="0" smtClean="0"/>
              <a:t>ÖRNEK SYA ANALİZ</a:t>
            </a:r>
            <a:endParaRPr lang="tr-TR" dirty="0"/>
          </a:p>
        </p:txBody>
      </p:sp>
      <p:sp>
        <p:nvSpPr>
          <p:cNvPr id="3" name="İçerik Yer Tutucusu 2"/>
          <p:cNvSpPr>
            <a:spLocks noGrp="1"/>
          </p:cNvSpPr>
          <p:nvPr>
            <p:ph idx="1"/>
          </p:nvPr>
        </p:nvSpPr>
        <p:spPr/>
        <p:txBody>
          <a:bodyPr/>
          <a:lstStyle/>
          <a:p>
            <a:endParaRPr lang="tr-T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770065"/>
            <a:ext cx="7150943" cy="5740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3699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6093296"/>
            <a:ext cx="8229600" cy="489223"/>
          </a:xfrm>
        </p:spPr>
        <p:txBody>
          <a:bodyPr>
            <a:normAutofit fontScale="47500" lnSpcReduction="20000"/>
          </a:bodyPr>
          <a:lstStyle/>
          <a:p>
            <a:pPr marL="0" indent="0">
              <a:buNone/>
            </a:pPr>
            <a:r>
              <a:rPr lang="tr-TR" b="1" dirty="0" smtClean="0"/>
              <a:t>Kaynak: </a:t>
            </a:r>
            <a:r>
              <a:rPr lang="tr-TR" dirty="0" smtClean="0"/>
              <a:t>http://karacaolives.blogspot.com/2015/08/zeytinyagnn-yag-asitleri-kompozisyonu.html</a:t>
            </a:r>
            <a:endParaRPr lang="tr-T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175" y="260648"/>
            <a:ext cx="7867650" cy="5448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5125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i="1" dirty="0" smtClean="0"/>
              <a:t>Gaz </a:t>
            </a:r>
            <a:r>
              <a:rPr lang="tr-TR" i="1" dirty="0" err="1" smtClean="0"/>
              <a:t>kromatografisi</a:t>
            </a:r>
            <a:endParaRPr lang="tr-TR" dirty="0"/>
          </a:p>
        </p:txBody>
      </p:sp>
      <p:sp>
        <p:nvSpPr>
          <p:cNvPr id="3" name="İçerik Yer Tutucusu 2"/>
          <p:cNvSpPr>
            <a:spLocks noGrp="1"/>
          </p:cNvSpPr>
          <p:nvPr>
            <p:ph idx="1"/>
          </p:nvPr>
        </p:nvSpPr>
        <p:spPr>
          <a:xfrm>
            <a:off x="457200" y="1052736"/>
            <a:ext cx="8229600" cy="5073427"/>
          </a:xfrm>
        </p:spPr>
        <p:txBody>
          <a:bodyPr>
            <a:normAutofit fontScale="77500" lnSpcReduction="20000"/>
          </a:bodyPr>
          <a:lstStyle/>
          <a:p>
            <a:r>
              <a:rPr lang="tr-TR" i="1" dirty="0"/>
              <a:t>Gaz </a:t>
            </a:r>
            <a:r>
              <a:rPr lang="tr-TR" i="1" dirty="0" err="1"/>
              <a:t>kromatografisi</a:t>
            </a:r>
            <a:r>
              <a:rPr lang="tr-TR" dirty="0"/>
              <a:t>, bir karışımda gaz halinde bulunan veya kolayca buharlaştırılabilen bileşenlerin birbirinden ayrıştırılması ve analiz edilmesinde kullanılan yöntemdir.</a:t>
            </a:r>
          </a:p>
          <a:p>
            <a:r>
              <a:rPr lang="tr-TR" dirty="0"/>
              <a:t>İşlemin kısa sürede ve çok duyarlı bir şekilde tamamlanması metodun üstünlüğünü ortaya koymaktadır.</a:t>
            </a:r>
          </a:p>
          <a:p>
            <a:r>
              <a:rPr lang="tr-TR" dirty="0" err="1"/>
              <a:t>Kromatografik</a:t>
            </a:r>
            <a:r>
              <a:rPr lang="tr-TR" dirty="0"/>
              <a:t> ayırım malzemenin iki faz arasında dağılımı ve etkileşimi ile gerçekleşir.</a:t>
            </a:r>
            <a:br>
              <a:rPr lang="tr-TR" dirty="0"/>
            </a:br>
            <a:r>
              <a:rPr lang="tr-TR" dirty="0"/>
              <a:t>Gaz </a:t>
            </a:r>
            <a:r>
              <a:rPr lang="tr-TR" dirty="0" err="1"/>
              <a:t>kromatografisinde</a:t>
            </a:r>
            <a:r>
              <a:rPr lang="tr-TR" dirty="0"/>
              <a:t> “</a:t>
            </a:r>
            <a:r>
              <a:rPr lang="tr-TR" i="1" dirty="0"/>
              <a:t>Sabit Faz</a:t>
            </a:r>
            <a:r>
              <a:rPr lang="tr-TR" dirty="0"/>
              <a:t>” ve “</a:t>
            </a:r>
            <a:r>
              <a:rPr lang="tr-TR" i="1" dirty="0"/>
              <a:t>Taşıyıcı faz</a:t>
            </a:r>
            <a:r>
              <a:rPr lang="tr-TR" dirty="0"/>
              <a:t>” olmak üzere iki faz mevcuttur.</a:t>
            </a:r>
          </a:p>
          <a:p>
            <a:r>
              <a:rPr lang="tr-TR" dirty="0"/>
              <a:t>Bir gaz </a:t>
            </a:r>
            <a:r>
              <a:rPr lang="tr-TR" dirty="0" err="1"/>
              <a:t>kormatografisi</a:t>
            </a:r>
            <a:r>
              <a:rPr lang="tr-TR" dirty="0"/>
              <a:t> sistemi; “</a:t>
            </a:r>
            <a:r>
              <a:rPr lang="tr-TR" b="1" dirty="0"/>
              <a:t>Sürükleyici gaz, basınç ve akışı ayarlayan kısım</a:t>
            </a:r>
            <a:r>
              <a:rPr lang="tr-TR" dirty="0"/>
              <a:t>” , “</a:t>
            </a:r>
            <a:r>
              <a:rPr lang="tr-TR" b="1" dirty="0"/>
              <a:t>Numune enjekte etme kısmı</a:t>
            </a:r>
            <a:r>
              <a:rPr lang="tr-TR" dirty="0"/>
              <a:t>” , “</a:t>
            </a:r>
            <a:r>
              <a:rPr lang="tr-TR" b="1" dirty="0"/>
              <a:t>Kolon kısmı</a:t>
            </a:r>
            <a:r>
              <a:rPr lang="tr-TR" dirty="0"/>
              <a:t>” , “</a:t>
            </a:r>
            <a:r>
              <a:rPr lang="tr-TR" b="1" dirty="0"/>
              <a:t>Isıtma kısmı</a:t>
            </a:r>
            <a:r>
              <a:rPr lang="tr-TR" dirty="0"/>
              <a:t>” , “</a:t>
            </a:r>
            <a:r>
              <a:rPr lang="tr-TR" b="1" dirty="0"/>
              <a:t>Detektör kısmı</a:t>
            </a:r>
            <a:r>
              <a:rPr lang="tr-TR" dirty="0"/>
              <a:t>” , “</a:t>
            </a:r>
            <a:r>
              <a:rPr lang="tr-TR" b="1" dirty="0"/>
              <a:t>Kaydetme kısmı</a:t>
            </a:r>
            <a:r>
              <a:rPr lang="tr-TR" dirty="0"/>
              <a:t>” olmak </a:t>
            </a:r>
            <a:r>
              <a:rPr lang="tr-TR" dirty="0" smtClean="0"/>
              <a:t>üzere genel olarak  </a:t>
            </a:r>
            <a:r>
              <a:rPr lang="tr-TR" dirty="0"/>
              <a:t>6 kısımdan oluşur.</a:t>
            </a:r>
          </a:p>
          <a:p>
            <a:pPr marL="0" indent="0">
              <a:buNone/>
            </a:pPr>
            <a:endParaRPr lang="tr-TR" dirty="0"/>
          </a:p>
        </p:txBody>
      </p:sp>
    </p:spTree>
    <p:extLst>
      <p:ext uri="{BB962C8B-B14F-4D97-AF65-F5344CB8AC3E}">
        <p14:creationId xmlns:p14="http://schemas.microsoft.com/office/powerpoint/2010/main" val="144907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836712"/>
            <a:ext cx="7020287" cy="47525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9108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GAZ KROMATOGRAFİSİ-KÜTLE SPEKTROMETRESİ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GAZ KROMATOGRAFİSİ-KÜTLE SPEKTROMETRESİ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4102" name="Picture 6" descr="GAZ KROMATOGRAFİSİ-KÜTLE SPEKTROMETRES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980728"/>
            <a:ext cx="6272695" cy="3528392"/>
          </a:xfrm>
          <a:prstGeom prst="rect">
            <a:avLst/>
          </a:prstGeom>
          <a:noFill/>
          <a:extLst>
            <a:ext uri="{909E8E84-426E-40DD-AFC4-6F175D3DCCD1}">
              <a14:hiddenFill xmlns:a14="http://schemas.microsoft.com/office/drawing/2010/main">
                <a:solidFill>
                  <a:srgbClr val="FFFFFF"/>
                </a:solidFill>
              </a14:hiddenFill>
            </a:ext>
          </a:extLst>
        </p:spPr>
      </p:pic>
      <p:sp>
        <p:nvSpPr>
          <p:cNvPr id="7" name="İçerik Yer Tutucusu 2"/>
          <p:cNvSpPr>
            <a:spLocks noGrp="1"/>
          </p:cNvSpPr>
          <p:nvPr>
            <p:ph idx="1"/>
          </p:nvPr>
        </p:nvSpPr>
        <p:spPr>
          <a:xfrm>
            <a:off x="2627784" y="5733256"/>
            <a:ext cx="5517435" cy="360040"/>
          </a:xfrm>
        </p:spPr>
        <p:txBody>
          <a:bodyPr>
            <a:normAutofit fontScale="70000" lnSpcReduction="20000"/>
          </a:bodyPr>
          <a:lstStyle/>
          <a:p>
            <a:pPr marL="0" indent="0">
              <a:buNone/>
            </a:pPr>
            <a:r>
              <a:rPr lang="tr-TR" dirty="0" smtClean="0"/>
              <a:t>GC- gaz </a:t>
            </a:r>
            <a:r>
              <a:rPr lang="tr-TR" dirty="0" err="1" smtClean="0"/>
              <a:t>kromotografisi</a:t>
            </a:r>
            <a:endParaRPr lang="tr-TR" dirty="0"/>
          </a:p>
        </p:txBody>
      </p:sp>
    </p:spTree>
    <p:extLst>
      <p:ext uri="{BB962C8B-B14F-4D97-AF65-F5344CB8AC3E}">
        <p14:creationId xmlns:p14="http://schemas.microsoft.com/office/powerpoint/2010/main" val="1793060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t>HPLC (High </a:t>
            </a:r>
            <a:r>
              <a:rPr lang="tr-TR" sz="2800" dirty="0" err="1" smtClean="0"/>
              <a:t>Performance</a:t>
            </a:r>
            <a:r>
              <a:rPr lang="tr-TR" sz="2800" dirty="0" smtClean="0"/>
              <a:t> Liquid </a:t>
            </a:r>
            <a:r>
              <a:rPr lang="tr-TR" sz="2800" dirty="0" err="1" smtClean="0"/>
              <a:t>Chromatography</a:t>
            </a:r>
            <a:r>
              <a:rPr lang="tr-TR" sz="2800" dirty="0" smtClean="0"/>
              <a:t>) Yüksek Performanslı Sıvı </a:t>
            </a:r>
            <a:r>
              <a:rPr lang="tr-TR" sz="2800" dirty="0" err="1" smtClean="0"/>
              <a:t>Kromatografisi</a:t>
            </a:r>
            <a:endParaRPr lang="tr-TR" sz="2800" dirty="0"/>
          </a:p>
        </p:txBody>
      </p:sp>
      <p:sp>
        <p:nvSpPr>
          <p:cNvPr id="3" name="İçerik Yer Tutucusu 2"/>
          <p:cNvSpPr>
            <a:spLocks noGrp="1"/>
          </p:cNvSpPr>
          <p:nvPr>
            <p:ph idx="1"/>
          </p:nvPr>
        </p:nvSpPr>
        <p:spPr/>
        <p:txBody>
          <a:bodyPr>
            <a:normAutofit fontScale="62500" lnSpcReduction="20000"/>
          </a:bodyPr>
          <a:lstStyle/>
          <a:p>
            <a:pPr algn="just"/>
            <a:r>
              <a:rPr lang="tr-TR" dirty="0"/>
              <a:t>HPLC (High </a:t>
            </a:r>
            <a:r>
              <a:rPr lang="tr-TR" dirty="0" err="1"/>
              <a:t>Performance</a:t>
            </a:r>
            <a:r>
              <a:rPr lang="tr-TR" dirty="0"/>
              <a:t> Liquid </a:t>
            </a:r>
            <a:r>
              <a:rPr lang="tr-TR" dirty="0" err="1"/>
              <a:t>Chromatography</a:t>
            </a:r>
            <a:r>
              <a:rPr lang="tr-TR" dirty="0"/>
              <a:t>) Yüksek Performanslı Sıvı </a:t>
            </a:r>
            <a:r>
              <a:rPr lang="tr-TR" dirty="0" err="1"/>
              <a:t>Kromatografisi</a:t>
            </a:r>
            <a:r>
              <a:rPr lang="tr-TR" dirty="0"/>
              <a:t> kısaca HPLC olarak adlandırılır. Yüksek performans, yüksek </a:t>
            </a:r>
            <a:r>
              <a:rPr lang="tr-TR" dirty="0" err="1"/>
              <a:t>resolüsyonu</a:t>
            </a:r>
            <a:r>
              <a:rPr lang="tr-TR" dirty="0"/>
              <a:t> (ayrımı) ifade eder.</a:t>
            </a:r>
          </a:p>
          <a:p>
            <a:pPr algn="just"/>
            <a:r>
              <a:rPr lang="tr-TR" dirty="0"/>
              <a:t>HPLC cihazı, analitik ayırma teknikleri amacı ile en yaygın kullanılan cihazdır. Bir karışımdaki bileşenlerin ayrılmasında sıvı hareketli faz kullanır. Bu bileşenler ilk olarak çözücüde çözülürler ve daha sonra yüksek basınç altında </a:t>
            </a:r>
            <a:r>
              <a:rPr lang="tr-TR" dirty="0" err="1"/>
              <a:t>kromatografi</a:t>
            </a:r>
            <a:r>
              <a:rPr lang="tr-TR" dirty="0"/>
              <a:t> kolonundan geçmeye zorlanırlar. Yaygın kullanılma sebepleri arasında; duyarlılığı, kantitatif tayinlere kolaylıkla uyarlanabilir olması, uçucu olmayan veya sıcaklıkla kolayca </a:t>
            </a:r>
            <a:r>
              <a:rPr lang="tr-TR" dirty="0" err="1"/>
              <a:t>bozunabilen</a:t>
            </a:r>
            <a:r>
              <a:rPr lang="tr-TR" dirty="0"/>
              <a:t> bileşiklerin ayrılmasına uygunluğu başta gelir. En önemlisi ise sanayinin birçok bilim dalının ve toplumun birinci derecede ilgilendiği maddelere geniş bir şekilde uygulanabilirliğidir. Bu tip bileşiklere örnek olarak amino asitler, proteinler, nükleik asitler, karbonhidratlar, ilaçlar ve pestisitler verilebilir.</a:t>
            </a:r>
          </a:p>
          <a:p>
            <a:pPr algn="just"/>
            <a:r>
              <a:rPr lang="tr-TR" b="1" dirty="0"/>
              <a:t> </a:t>
            </a:r>
            <a:r>
              <a:rPr lang="tr-TR" dirty="0"/>
              <a:t>Yüksek basınçlı sıvı </a:t>
            </a:r>
            <a:r>
              <a:rPr lang="tr-TR" dirty="0" err="1"/>
              <a:t>kromatografisi</a:t>
            </a:r>
            <a:r>
              <a:rPr lang="tr-TR" dirty="0"/>
              <a:t> gıda ve içecek endüstrisi, çevre mühendisliği konuları, tıp, petrokimya, ziraat, tüketim maddeleri, endüstriyel kimya, farmakoloji vb. çok çeşitli alanlarda kimyasal ayırım, saflaştırma, tespit etme ve miktar belirleme amacıyla kullanılır.</a:t>
            </a:r>
          </a:p>
          <a:p>
            <a:pPr marL="0" indent="0">
              <a:buNone/>
            </a:pPr>
            <a:endParaRPr lang="tr-TR" dirty="0"/>
          </a:p>
        </p:txBody>
      </p:sp>
    </p:spTree>
    <p:extLst>
      <p:ext uri="{BB962C8B-B14F-4D97-AF65-F5344CB8AC3E}">
        <p14:creationId xmlns:p14="http://schemas.microsoft.com/office/powerpoint/2010/main" val="880768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9559" y="5805264"/>
            <a:ext cx="5517435" cy="360040"/>
          </a:xfrm>
        </p:spPr>
        <p:txBody>
          <a:bodyPr>
            <a:normAutofit fontScale="70000" lnSpcReduction="20000"/>
          </a:bodyPr>
          <a:lstStyle/>
          <a:p>
            <a:pPr marL="0" indent="0">
              <a:buNone/>
            </a:pPr>
            <a:r>
              <a:rPr lang="tr-TR" dirty="0" smtClean="0"/>
              <a:t>HPLC-yüksek basınçlı sıvı </a:t>
            </a:r>
            <a:r>
              <a:rPr lang="tr-TR" dirty="0" err="1" smtClean="0"/>
              <a:t>kromotografisi</a:t>
            </a:r>
            <a:endParaRPr lang="tr-TR" dirty="0"/>
          </a:p>
        </p:txBody>
      </p:sp>
      <p:sp>
        <p:nvSpPr>
          <p:cNvPr id="4" name="AutoShape 2" descr="HPLC (Yüksek Basınçlı Sıvı Kromatografisi) - Yaşam Bilimleri Uygulama ve  Araştırma Merkez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HPLC (Yüksek Basınçlı Sıvı Kromatografisi) - Yaşam Bilimleri Uygulama ve  Araştırma Merkez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2054" name="Picture 6" descr="HPLC (Yüksek Basınçlı Sıvı Kromatografisi) - Yaşam Bilimleri Uygulama ve  Araştırma Merkez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7" y="908720"/>
            <a:ext cx="6289261"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761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OKAN ONGAN TEKNİK: HPLC (YÜKSEK PERFORMANS SIVI KROMATOGRAFİSİ ) NED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19677"/>
            <a:ext cx="5066930" cy="324401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İçerik Yer Tutucusu 2"/>
          <p:cNvSpPr>
            <a:spLocks noGrp="1"/>
          </p:cNvSpPr>
          <p:nvPr>
            <p:ph idx="1"/>
          </p:nvPr>
        </p:nvSpPr>
        <p:spPr>
          <a:xfrm>
            <a:off x="251520" y="4797152"/>
            <a:ext cx="5517435" cy="360040"/>
          </a:xfrm>
        </p:spPr>
        <p:txBody>
          <a:bodyPr>
            <a:normAutofit fontScale="70000" lnSpcReduction="20000"/>
          </a:bodyPr>
          <a:lstStyle/>
          <a:p>
            <a:pPr marL="0" indent="0">
              <a:buNone/>
            </a:pPr>
            <a:r>
              <a:rPr lang="tr-TR" dirty="0" smtClean="0"/>
              <a:t>HPLC-yüksek basınçlı sıvı </a:t>
            </a:r>
            <a:r>
              <a:rPr lang="tr-TR" dirty="0" err="1" smtClean="0"/>
              <a:t>kromotografisi</a:t>
            </a:r>
            <a:endParaRPr lang="tr-TR" dirty="0"/>
          </a:p>
        </p:txBody>
      </p:sp>
      <p:sp>
        <p:nvSpPr>
          <p:cNvPr id="4" name="Dikdörtgen 3"/>
          <p:cNvSpPr/>
          <p:nvPr/>
        </p:nvSpPr>
        <p:spPr>
          <a:xfrm>
            <a:off x="5724128" y="2510962"/>
            <a:ext cx="2880320" cy="2031325"/>
          </a:xfrm>
          <a:prstGeom prst="rect">
            <a:avLst/>
          </a:prstGeom>
          <a:ln>
            <a:solidFill>
              <a:schemeClr val="tx1"/>
            </a:solidFill>
          </a:ln>
        </p:spPr>
        <p:txBody>
          <a:bodyPr wrap="square">
            <a:spAutoFit/>
          </a:bodyPr>
          <a:lstStyle/>
          <a:p>
            <a:r>
              <a:rPr lang="tr-TR" b="1" dirty="0" err="1" smtClean="0"/>
              <a:t>HPLC’nin</a:t>
            </a:r>
            <a:r>
              <a:rPr lang="tr-TR" b="1" dirty="0" smtClean="0"/>
              <a:t> Kısımları</a:t>
            </a:r>
            <a:endParaRPr lang="tr-TR" b="1" dirty="0"/>
          </a:p>
          <a:p>
            <a:r>
              <a:rPr lang="tr-TR" dirty="0"/>
              <a:t>Hareketli faz rezervuarı</a:t>
            </a:r>
          </a:p>
          <a:p>
            <a:r>
              <a:rPr lang="tr-TR" dirty="0"/>
              <a:t>Pompa</a:t>
            </a:r>
          </a:p>
          <a:p>
            <a:r>
              <a:rPr lang="tr-TR" dirty="0"/>
              <a:t>Enjektör</a:t>
            </a:r>
          </a:p>
          <a:p>
            <a:r>
              <a:rPr lang="tr-TR" dirty="0"/>
              <a:t>Kolon</a:t>
            </a:r>
          </a:p>
          <a:p>
            <a:r>
              <a:rPr lang="tr-TR" dirty="0" err="1"/>
              <a:t>Dedektör</a:t>
            </a:r>
            <a:endParaRPr lang="tr-TR" dirty="0"/>
          </a:p>
          <a:p>
            <a:r>
              <a:rPr lang="tr-TR" dirty="0"/>
              <a:t>Kaydedici (veya veri sistemi)</a:t>
            </a:r>
          </a:p>
        </p:txBody>
      </p:sp>
    </p:spTree>
    <p:extLst>
      <p:ext uri="{BB962C8B-B14F-4D97-AF65-F5344CB8AC3E}">
        <p14:creationId xmlns:p14="http://schemas.microsoft.com/office/powerpoint/2010/main" val="325571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Grafikler</a:t>
            </a:r>
            <a:endParaRPr lang="tr-T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975" y="1495425"/>
            <a:ext cx="5734050" cy="386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1870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a:bodyPr>
          <a:lstStyle/>
          <a:p>
            <a:r>
              <a:rPr lang="tr-TR" sz="2400" b="1" dirty="0" err="1" smtClean="0"/>
              <a:t>Miktarsal</a:t>
            </a:r>
            <a:r>
              <a:rPr lang="tr-TR" sz="2400" b="1" dirty="0" smtClean="0"/>
              <a:t> tayin etme-Kalibrasyon eğrisi hazırlama</a:t>
            </a:r>
            <a:endParaRPr lang="tr-TR" sz="2400" b="1" dirty="0"/>
          </a:p>
        </p:txBody>
      </p:sp>
      <p:sp>
        <p:nvSpPr>
          <p:cNvPr id="3" name="İçerik Yer Tutucusu 2"/>
          <p:cNvSpPr>
            <a:spLocks noGrp="1"/>
          </p:cNvSpPr>
          <p:nvPr>
            <p:ph idx="1"/>
          </p:nvPr>
        </p:nvSpPr>
        <p:spPr>
          <a:xfrm>
            <a:off x="457200" y="1052736"/>
            <a:ext cx="8229600" cy="5073427"/>
          </a:xfrm>
        </p:spPr>
        <p:txBody>
          <a:bodyPr>
            <a:normAutofit fontScale="85000" lnSpcReduction="10000"/>
          </a:bodyPr>
          <a:lstStyle/>
          <a:p>
            <a:pPr marL="0" indent="0">
              <a:buNone/>
            </a:pPr>
            <a:r>
              <a:rPr lang="tr-TR" dirty="0" smtClean="0"/>
              <a:t>GC ve HPLC de, çalışma şartları aynı tutulduğunda, analiz etmek istediğimiz bileşen hangisiyse alıkonma zamanı, </a:t>
            </a:r>
            <a:r>
              <a:rPr lang="tr-TR" dirty="0" err="1" smtClean="0"/>
              <a:t>retention</a:t>
            </a:r>
            <a:r>
              <a:rPr lang="tr-TR" dirty="0" smtClean="0"/>
              <a:t> time hep aynı kalır. </a:t>
            </a:r>
          </a:p>
          <a:p>
            <a:pPr marL="0" indent="0">
              <a:buNone/>
            </a:pPr>
            <a:r>
              <a:rPr lang="tr-TR" dirty="0" smtClean="0"/>
              <a:t>Örneğin bir üründeki C vitamini miktarını analiz etmek isteyelim.</a:t>
            </a:r>
          </a:p>
          <a:p>
            <a:pPr marL="0" indent="0">
              <a:buNone/>
            </a:pPr>
            <a:r>
              <a:rPr lang="tr-TR" dirty="0" smtClean="0"/>
              <a:t>Önce HPLC de C vitamini analizi yapmak için uygun çözeltiler, akış hızı, kolon, </a:t>
            </a:r>
            <a:r>
              <a:rPr lang="tr-TR" dirty="0" err="1" smtClean="0"/>
              <a:t>dedektör</a:t>
            </a:r>
            <a:r>
              <a:rPr lang="tr-TR" dirty="0" smtClean="0"/>
              <a:t> seçilir. Sonra bu şartlarda saf C vitamini ile kalibrasyon eğrisi hazırlanır. Yani C vitamini değişik konsantrasyonlarda hazırlanır, hem alıkonma zamanı bulunur, hem de her konsantrasyona karşın elde edilen piklerin alanı grafiğe dönüştürülür. Böylece alan-konsantrasyon grafiği çizilir. Yani kalibrasyon eğrisi hazırlanır.</a:t>
            </a:r>
            <a:endParaRPr lang="tr-TR" dirty="0"/>
          </a:p>
        </p:txBody>
      </p:sp>
    </p:spTree>
    <p:extLst>
      <p:ext uri="{BB962C8B-B14F-4D97-AF65-F5344CB8AC3E}">
        <p14:creationId xmlns:p14="http://schemas.microsoft.com/office/powerpoint/2010/main" val="121860354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428</Words>
  <Application>Microsoft Office PowerPoint</Application>
  <PresentationFormat>Ekran Gösterisi (4:3)</PresentationFormat>
  <Paragraphs>32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GKK207 YAĞLARIN ANALİZİ Ders 10. Yağlarda GC-HPLC analizleri</vt:lpstr>
      <vt:lpstr>Gaz kromatografisi</vt:lpstr>
      <vt:lpstr>PowerPoint Sunusu</vt:lpstr>
      <vt:lpstr>PowerPoint Sunusu</vt:lpstr>
      <vt:lpstr>HPLC (High Performance Liquid Chromatography) Yüksek Performanslı Sıvı Kromatografisi</vt:lpstr>
      <vt:lpstr>PowerPoint Sunusu</vt:lpstr>
      <vt:lpstr>PowerPoint Sunusu</vt:lpstr>
      <vt:lpstr>Grafikler</vt:lpstr>
      <vt:lpstr>Miktarsal tayin etme-Kalibrasyon eğrisi hazırlama</vt:lpstr>
      <vt:lpstr>PowerPoint Sunusu</vt:lpstr>
      <vt:lpstr>PowerPoint Sunusu</vt:lpstr>
      <vt:lpstr>ÖRNEK SYA ANALİZ</vt:lpstr>
      <vt:lpstr>PowerPoint Sunusu</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HP2020</dc:creator>
  <cp:lastModifiedBy>HP2020</cp:lastModifiedBy>
  <cp:revision>8</cp:revision>
  <dcterms:created xsi:type="dcterms:W3CDTF">2020-12-13T16:53:58Z</dcterms:created>
  <dcterms:modified xsi:type="dcterms:W3CDTF">2020-12-13T18:10:32Z</dcterms:modified>
</cp:coreProperties>
</file>