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1" r:id="rId4"/>
    <p:sldId id="259" r:id="rId5"/>
    <p:sldId id="260" r:id="rId6"/>
    <p:sldId id="262" r:id="rId7"/>
    <p:sldId id="264" r:id="rId8"/>
    <p:sldId id="265" r:id="rId9"/>
    <p:sldId id="263" r:id="rId10"/>
    <p:sldId id="267" r:id="rId11"/>
    <p:sldId id="269" r:id="rId12"/>
    <p:sldId id="268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53930-DDE6-4CF0-83CD-9D332234758F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CC4EE-085E-40F9-81C1-D211A61186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2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1AE-9168-4814-B44D-B7AD30694B80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79E7-F61D-4B59-9AE3-13951582D4C7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46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040-00D8-4DCC-A9FD-74CB8F696A57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8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A222-52BD-421A-B206-CF49A8293A6D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7F5-E960-49DD-B6DB-232A8D2CFC17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17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EE5-C676-4BDF-976E-C437408D4265}" type="datetime1">
              <a:rPr lang="tr-TR" smtClean="0"/>
              <a:t>27.10.2020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4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4059-38AA-4BAF-8400-72ADC37C4341}" type="datetime1">
              <a:rPr lang="tr-TR" smtClean="0"/>
              <a:t>27.10.2020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43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5528-2DB6-4F67-A710-E61F0E73C4CE}" type="datetime1">
              <a:rPr lang="tr-TR" smtClean="0"/>
              <a:t>27.10.2020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25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5B3E-7CDB-47BA-B800-5DBD64B6AF29}" type="datetime1">
              <a:rPr lang="tr-TR" smtClean="0"/>
              <a:t>27.10.2020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6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7979-A183-428D-8586-99785DF7DE36}" type="datetime1">
              <a:rPr lang="tr-TR" smtClean="0"/>
              <a:t>27.10.2020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49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7113-D8C4-4F24-B0D9-62623609EF45}" type="datetime1">
              <a:rPr lang="tr-TR" smtClean="0"/>
              <a:t>27.10.2020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1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6271-C398-436C-8AD6-4E61C18E826C}" type="datetime1">
              <a:rPr lang="tr-TR" smtClean="0"/>
              <a:t>27.10.2020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0058-199A-4981-ACBB-71530880E9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9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thinking Milk: Science Takes On the Dairy Dile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" y="1052736"/>
            <a:ext cx="88261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60147" y="1700808"/>
            <a:ext cx="7902177" cy="2048248"/>
          </a:xfrm>
        </p:spPr>
        <p:txBody>
          <a:bodyPr>
            <a:noAutofit/>
          </a:bodyPr>
          <a:lstStyle/>
          <a:p>
            <a:r>
              <a:rPr lang="tr-TR" sz="3200" b="1" dirty="0"/>
              <a:t>DERS </a:t>
            </a:r>
            <a:r>
              <a:rPr lang="tr-TR" sz="3200" b="1" dirty="0" smtClean="0"/>
              <a:t>3</a:t>
            </a:r>
            <a:br>
              <a:rPr lang="tr-TR" sz="3200" b="1" dirty="0" smtClean="0"/>
            </a:br>
            <a:r>
              <a:rPr lang="tr-TR" sz="3200" b="1" dirty="0" smtClean="0"/>
              <a:t>Sütün Kimyasal  Bileşimi</a:t>
            </a:r>
            <a:br>
              <a:rPr lang="tr-TR" sz="3200" b="1" dirty="0" smtClean="0"/>
            </a:br>
            <a:r>
              <a:rPr lang="tr-TR" sz="3200" b="1" dirty="0" smtClean="0"/>
              <a:t>(SÜTÜN PROTEİNLERİ) 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5819057"/>
            <a:ext cx="7406640" cy="893744"/>
          </a:xfrm>
        </p:spPr>
        <p:txBody>
          <a:bodyPr>
            <a:normAutofit/>
          </a:bodyPr>
          <a:lstStyle/>
          <a:p>
            <a:r>
              <a:rPr lang="tr-TR" b="1" dirty="0" smtClean="0"/>
              <a:t>Dr. </a:t>
            </a:r>
            <a:r>
              <a:rPr lang="tr-TR" b="1" dirty="0" err="1" smtClean="0"/>
              <a:t>Öğr</a:t>
            </a:r>
            <a:r>
              <a:rPr lang="tr-TR" b="1" dirty="0" smtClean="0"/>
              <a:t>. Üyesi Gülten ŞEKEROĞLU</a:t>
            </a:r>
            <a:endParaRPr lang="tr-TR" b="1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39552" y="188640"/>
            <a:ext cx="7406640" cy="72008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3200" dirty="0" smtClean="0"/>
              <a:t>GKK201 </a:t>
            </a:r>
            <a:r>
              <a:rPr lang="tr-TR" sz="3200" dirty="0"/>
              <a:t>SÜT VE </a:t>
            </a:r>
            <a:r>
              <a:rPr lang="tr-TR" sz="3200" dirty="0" smtClean="0"/>
              <a:t>SÜT </a:t>
            </a:r>
            <a:r>
              <a:rPr lang="tr-TR" sz="3200" smtClean="0"/>
              <a:t>ÜRÜNLERİ </a:t>
            </a:r>
            <a:r>
              <a:rPr lang="tr-TR" sz="3200" smtClean="0"/>
              <a:t>ANALİZLERİ–I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997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Kazeinin </a:t>
            </a:r>
            <a:r>
              <a:rPr lang="tr-TR" sz="3200" b="1" dirty="0" err="1" smtClean="0"/>
              <a:t>rennin</a:t>
            </a:r>
            <a:r>
              <a:rPr lang="tr-TR" sz="3200" b="1" dirty="0" smtClean="0"/>
              <a:t> enzimiyle </a:t>
            </a:r>
            <a:r>
              <a:rPr lang="tr-TR" sz="3200" b="1" dirty="0"/>
              <a:t>pıhtılaşması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Dünyadaki </a:t>
            </a:r>
            <a:r>
              <a:rPr lang="tr-TR" sz="2400" dirty="0"/>
              <a:t>peynirlerin yaklaşık % 75’i sütün </a:t>
            </a:r>
            <a:r>
              <a:rPr lang="tr-TR" sz="2400" dirty="0" err="1"/>
              <a:t>proteolitik</a:t>
            </a:r>
            <a:r>
              <a:rPr lang="tr-TR" sz="2400" dirty="0"/>
              <a:t> enzimlerle pıhtılaştırılmasıyla elde edilmektedir. </a:t>
            </a:r>
            <a:r>
              <a:rPr lang="tr-TR" sz="2400" dirty="0" smtClean="0"/>
              <a:t>Bitkisel, hayvansal ve </a:t>
            </a:r>
            <a:r>
              <a:rPr lang="tr-TR" sz="2400" dirty="0" err="1" smtClean="0"/>
              <a:t>mikrobiyal</a:t>
            </a:r>
            <a:r>
              <a:rPr lang="tr-TR" sz="2400" dirty="0" smtClean="0"/>
              <a:t> kaynaklardan sağlanan enzimler kazeinin pıhtılaştırır. Bunlardan en yaygın kullananı, buzağı, oğlak ve kuzu şirdeninden elde edilen </a:t>
            </a:r>
            <a:r>
              <a:rPr lang="tr-TR" sz="2400" dirty="0" err="1" smtClean="0"/>
              <a:t>rennet</a:t>
            </a:r>
            <a:r>
              <a:rPr lang="tr-TR" sz="2400" dirty="0" smtClean="0"/>
              <a:t> (</a:t>
            </a:r>
            <a:r>
              <a:rPr lang="tr-TR" sz="2400" dirty="0" err="1" smtClean="0"/>
              <a:t>rennin</a:t>
            </a:r>
            <a:r>
              <a:rPr lang="tr-TR" sz="2400" dirty="0" smtClean="0"/>
              <a:t> veya </a:t>
            </a:r>
            <a:r>
              <a:rPr lang="tr-TR" sz="2400" dirty="0" err="1" smtClean="0"/>
              <a:t>kimozin</a:t>
            </a:r>
            <a:r>
              <a:rPr lang="tr-TR" sz="2400" dirty="0" smtClean="0"/>
              <a:t>) enzimidir.</a:t>
            </a:r>
          </a:p>
          <a:p>
            <a:pPr marL="0" indent="0">
              <a:buNone/>
            </a:pPr>
            <a:r>
              <a:rPr lang="tr-TR" sz="2400" dirty="0" smtClean="0"/>
              <a:t>Sütün </a:t>
            </a:r>
            <a:r>
              <a:rPr lang="tr-TR" sz="2400" dirty="0"/>
              <a:t>enzimle (peynir mayası) ile pıhtılaşması üç aşamada geçekleşir: </a:t>
            </a:r>
            <a:r>
              <a:rPr lang="tr-TR" sz="2400" dirty="0" smtClean="0"/>
              <a:t>1- </a:t>
            </a:r>
            <a:r>
              <a:rPr lang="tr-TR" sz="2400" dirty="0" err="1"/>
              <a:t>enzimatik</a:t>
            </a:r>
            <a:r>
              <a:rPr lang="tr-TR" sz="2400" dirty="0"/>
              <a:t> </a:t>
            </a:r>
            <a:r>
              <a:rPr lang="tr-TR" sz="2400" dirty="0" smtClean="0"/>
              <a:t>aşama,2 </a:t>
            </a:r>
            <a:r>
              <a:rPr lang="tr-TR" sz="2400" dirty="0"/>
              <a:t>- </a:t>
            </a:r>
            <a:r>
              <a:rPr lang="tr-TR" sz="2400" dirty="0" err="1"/>
              <a:t>agregasyon</a:t>
            </a:r>
            <a:r>
              <a:rPr lang="tr-TR" sz="2400" dirty="0"/>
              <a:t> (kümeleşme) aşaması </a:t>
            </a:r>
            <a:r>
              <a:rPr lang="tr-TR" sz="2400" dirty="0" smtClean="0"/>
              <a:t>3- </a:t>
            </a:r>
            <a:r>
              <a:rPr lang="tr-TR" sz="2400" dirty="0"/>
              <a:t>jelleşme aşaması 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000" dirty="0" err="1"/>
              <a:t>Enzimatik</a:t>
            </a:r>
            <a:r>
              <a:rPr lang="tr-TR" sz="2000" dirty="0"/>
              <a:t> aşamada </a:t>
            </a:r>
            <a:r>
              <a:rPr lang="tr-TR" sz="2000" dirty="0" smtClean="0"/>
              <a:t>K-kazein</a:t>
            </a:r>
            <a:r>
              <a:rPr lang="tr-TR" sz="2000" dirty="0"/>
              <a:t>, peynir mayasındaki asit </a:t>
            </a:r>
            <a:r>
              <a:rPr lang="tr-TR" sz="2000" dirty="0" err="1"/>
              <a:t>proteazlar</a:t>
            </a:r>
            <a:r>
              <a:rPr lang="tr-TR" sz="2000" dirty="0"/>
              <a:t> (</a:t>
            </a:r>
            <a:r>
              <a:rPr lang="tr-TR" sz="2000" dirty="0" err="1"/>
              <a:t>rennin</a:t>
            </a:r>
            <a:r>
              <a:rPr lang="tr-TR" sz="2000" dirty="0"/>
              <a:t>) tarafından sınırlı bir </a:t>
            </a:r>
            <a:r>
              <a:rPr lang="tr-TR" sz="2000" dirty="0" err="1"/>
              <a:t>proteoliz</a:t>
            </a:r>
            <a:r>
              <a:rPr lang="tr-TR" sz="2000" dirty="0"/>
              <a:t> ile </a:t>
            </a:r>
            <a:r>
              <a:rPr lang="tr-TR" sz="2000" dirty="0" err="1" smtClean="0"/>
              <a:t>fenilalanin-metiyonin</a:t>
            </a:r>
            <a:r>
              <a:rPr lang="tr-TR" sz="2000" dirty="0" smtClean="0"/>
              <a:t> arasındaki bağından </a:t>
            </a:r>
            <a:r>
              <a:rPr lang="tr-TR" sz="2000" dirty="0"/>
              <a:t>parçalanarak </a:t>
            </a:r>
            <a:r>
              <a:rPr lang="tr-TR" sz="2000" dirty="0" smtClean="0"/>
              <a:t>para-kazein </a:t>
            </a:r>
            <a:r>
              <a:rPr lang="tr-TR" sz="2000" dirty="0"/>
              <a:t>ve </a:t>
            </a:r>
            <a:r>
              <a:rPr lang="tr-TR" sz="2000" dirty="0" err="1" smtClean="0"/>
              <a:t>kazeinomakropeptit</a:t>
            </a:r>
            <a:r>
              <a:rPr lang="tr-TR" sz="2000" dirty="0" smtClean="0"/>
              <a:t> (</a:t>
            </a:r>
            <a:r>
              <a:rPr lang="tr-TR" sz="2000" dirty="0" err="1" smtClean="0"/>
              <a:t>glikomakropeptit</a:t>
            </a:r>
            <a:r>
              <a:rPr lang="tr-TR" sz="2000" dirty="0" smtClean="0"/>
              <a:t>) </a:t>
            </a:r>
            <a:r>
              <a:rPr lang="tr-TR" sz="2000" dirty="0"/>
              <a:t>olmak üzere iki kısma ayrılır. Bunlardan </a:t>
            </a:r>
            <a:r>
              <a:rPr lang="tr-TR" sz="2000" dirty="0" smtClean="0"/>
              <a:t>para-K- </a:t>
            </a:r>
            <a:r>
              <a:rPr lang="tr-TR" sz="2000" dirty="0"/>
              <a:t>kazein oldukça </a:t>
            </a:r>
            <a:r>
              <a:rPr lang="tr-TR" sz="2000" dirty="0" err="1"/>
              <a:t>hidrofobik</a:t>
            </a:r>
            <a:r>
              <a:rPr lang="tr-TR" sz="2000" dirty="0"/>
              <a:t> olup miseller üzerinde tutulur. </a:t>
            </a:r>
            <a:r>
              <a:rPr lang="tr-TR" sz="2000" dirty="0" err="1"/>
              <a:t>Kazeinomakropeptit</a:t>
            </a:r>
            <a:r>
              <a:rPr lang="tr-TR" sz="2000" dirty="0"/>
              <a:t> ise, </a:t>
            </a:r>
            <a:r>
              <a:rPr lang="tr-TR" sz="2000" dirty="0" err="1"/>
              <a:t>hidrofilik</a:t>
            </a:r>
            <a:r>
              <a:rPr lang="tr-TR" sz="2000" dirty="0"/>
              <a:t> olup, misellerden ayrılarak seruma geçer. Bu durum, </a:t>
            </a:r>
            <a:r>
              <a:rPr lang="tr-TR" sz="2000" dirty="0" smtClean="0"/>
              <a:t>K-kazeinin </a:t>
            </a:r>
            <a:r>
              <a:rPr lang="tr-TR" sz="2000" dirty="0"/>
              <a:t>misel </a:t>
            </a:r>
            <a:r>
              <a:rPr lang="tr-TR" sz="2000" dirty="0" err="1"/>
              <a:t>stabilitesi</a:t>
            </a:r>
            <a:r>
              <a:rPr lang="tr-TR" sz="2000" dirty="0"/>
              <a:t> üzerindeki koruyucu etkisinin kaybolmasına ve pıhtılaşma için bir zeminin oluşmasına neden olur. </a:t>
            </a:r>
            <a:endParaRPr lang="tr-TR" sz="2000" dirty="0" smtClean="0"/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dirty="0"/>
              <a:t>Misellerdeki </a:t>
            </a:r>
            <a:r>
              <a:rPr lang="tr-TR" sz="2000" dirty="0" smtClean="0"/>
              <a:t>K-kazeinin </a:t>
            </a:r>
            <a:r>
              <a:rPr lang="tr-TR" sz="2000" dirty="0"/>
              <a:t>en azından %85’i enzim etkisiyle parçalandıktan sonra, </a:t>
            </a:r>
            <a:r>
              <a:rPr lang="tr-TR" sz="2000" dirty="0" err="1"/>
              <a:t>stabiliteleri</a:t>
            </a:r>
            <a:r>
              <a:rPr lang="tr-TR" sz="2000" dirty="0"/>
              <a:t> bozulan kazein misilleri, iyon halinde kalsiyum varlığında, birbirleriyle birleşerek gözle görülebilir pıhtılar oluştururlar. Bu bir </a:t>
            </a:r>
            <a:r>
              <a:rPr lang="tr-TR" sz="2000" dirty="0" err="1"/>
              <a:t>agregasyon</a:t>
            </a:r>
            <a:r>
              <a:rPr lang="tr-TR" sz="2000" dirty="0"/>
              <a:t> (kümeleşme) olayıdır. </a:t>
            </a:r>
            <a:endParaRPr lang="tr-TR" sz="2000" dirty="0" smtClean="0"/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dirty="0"/>
              <a:t>Kümeleşen kazein miselleri birleşmeye devem ederek daha büyük partikülleri, bunlar da bir protein ağını, yani protein jelini oluşturur. Bu aşama </a:t>
            </a:r>
            <a:r>
              <a:rPr lang="tr-TR" sz="2000" dirty="0" smtClean="0"/>
              <a:t>da jelleşme aşamasıdır</a:t>
            </a: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819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8229600" cy="504056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Asidik ve alkali ortamda kazeinin davranışı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:\03.0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4408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7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SERUM PROTEİNLERİ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2174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sz="2000" dirty="0" smtClean="0"/>
              <a:t>-Yağsız sütten kazeinin uzaklaştırılmasından sonra geriye kalan proteinlere </a:t>
            </a:r>
            <a:r>
              <a:rPr lang="tr-TR" sz="2000" b="1" dirty="0" smtClean="0"/>
              <a:t>«SÜT SERUMU</a:t>
            </a:r>
            <a:r>
              <a:rPr lang="tr-TR" sz="2000" dirty="0" smtClean="0"/>
              <a:t>» veya </a:t>
            </a:r>
            <a:r>
              <a:rPr lang="tr-TR" sz="2000" b="1" dirty="0" smtClean="0"/>
              <a:t>«SERUM PROTEİNLERİ» </a:t>
            </a:r>
            <a:r>
              <a:rPr lang="tr-TR" sz="2000" dirty="0" smtClean="0"/>
              <a:t>adı verilir. Süt serumu içerinde yaklaşık %0,7 oranında protein bulunur. Peynir yaparken peynir suyunda kaldıkları için, </a:t>
            </a:r>
            <a:r>
              <a:rPr lang="tr-TR" sz="2000" b="1" dirty="0" smtClean="0"/>
              <a:t>peynir suyu proteinleri</a:t>
            </a:r>
            <a:r>
              <a:rPr lang="tr-TR" sz="2000" dirty="0" smtClean="0"/>
              <a:t> adını alırlar.</a:t>
            </a:r>
          </a:p>
          <a:p>
            <a:pPr marL="0" indent="0" algn="just">
              <a:buNone/>
            </a:pPr>
            <a:r>
              <a:rPr lang="tr-TR" sz="2000" dirty="0" smtClean="0"/>
              <a:t>Ancak peynir suyunda sadece peynir suyu proteinleri değil, peynir mayası tarafından parçalandıkları için </a:t>
            </a:r>
            <a:r>
              <a:rPr lang="tr-TR" sz="2000" dirty="0" err="1" smtClean="0"/>
              <a:t>glikomakropeptidler</a:t>
            </a:r>
            <a:r>
              <a:rPr lang="tr-TR" sz="2000" dirty="0" smtClean="0"/>
              <a:t> de bulunur.</a:t>
            </a:r>
            <a:endParaRPr lang="tr-TR" sz="2000" dirty="0"/>
          </a:p>
          <a:p>
            <a:pPr marL="0" indent="0" algn="just">
              <a:buNone/>
            </a:pPr>
            <a:r>
              <a:rPr lang="tr-TR" sz="2000" dirty="0" err="1" smtClean="0"/>
              <a:t>Peyniraltı</a:t>
            </a:r>
            <a:r>
              <a:rPr lang="tr-TR" sz="2000" dirty="0" smtClean="0"/>
              <a:t> </a:t>
            </a:r>
            <a:r>
              <a:rPr lang="tr-TR" sz="2000" dirty="0"/>
              <a:t>suyu proteini, genellikle süt serum proteinlerine verilen addır fakat, teknik olarak sadece peynir yapımı esnasında elde edilen </a:t>
            </a:r>
            <a:r>
              <a:rPr lang="tr-TR" sz="2000" dirty="0" err="1"/>
              <a:t>peyniraltı</a:t>
            </a:r>
            <a:r>
              <a:rPr lang="tr-TR" sz="2000" dirty="0"/>
              <a:t> suyunda bulunan proteinleri içerir. Yağsız süt, inorganik asit eklenerek kazeinden arındırıldığı zaman, arta kalan protein grubu süt serum proteinleri olarak adlandırılır. Bunlar ortak isimden dolayı ‘gerçek' </a:t>
            </a:r>
            <a:r>
              <a:rPr lang="tr-TR" sz="2000" dirty="0" err="1"/>
              <a:t>peyniraltı</a:t>
            </a:r>
            <a:r>
              <a:rPr lang="tr-TR" sz="2000" dirty="0"/>
              <a:t> proteinlerine çok benzerler</a:t>
            </a:r>
            <a:r>
              <a:rPr lang="tr-TR" sz="2000" dirty="0" smtClean="0"/>
              <a:t>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Serum proteinleri kazeine oranla daha fazla </a:t>
            </a:r>
            <a:r>
              <a:rPr lang="tr-TR" sz="2000" dirty="0" err="1"/>
              <a:t>esansiyel</a:t>
            </a:r>
            <a:r>
              <a:rPr lang="tr-TR" sz="2000" dirty="0"/>
              <a:t> aminoasit içerirler. Bu nedenle serum proteinleri beslenme fizyolojisi açısından oldukça önemlidir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41" y="1052736"/>
            <a:ext cx="3260094" cy="2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835557" y="3298244"/>
            <a:ext cx="260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/>
              <a:t>Çökelek (lor) oluşumu ve </a:t>
            </a:r>
          </a:p>
          <a:p>
            <a:pPr algn="ctr"/>
            <a:r>
              <a:rPr lang="tr-TR" b="1" dirty="0" err="1"/>
              <a:t>p</a:t>
            </a:r>
            <a:r>
              <a:rPr lang="tr-TR" b="1" dirty="0" err="1" smtClean="0"/>
              <a:t>eyniraltı</a:t>
            </a:r>
            <a:r>
              <a:rPr lang="tr-TR" b="1" dirty="0" smtClean="0"/>
              <a:t> </a:t>
            </a:r>
            <a:r>
              <a:rPr lang="tr-TR" b="1" dirty="0"/>
              <a:t>suyu proteini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smtClean="0"/>
              <a:t>Serum Proteinleri 3 grupta incelenir:</a:t>
            </a:r>
          </a:p>
          <a:p>
            <a:pPr marL="0" indent="0">
              <a:buNone/>
            </a:pPr>
            <a:r>
              <a:rPr lang="tr-TR" sz="1800" dirty="0" smtClean="0"/>
              <a:t>1-Albumin (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r>
              <a:rPr lang="tr-TR" sz="1800" dirty="0" smtClean="0"/>
              <a:t>2-Globulin (</a:t>
            </a:r>
            <a:r>
              <a:rPr lang="tr-TR" sz="1800" dirty="0" err="1" smtClean="0"/>
              <a:t>immunglobulinler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r>
              <a:rPr lang="tr-TR" sz="1800" dirty="0" smtClean="0"/>
              <a:t>3-Proteoz-peptonlar</a:t>
            </a:r>
          </a:p>
          <a:p>
            <a:pPr marL="0" indent="0" algn="just">
              <a:buNone/>
            </a:pPr>
            <a:r>
              <a:rPr lang="tr-TR" sz="1800" dirty="0" smtClean="0"/>
              <a:t>Serum proteinlerinin yapılarındaki aminoasitler birbirinden farklıdır. Bu da tayinlerinde işe yarar.</a:t>
            </a:r>
          </a:p>
          <a:p>
            <a:pPr marL="0" indent="0" algn="just">
              <a:buNone/>
            </a:pPr>
            <a:r>
              <a:rPr lang="tr-TR" sz="1800" dirty="0" smtClean="0"/>
              <a:t>-Serum proteinleri ısıl işlemlerden etkilenirler. Sıcaklık uygulaması sonucu oluşan pıhtı çok incedir ve Ca</a:t>
            </a:r>
            <a:r>
              <a:rPr lang="tr-TR" sz="1800" baseline="-25000" dirty="0" smtClean="0"/>
              <a:t>3</a:t>
            </a:r>
            <a:r>
              <a:rPr lang="tr-TR" sz="1800" dirty="0" smtClean="0"/>
              <a:t>(PO</a:t>
            </a:r>
            <a:r>
              <a:rPr lang="tr-TR" sz="1800" baseline="-25000" dirty="0" smtClean="0"/>
              <a:t>4</a:t>
            </a:r>
            <a:r>
              <a:rPr lang="tr-TR" sz="1800" dirty="0" smtClean="0"/>
              <a:t>)</a:t>
            </a:r>
            <a:r>
              <a:rPr lang="tr-TR" sz="1800" baseline="-25000" dirty="0" smtClean="0"/>
              <a:t>2</a:t>
            </a:r>
            <a:r>
              <a:rPr lang="tr-TR" sz="1800" dirty="0" smtClean="0"/>
              <a:t> ile birleşerek ısıtıcıların duvarında birikir. Buna SÜTTAŞI adı verilir. Kazein molekülleri tarafından kuşatılmıştır. </a:t>
            </a:r>
          </a:p>
          <a:p>
            <a:pPr marL="0" indent="0" algn="just">
              <a:buNone/>
            </a:pPr>
            <a:r>
              <a:rPr lang="tr-TR" sz="1800" dirty="0" err="1" smtClean="0">
                <a:solidFill>
                  <a:srgbClr val="FF0000"/>
                </a:solidFill>
              </a:rPr>
              <a:t>Laktalbuminlerin</a:t>
            </a:r>
            <a:r>
              <a:rPr lang="tr-TR" sz="1800" dirty="0" smtClean="0"/>
              <a:t>, </a:t>
            </a:r>
            <a:r>
              <a:rPr lang="el-GR" sz="1800" dirty="0" smtClean="0"/>
              <a:t>α</a:t>
            </a:r>
            <a:r>
              <a:rPr lang="tr-TR" sz="1800" dirty="0" smtClean="0"/>
              <a:t>-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, </a:t>
            </a:r>
            <a:r>
              <a:rPr lang="el-GR" sz="1800" dirty="0" smtClean="0"/>
              <a:t>β</a:t>
            </a:r>
            <a:r>
              <a:rPr lang="tr-TR" sz="1800" dirty="0" smtClean="0"/>
              <a:t>-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 ve kan serumu </a:t>
            </a:r>
            <a:r>
              <a:rPr lang="tr-TR" sz="1800" dirty="0" err="1" smtClean="0"/>
              <a:t>albumini</a:t>
            </a:r>
            <a:r>
              <a:rPr lang="tr-TR" sz="1800" dirty="0" smtClean="0"/>
              <a:t> olmak üzere 3 farklı fraksiyonu vardır.</a:t>
            </a:r>
          </a:p>
          <a:p>
            <a:pPr algn="just">
              <a:buFontTx/>
              <a:buChar char="-"/>
            </a:pPr>
            <a:r>
              <a:rPr lang="el-GR" sz="1800" dirty="0" smtClean="0"/>
              <a:t>α</a:t>
            </a:r>
            <a:r>
              <a:rPr lang="tr-TR" sz="1800" dirty="0" smtClean="0"/>
              <a:t>-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, peynir suyunda %20-25 oranında bulunur. Yapısındaki aminoasitler </a:t>
            </a:r>
            <a:r>
              <a:rPr lang="tr-TR" sz="1800" dirty="0" err="1" smtClean="0"/>
              <a:t>lösin</a:t>
            </a:r>
            <a:r>
              <a:rPr lang="tr-TR" sz="1800" dirty="0" smtClean="0"/>
              <a:t>, </a:t>
            </a:r>
            <a:r>
              <a:rPr lang="tr-TR" sz="1800" dirty="0" err="1" smtClean="0"/>
              <a:t>aspartik</a:t>
            </a:r>
            <a:r>
              <a:rPr lang="tr-TR" sz="1800" dirty="0" smtClean="0"/>
              <a:t> asit, sistin ve </a:t>
            </a:r>
            <a:r>
              <a:rPr lang="tr-TR" sz="1800" dirty="0" err="1" smtClean="0"/>
              <a:t>lisindir</a:t>
            </a:r>
            <a:r>
              <a:rPr lang="tr-TR" sz="1800" dirty="0" smtClean="0"/>
              <a:t>. Biyolojik değeri yüksektir.  Peynir mayasının 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 üzerine etkisi yoktur. Bu yüzden peynir yapımında pıhtıya geçmez ve peynir suyunda </a:t>
            </a:r>
            <a:r>
              <a:rPr lang="tr-TR" sz="1800" dirty="0" err="1" smtClean="0"/>
              <a:t>globulinle</a:t>
            </a:r>
            <a:r>
              <a:rPr lang="tr-TR" sz="1800" dirty="0" smtClean="0"/>
              <a:t> beraber kalır. 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 sıcaklığa karşı duyarlıdır. Sıcaklığın etkisiyle pıhtılaşması peynir yapımında sorun yaratır. Çünkü </a:t>
            </a:r>
            <a:r>
              <a:rPr lang="tr-TR" sz="1800" dirty="0" err="1" smtClean="0"/>
              <a:t>denatüre</a:t>
            </a:r>
            <a:r>
              <a:rPr lang="tr-TR" sz="1800" dirty="0" smtClean="0"/>
              <a:t> olan 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, kazein miselleri üzerine yerleşir ve peynir mayasının kazeine etkisini engeller. Bu yüzden peynir yapılacak sütler çok yüksek sıcaklığa ısıtılmamalıdır. Ancak </a:t>
            </a:r>
            <a:r>
              <a:rPr lang="tr-TR" sz="1800" dirty="0" err="1" smtClean="0"/>
              <a:t>laktalbumin</a:t>
            </a:r>
            <a:r>
              <a:rPr lang="tr-TR" sz="1800" dirty="0" smtClean="0"/>
              <a:t> bu özelliğinden </a:t>
            </a:r>
            <a:r>
              <a:rPr lang="tr-TR" sz="1800" dirty="0" err="1" smtClean="0"/>
              <a:t>Mysost</a:t>
            </a:r>
            <a:r>
              <a:rPr lang="tr-TR" sz="1800" dirty="0" smtClean="0"/>
              <a:t>, </a:t>
            </a:r>
            <a:r>
              <a:rPr lang="tr-TR" sz="1800" dirty="0" err="1" smtClean="0"/>
              <a:t>Geitost</a:t>
            </a:r>
            <a:r>
              <a:rPr lang="tr-TR" sz="1800" dirty="0" smtClean="0"/>
              <a:t>, </a:t>
            </a:r>
            <a:r>
              <a:rPr lang="tr-TR" sz="1800" dirty="0" err="1" smtClean="0"/>
              <a:t>Mesost</a:t>
            </a:r>
            <a:r>
              <a:rPr lang="tr-TR" sz="1800" dirty="0" smtClean="0"/>
              <a:t> yani lor tipindeki peynirlerin üretiminde faydalanılır.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75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l-GR" sz="2400" dirty="0"/>
              <a:t>β</a:t>
            </a:r>
            <a:r>
              <a:rPr lang="tr-TR" sz="2400" dirty="0"/>
              <a:t>-</a:t>
            </a:r>
            <a:r>
              <a:rPr lang="tr-TR" sz="2400" dirty="0" err="1"/>
              <a:t>laktalbumin</a:t>
            </a:r>
            <a:r>
              <a:rPr lang="tr-TR" sz="2400" dirty="0"/>
              <a:t>, peynir suyu proteinlerinin %50-60 </a:t>
            </a:r>
            <a:r>
              <a:rPr lang="tr-TR" sz="2400" dirty="0" err="1"/>
              <a:t>ını</a:t>
            </a:r>
            <a:r>
              <a:rPr lang="tr-TR" sz="2400" dirty="0"/>
              <a:t> oluşturur. </a:t>
            </a:r>
            <a:r>
              <a:rPr lang="tr-TR" sz="2400" dirty="0" err="1"/>
              <a:t>Lisin</a:t>
            </a:r>
            <a:r>
              <a:rPr lang="tr-TR" sz="2400" dirty="0"/>
              <a:t> ve </a:t>
            </a:r>
            <a:r>
              <a:rPr lang="tr-TR" sz="2400" dirty="0" err="1"/>
              <a:t>lösin</a:t>
            </a:r>
            <a:r>
              <a:rPr lang="tr-TR" sz="2400" dirty="0"/>
              <a:t> gibi aminoasitler açısından zengindir</a:t>
            </a:r>
            <a:r>
              <a:rPr lang="tr-TR" sz="2400" dirty="0" smtClean="0"/>
              <a:t>.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İmmunglobulinler</a:t>
            </a:r>
            <a:r>
              <a:rPr lang="tr-TR" sz="2400" dirty="0" smtClean="0"/>
              <a:t>; Süt proteinin ortalama %2 sini (</a:t>
            </a:r>
            <a:r>
              <a:rPr lang="tr-TR" sz="2400" dirty="0" err="1" smtClean="0"/>
              <a:t>min</a:t>
            </a:r>
            <a:r>
              <a:rPr lang="tr-TR" sz="2400" dirty="0" smtClean="0"/>
              <a:t> %1, </a:t>
            </a:r>
            <a:r>
              <a:rPr lang="tr-TR" sz="2400" dirty="0" err="1" smtClean="0"/>
              <a:t>max</a:t>
            </a:r>
            <a:r>
              <a:rPr lang="tr-TR" sz="2400" dirty="0" smtClean="0"/>
              <a:t> %4) ve serum proteinlerinin %12 sini oluştururlar.</a:t>
            </a:r>
          </a:p>
          <a:p>
            <a:pPr marL="0" indent="0" algn="just">
              <a:buNone/>
            </a:pPr>
            <a:r>
              <a:rPr lang="tr-TR" sz="2400" dirty="0" smtClean="0"/>
              <a:t>-Kolostrum proteini olarak da bilinir, çünkü ağız sütünde miktarı yüksektir. </a:t>
            </a:r>
            <a:r>
              <a:rPr lang="tr-TR" sz="2400" dirty="0" err="1" smtClean="0"/>
              <a:t>İmmun</a:t>
            </a:r>
            <a:r>
              <a:rPr lang="tr-TR" sz="2400" dirty="0" smtClean="0"/>
              <a:t> sistemi (bağışıklığı) güçlendirmektedir,.</a:t>
            </a:r>
          </a:p>
          <a:p>
            <a:pPr marL="0" indent="0" algn="just">
              <a:buNone/>
            </a:pPr>
            <a:r>
              <a:rPr lang="tr-TR" sz="2400" dirty="0" smtClean="0"/>
              <a:t>-Peynir mayası ve asitlere karşı dayanıklı iken sıcaklıktan etkilenir. O yüzden peynir yaparken, peynir kitlesinde kalmaz ve </a:t>
            </a:r>
            <a:r>
              <a:rPr lang="tr-TR" sz="2400" dirty="0" err="1" smtClean="0"/>
              <a:t>laktalbumin</a:t>
            </a:r>
            <a:r>
              <a:rPr lang="tr-TR" sz="2400" dirty="0" smtClean="0"/>
              <a:t> ile birlikte peynir suyuna geçerler.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24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864097"/>
          </a:xfrm>
        </p:spPr>
        <p:txBody>
          <a:bodyPr>
            <a:normAutofit/>
          </a:bodyPr>
          <a:lstStyle/>
          <a:p>
            <a:r>
              <a:rPr lang="tr-TR" b="1" dirty="0" smtClean="0"/>
              <a:t>SÜT PROTEİNLERİ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04856" cy="4824536"/>
          </a:xfrm>
        </p:spPr>
        <p:txBody>
          <a:bodyPr>
            <a:normAutofit/>
          </a:bodyPr>
          <a:lstStyle/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Proteinler, amin (NH</a:t>
            </a:r>
            <a:r>
              <a:rPr lang="tr-TR" sz="1800" baseline="-25000" dirty="0" smtClean="0">
                <a:solidFill>
                  <a:schemeClr val="tx1"/>
                </a:solidFill>
              </a:rPr>
              <a:t>2</a:t>
            </a:r>
            <a:r>
              <a:rPr lang="tr-TR" sz="1800" dirty="0" smtClean="0">
                <a:solidFill>
                  <a:schemeClr val="tx1"/>
                </a:solidFill>
              </a:rPr>
              <a:t>) </a:t>
            </a:r>
            <a:r>
              <a:rPr lang="tr-TR" sz="1800" dirty="0">
                <a:solidFill>
                  <a:schemeClr val="tx1"/>
                </a:solidFill>
              </a:rPr>
              <a:t>ve </a:t>
            </a:r>
            <a:r>
              <a:rPr lang="tr-TR" sz="1800" dirty="0" err="1" smtClean="0">
                <a:solidFill>
                  <a:schemeClr val="tx1"/>
                </a:solidFill>
              </a:rPr>
              <a:t>karboksilli</a:t>
            </a:r>
            <a:r>
              <a:rPr lang="tr-TR" sz="1800" dirty="0" smtClean="0">
                <a:solidFill>
                  <a:schemeClr val="tx1"/>
                </a:solidFill>
              </a:rPr>
              <a:t> (COOH) </a:t>
            </a:r>
            <a:r>
              <a:rPr lang="tr-TR" sz="1800" dirty="0">
                <a:solidFill>
                  <a:schemeClr val="tx1"/>
                </a:solidFill>
              </a:rPr>
              <a:t>asit içeren aminoasitlerden oluşan </a:t>
            </a:r>
            <a:r>
              <a:rPr lang="tr-TR" sz="1800" dirty="0" smtClean="0">
                <a:solidFill>
                  <a:schemeClr val="tx1"/>
                </a:solidFill>
              </a:rPr>
              <a:t>yüksek molekül ağırlığına sahip </a:t>
            </a:r>
            <a:r>
              <a:rPr lang="tr-TR" sz="1800" dirty="0">
                <a:solidFill>
                  <a:schemeClr val="tx1"/>
                </a:solidFill>
              </a:rPr>
              <a:t>maddelerdir. Aminoasitler </a:t>
            </a:r>
            <a:r>
              <a:rPr lang="tr-TR" sz="1800" dirty="0" smtClean="0">
                <a:solidFill>
                  <a:schemeClr val="tx1"/>
                </a:solidFill>
              </a:rPr>
              <a:t>birbirlerine </a:t>
            </a:r>
            <a:r>
              <a:rPr lang="tr-TR" sz="1800" dirty="0" err="1">
                <a:solidFill>
                  <a:schemeClr val="tx1"/>
                </a:solidFill>
              </a:rPr>
              <a:t>peptid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r>
              <a:rPr lang="tr-TR" sz="1800" dirty="0" err="1">
                <a:solidFill>
                  <a:schemeClr val="tx1"/>
                </a:solidFill>
              </a:rPr>
              <a:t>disülfid</a:t>
            </a:r>
            <a:r>
              <a:rPr lang="tr-TR" sz="1800" dirty="0">
                <a:solidFill>
                  <a:schemeClr val="tx1"/>
                </a:solidFill>
              </a:rPr>
              <a:t>, iyon </a:t>
            </a:r>
            <a:r>
              <a:rPr lang="tr-TR" sz="1800" dirty="0" smtClean="0">
                <a:solidFill>
                  <a:schemeClr val="tx1"/>
                </a:solidFill>
              </a:rPr>
              <a:t>bağları ve hidrojen </a:t>
            </a:r>
            <a:r>
              <a:rPr lang="tr-TR" sz="1800" dirty="0">
                <a:solidFill>
                  <a:schemeClr val="tx1"/>
                </a:solidFill>
              </a:rPr>
              <a:t>köprüsü </a:t>
            </a:r>
            <a:r>
              <a:rPr lang="tr-TR" sz="1800" dirty="0" smtClean="0">
                <a:solidFill>
                  <a:schemeClr val="tx1"/>
                </a:solidFill>
              </a:rPr>
              <a:t>ile </a:t>
            </a:r>
            <a:r>
              <a:rPr lang="tr-TR" sz="1800" dirty="0">
                <a:solidFill>
                  <a:schemeClr val="tx1"/>
                </a:solidFill>
              </a:rPr>
              <a:t>bağlanarak, </a:t>
            </a:r>
            <a:r>
              <a:rPr lang="tr-TR" sz="1800" dirty="0" err="1" smtClean="0">
                <a:solidFill>
                  <a:schemeClr val="tx1"/>
                </a:solidFill>
              </a:rPr>
              <a:t>peptidleri</a:t>
            </a:r>
            <a:r>
              <a:rPr lang="tr-TR" sz="1800" dirty="0" smtClean="0">
                <a:solidFill>
                  <a:schemeClr val="tx1"/>
                </a:solidFill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</a:rPr>
              <a:t>polipeptidleri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ve proteinleri </a:t>
            </a:r>
            <a:r>
              <a:rPr lang="tr-TR" sz="1800" dirty="0" smtClean="0">
                <a:solidFill>
                  <a:schemeClr val="tx1"/>
                </a:solidFill>
              </a:rPr>
              <a:t>oluşturur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İnek sütünde %3,0-3,6 oranında protein bulunur. İnek sütü kuru maddesinin yaklaşık 1/4  ü proteindir.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Süt proteinleri beslenme açısından </a:t>
            </a:r>
            <a:r>
              <a:rPr lang="tr-TR" sz="1800" dirty="0" err="1" smtClean="0">
                <a:solidFill>
                  <a:schemeClr val="tx1"/>
                </a:solidFill>
              </a:rPr>
              <a:t>aaşağıdaki</a:t>
            </a:r>
            <a:r>
              <a:rPr lang="tr-TR" sz="1800" dirty="0" smtClean="0">
                <a:solidFill>
                  <a:schemeClr val="tx1"/>
                </a:solidFill>
              </a:rPr>
              <a:t> belirtilen nedenlerden dolayı önemlidir: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1-Süt proteinlerinin yapısında elzem aminoasitler bulunur.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2-Yapılan çalışmalar süt proteinlerinin özellikle </a:t>
            </a:r>
            <a:r>
              <a:rPr lang="tr-TR" sz="1800" dirty="0" err="1">
                <a:solidFill>
                  <a:schemeClr val="tx1"/>
                </a:solidFill>
              </a:rPr>
              <a:t>spocularda</a:t>
            </a:r>
            <a:r>
              <a:rPr lang="tr-TR" sz="1800" dirty="0">
                <a:solidFill>
                  <a:schemeClr val="tx1"/>
                </a:solidFill>
              </a:rPr>
              <a:t>, yaşlılarda kas kazanımının artırılması  ve kasların güçlendirilmesine ilişkin etkisi olduğunu göstermiştir. 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3-Çocuklarda büyüme ve gelişme döneminde önem taşır.</a:t>
            </a:r>
          </a:p>
          <a:p>
            <a:pPr algn="just"/>
            <a:endParaRPr lang="tr-TR" sz="1800" dirty="0">
              <a:solidFill>
                <a:schemeClr val="tx1"/>
              </a:solidFill>
            </a:endParaRPr>
          </a:p>
          <a:p>
            <a:pPr algn="just"/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5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Süt proteinlerinin fonksiyonel özellikleri;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a-protein-su </a:t>
            </a:r>
            <a:r>
              <a:rPr lang="tr-TR" sz="2400" dirty="0" err="1"/>
              <a:t>interaksiyonu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b-protein-protein </a:t>
            </a:r>
            <a:r>
              <a:rPr lang="tr-TR" sz="2400" dirty="0" err="1" smtClean="0"/>
              <a:t>interaksiyonu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c-proteinlerin </a:t>
            </a:r>
            <a:r>
              <a:rPr lang="tr-TR" sz="2400" dirty="0"/>
              <a:t>gaz fazı ile ilgili </a:t>
            </a:r>
            <a:r>
              <a:rPr lang="tr-TR" sz="2400" dirty="0" smtClean="0"/>
              <a:t>özellikleridir.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7" y="2276872"/>
            <a:ext cx="6472533" cy="39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7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Süt proteini homojen yani tek bir tür protein değildir, proteinlerin karışımı halindedir.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Süt </a:t>
            </a:r>
            <a:r>
              <a:rPr lang="tr-TR" sz="2400" dirty="0">
                <a:solidFill>
                  <a:srgbClr val="002060"/>
                </a:solidFill>
              </a:rPr>
              <a:t>proteinleri kompleks bir karışım halindedirler, saf bileşenler halinde ayrıştırılmaları bu yüzden oldukça zordur. </a:t>
            </a:r>
            <a:endParaRPr lang="tr-TR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Süt proteinleri 2 grup halinde incelenir.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1-Kazein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2-Serum proteinleri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a-</a:t>
            </a:r>
            <a:r>
              <a:rPr lang="tr-TR" sz="2400" dirty="0" err="1" smtClean="0">
                <a:solidFill>
                  <a:srgbClr val="002060"/>
                </a:solidFill>
              </a:rPr>
              <a:t>albumin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(</a:t>
            </a:r>
            <a:r>
              <a:rPr lang="tr-TR" sz="2400" dirty="0" err="1" smtClean="0">
                <a:solidFill>
                  <a:srgbClr val="002060"/>
                </a:solidFill>
              </a:rPr>
              <a:t>laktalbumin</a:t>
            </a:r>
            <a:r>
              <a:rPr lang="tr-TR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b-</a:t>
            </a:r>
            <a:r>
              <a:rPr lang="tr-TR" sz="2400" dirty="0" err="1" smtClean="0">
                <a:solidFill>
                  <a:srgbClr val="002060"/>
                </a:solidFill>
              </a:rPr>
              <a:t>globulin</a:t>
            </a:r>
            <a:r>
              <a:rPr lang="tr-TR" sz="2400" dirty="0" smtClean="0">
                <a:solidFill>
                  <a:srgbClr val="002060"/>
                </a:solidFill>
              </a:rPr>
              <a:t> (</a:t>
            </a:r>
            <a:r>
              <a:rPr lang="tr-TR" sz="2400" dirty="0" err="1" smtClean="0">
                <a:solidFill>
                  <a:srgbClr val="002060"/>
                </a:solidFill>
              </a:rPr>
              <a:t>immunglobulinler</a:t>
            </a:r>
            <a:r>
              <a:rPr lang="tr-TR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c-</a:t>
            </a:r>
            <a:r>
              <a:rPr lang="tr-TR" sz="2400" dirty="0" err="1" smtClean="0">
                <a:solidFill>
                  <a:srgbClr val="002060"/>
                </a:solidFill>
              </a:rPr>
              <a:t>proteoz</a:t>
            </a:r>
            <a:r>
              <a:rPr lang="tr-TR" sz="2400" dirty="0" smtClean="0">
                <a:solidFill>
                  <a:srgbClr val="002060"/>
                </a:solidFill>
              </a:rPr>
              <a:t>-peptonlar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8122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/>
              <a:t>1-Kazein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tr-TR" sz="2400" dirty="0"/>
              <a:t>D</a:t>
            </a:r>
            <a:r>
              <a:rPr lang="tr-TR" sz="2400" dirty="0" smtClean="0"/>
              <a:t>oğada sadece sütte bulunur.</a:t>
            </a:r>
          </a:p>
          <a:p>
            <a:pPr marL="0" indent="0" algn="just">
              <a:buNone/>
            </a:pPr>
            <a:r>
              <a:rPr lang="tr-TR" sz="2400" dirty="0" smtClean="0"/>
              <a:t>-Süt proteinlerinin yaklaşık %80 </a:t>
            </a:r>
            <a:r>
              <a:rPr lang="tr-TR" sz="2400" dirty="0" err="1" smtClean="0"/>
              <a:t>lik</a:t>
            </a:r>
            <a:r>
              <a:rPr lang="tr-TR" sz="2400" dirty="0" smtClean="0"/>
              <a:t> kısmını oluşturur ve en önemli fraksiyonudur.</a:t>
            </a:r>
          </a:p>
          <a:p>
            <a:pPr marL="0" indent="0" algn="just">
              <a:buNone/>
            </a:pPr>
            <a:r>
              <a:rPr lang="tr-TR" sz="2400" dirty="0" smtClean="0"/>
              <a:t>-Kazein sütte misel adı verilen </a:t>
            </a:r>
            <a:r>
              <a:rPr lang="tr-TR" sz="2400" dirty="0" err="1" smtClean="0"/>
              <a:t>parçaçıklar</a:t>
            </a:r>
            <a:r>
              <a:rPr lang="tr-TR" sz="2400" dirty="0" smtClean="0"/>
              <a:t> halindedir. Kazein misellerinin yaklaşık %93 ü kazeindir. Geriye kalan kısım ise, kalsiyum, </a:t>
            </a:r>
            <a:r>
              <a:rPr lang="tr-TR" sz="2400" dirty="0" err="1" smtClean="0"/>
              <a:t>magmezyum</a:t>
            </a:r>
            <a:r>
              <a:rPr lang="tr-TR" sz="2400" dirty="0" smtClean="0"/>
              <a:t>, sodyum, potasyum, fosfat ve </a:t>
            </a:r>
            <a:r>
              <a:rPr lang="tr-TR" sz="2400" dirty="0" err="1" smtClean="0"/>
              <a:t>sitrat</a:t>
            </a:r>
            <a:r>
              <a:rPr lang="tr-TR" sz="2400" dirty="0" smtClean="0"/>
              <a:t> gibi maddelerden oluşur. -Miktarı en fazla olan fosfat ve kalsiyumdur. Bunlar </a:t>
            </a:r>
            <a:r>
              <a:rPr lang="tr-TR" sz="2400" dirty="0" err="1" smtClean="0"/>
              <a:t>kolloidal</a:t>
            </a:r>
            <a:r>
              <a:rPr lang="tr-TR" sz="2400" dirty="0" smtClean="0"/>
              <a:t> kalsiyum fosfat formunda bulunur.</a:t>
            </a:r>
          </a:p>
          <a:p>
            <a:pPr marL="0" indent="0" algn="just">
              <a:buNone/>
            </a:pPr>
            <a:r>
              <a:rPr lang="tr-TR" sz="2400" dirty="0" smtClean="0"/>
              <a:t>-Kazein bu maddelerle bir kompleks oluşturur. Bu komplekse </a:t>
            </a:r>
          </a:p>
          <a:p>
            <a:pPr marL="0" indent="0" algn="just">
              <a:buNone/>
            </a:pPr>
            <a:r>
              <a:rPr lang="tr-TR" sz="2400" dirty="0" smtClean="0"/>
              <a:t>Kalsiyum </a:t>
            </a:r>
            <a:r>
              <a:rPr lang="tr-TR" sz="2400" dirty="0" err="1" smtClean="0"/>
              <a:t>kazeinat</a:t>
            </a:r>
            <a:r>
              <a:rPr lang="tr-TR" sz="2400" dirty="0"/>
              <a:t>-</a:t>
            </a:r>
            <a:r>
              <a:rPr lang="tr-TR" sz="2400" dirty="0" smtClean="0"/>
              <a:t>fosfat veya kalsiyum-</a:t>
            </a:r>
            <a:r>
              <a:rPr lang="tr-TR" sz="2400" dirty="0" err="1" smtClean="0"/>
              <a:t>fosfokazeinat</a:t>
            </a:r>
            <a:r>
              <a:rPr lang="tr-TR" sz="2400" dirty="0" smtClean="0"/>
              <a:t> adı verilir.</a:t>
            </a:r>
          </a:p>
          <a:p>
            <a:pPr marL="0" indent="0" algn="just">
              <a:buNone/>
            </a:pPr>
            <a:r>
              <a:rPr lang="tr-TR" sz="2400" dirty="0" smtClean="0"/>
              <a:t>Bundan dolayı kazein, </a:t>
            </a:r>
            <a:r>
              <a:rPr lang="tr-TR" sz="2400" dirty="0" err="1" smtClean="0"/>
              <a:t>fosfoprotein</a:t>
            </a:r>
            <a:r>
              <a:rPr lang="tr-TR" sz="2400" dirty="0" smtClean="0"/>
              <a:t> olarak da nitelendirilir.</a:t>
            </a:r>
          </a:p>
          <a:p>
            <a:pPr marL="0" indent="0" algn="just">
              <a:buNone/>
            </a:pPr>
            <a:r>
              <a:rPr lang="tr-TR" sz="2400" dirty="0" smtClean="0"/>
              <a:t>-</a:t>
            </a:r>
            <a:r>
              <a:rPr lang="tr-TR" sz="2400" dirty="0"/>
              <a:t>Kazein miselleri 10-15 </a:t>
            </a:r>
            <a:r>
              <a:rPr lang="tr-TR" sz="2400" dirty="0" err="1"/>
              <a:t>nm</a:t>
            </a:r>
            <a:r>
              <a:rPr lang="tr-TR" sz="2400" dirty="0"/>
              <a:t> çapında alt miseller kompleksinden oluşur. Bu alt miseller kazeinin yapıtaşlarıdır. Birbirlerine yakın olan alt miseller arasında iyonik bağlar ile kalsiyum köprüleri oluşur. Bunun sonucunda negatif yükteki azalma, </a:t>
            </a:r>
            <a:r>
              <a:rPr lang="tr-TR" sz="2400" dirty="0" err="1"/>
              <a:t>hidrofobik</a:t>
            </a:r>
            <a:r>
              <a:rPr lang="tr-TR" sz="2400" dirty="0"/>
              <a:t> </a:t>
            </a:r>
            <a:r>
              <a:rPr lang="tr-TR" sz="2400" dirty="0" err="1"/>
              <a:t>interaksiyonları</a:t>
            </a:r>
            <a:r>
              <a:rPr lang="tr-TR" sz="2400" dirty="0"/>
              <a:t> daha da güçlendirir.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3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 algn="ctr">
              <a:buNone/>
            </a:pPr>
            <a:endParaRPr lang="tr-TR" sz="2000" b="1" dirty="0" smtClean="0"/>
          </a:p>
          <a:p>
            <a:pPr marL="0" indent="0" algn="ctr">
              <a:buNone/>
            </a:pPr>
            <a:r>
              <a:rPr lang="tr-TR" sz="2000" b="1" dirty="0" smtClean="0"/>
              <a:t>Kazein misellerin yapısı</a:t>
            </a:r>
            <a:endParaRPr lang="tr-T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6" cy="28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7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Bir kazein miseli, </a:t>
            </a:r>
            <a:r>
              <a:rPr lang="el-GR" sz="2000" dirty="0" smtClean="0"/>
              <a:t>α</a:t>
            </a:r>
            <a:r>
              <a:rPr lang="tr-TR" sz="2000" dirty="0"/>
              <a:t>-</a:t>
            </a:r>
            <a:r>
              <a:rPr lang="tr-TR" sz="2000" dirty="0" smtClean="0"/>
              <a:t>kazein, </a:t>
            </a:r>
            <a:r>
              <a:rPr lang="el-GR" sz="2000" dirty="0" smtClean="0"/>
              <a:t>β</a:t>
            </a:r>
            <a:r>
              <a:rPr lang="tr-TR" sz="2000" dirty="0" smtClean="0"/>
              <a:t>-kazein, Ƙ-kazein, Ƴ-kazein gibi bileşenlerden oluşur.               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</a:t>
            </a:r>
            <a:r>
              <a:rPr lang="tr-TR" sz="2800" dirty="0" smtClean="0"/>
              <a:t> </a:t>
            </a:r>
            <a:r>
              <a:rPr lang="tr-TR" sz="1800" b="1" dirty="0" smtClean="0"/>
              <a:t>Tablo: Süt proteinin önemli fraksiyonları</a:t>
            </a:r>
            <a:endParaRPr lang="tr-TR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3" y="1861641"/>
            <a:ext cx="6319869" cy="4418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5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579296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rgbClr val="FF0000"/>
                </a:solidFill>
              </a:rPr>
              <a:t>KAZEİNİN ASİT ETKİSİYLE PIHTILAŞTIRILMASI</a:t>
            </a:r>
          </a:p>
          <a:p>
            <a:pPr marL="0" indent="0">
              <a:buNone/>
            </a:pPr>
            <a:r>
              <a:rPr lang="tr-TR" sz="1800" b="1" dirty="0" smtClean="0"/>
              <a:t>Kazein miselleri, asit etkisiyle pıhtılaşır.</a:t>
            </a:r>
          </a:p>
          <a:p>
            <a:pPr marL="0" indent="0">
              <a:buNone/>
            </a:pPr>
            <a:r>
              <a:rPr lang="tr-TR" sz="1800" b="1" dirty="0" smtClean="0"/>
              <a:t>Kazein ortam </a:t>
            </a:r>
            <a:r>
              <a:rPr lang="tr-TR" sz="1800" b="1" dirty="0" err="1" smtClean="0"/>
              <a:t>pH</a:t>
            </a:r>
            <a:r>
              <a:rPr lang="tr-TR" sz="1800" b="1" dirty="0" smtClean="0"/>
              <a:t> değişiminden oldukça çok etkilenir.</a:t>
            </a:r>
          </a:p>
          <a:p>
            <a:pPr marL="0" indent="0">
              <a:buNone/>
            </a:pPr>
            <a:r>
              <a:rPr lang="tr-TR" sz="1800" b="1" dirty="0" smtClean="0"/>
              <a:t>Sütte laktik asit miktarı artınca, kazein kompleksinden kalsiyum ve fosforun önemli bir kısmı çözünerek ayrılır. Sonrasında kalsiyum </a:t>
            </a:r>
            <a:r>
              <a:rPr lang="tr-TR" sz="1800" b="1" dirty="0" err="1" smtClean="0"/>
              <a:t>kazeinat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kolloidal</a:t>
            </a:r>
            <a:r>
              <a:rPr lang="tr-TR" sz="1800" b="1" dirty="0" smtClean="0"/>
              <a:t> durumunu koruyamaz yani çözelti halinden jel haline geçer. Böylece çöken asit kazein, çözünen kalsiyum </a:t>
            </a:r>
            <a:r>
              <a:rPr lang="tr-TR" sz="1800" b="1" dirty="0" err="1" smtClean="0"/>
              <a:t>laktat</a:t>
            </a:r>
            <a:r>
              <a:rPr lang="tr-TR" sz="1800" b="1" dirty="0" smtClean="0"/>
              <a:t> ve kalsiyum fosfat oluşur.</a:t>
            </a:r>
          </a:p>
          <a:p>
            <a:pPr marL="0" indent="0">
              <a:buNone/>
            </a:pPr>
            <a:r>
              <a:rPr lang="tr-TR" sz="1800" b="1" dirty="0" smtClean="0"/>
              <a:t>Bu asit etkisiyle sütün pıhtılaştırılmasıdır. Yoğurt ve fermente süt ürünleri üretiminde kazeinin asit etkisiyle pıhtılaştırılmasından yararlanılır. Tekrarlayacak olursak;</a:t>
            </a:r>
          </a:p>
          <a:p>
            <a:pPr marL="0" indent="0" algn="just">
              <a:buNone/>
            </a:pPr>
            <a:r>
              <a:rPr lang="tr-TR" sz="1800" dirty="0"/>
              <a:t>Ortamın </a:t>
            </a:r>
            <a:r>
              <a:rPr lang="tr-TR" sz="1800" dirty="0" err="1"/>
              <a:t>pH’sı</a:t>
            </a:r>
            <a:r>
              <a:rPr lang="tr-TR" sz="1800" dirty="0"/>
              <a:t> 5.7-5.8 olduğunda </a:t>
            </a:r>
            <a:r>
              <a:rPr lang="tr-TR" sz="1800" dirty="0" err="1"/>
              <a:t>kolloidal</a:t>
            </a:r>
            <a:r>
              <a:rPr lang="tr-TR" sz="1800" dirty="0"/>
              <a:t> kalsiyum fosfatın yaklaşık % 50’si misellerden ayrılır. Bu aşamadan sonra, misel yapısındaki parçalanmalar nedeniyle, sütün </a:t>
            </a:r>
            <a:r>
              <a:rPr lang="tr-TR" sz="1800" dirty="0" err="1"/>
              <a:t>reolojik</a:t>
            </a:r>
            <a:r>
              <a:rPr lang="tr-TR" sz="1800" dirty="0"/>
              <a:t> niteliklerinde meydana gelen değişmeler gözlenebilir. Asitliğin artması esnasında, misellerde ve kazeinlerin dördüncü yapılarında önemli değişmeler olur, </a:t>
            </a:r>
            <a:r>
              <a:rPr lang="tr-TR" sz="1800" dirty="0" err="1"/>
              <a:t>pH</a:t>
            </a:r>
            <a:r>
              <a:rPr lang="tr-TR" sz="1800" dirty="0"/>
              <a:t> 4.8 civarına düştüğünde </a:t>
            </a:r>
            <a:r>
              <a:rPr lang="tr-TR" sz="1800" dirty="0" err="1"/>
              <a:t>demineralizasyon</a:t>
            </a:r>
            <a:r>
              <a:rPr lang="tr-TR" sz="1800" dirty="0"/>
              <a:t> hemen hemen tamamlanır, </a:t>
            </a:r>
            <a:r>
              <a:rPr lang="tr-TR" sz="1800" dirty="0" err="1"/>
              <a:t>pH</a:t>
            </a:r>
            <a:r>
              <a:rPr lang="tr-TR" sz="1800" dirty="0"/>
              <a:t> değerinin 4.6’ya, yani </a:t>
            </a:r>
            <a:r>
              <a:rPr lang="tr-TR" sz="1800" dirty="0" err="1"/>
              <a:t>izoelektrik</a:t>
            </a:r>
            <a:r>
              <a:rPr lang="tr-TR" sz="1800" dirty="0"/>
              <a:t> noktasına dönüşmesiyle yükün </a:t>
            </a:r>
            <a:r>
              <a:rPr lang="tr-TR" sz="1800" dirty="0" err="1"/>
              <a:t>nötürlenmesi</a:t>
            </a:r>
            <a:r>
              <a:rPr lang="tr-TR" sz="1800" dirty="0"/>
              <a:t> ve </a:t>
            </a:r>
            <a:r>
              <a:rPr lang="tr-TR" sz="1800" dirty="0" err="1"/>
              <a:t>hidratasyonun</a:t>
            </a:r>
            <a:r>
              <a:rPr lang="tr-TR" sz="1800" dirty="0"/>
              <a:t> (su içeriğinin) önemli ölçüde azalması, kazeinin </a:t>
            </a:r>
            <a:r>
              <a:rPr lang="tr-TR" sz="1800" dirty="0" err="1"/>
              <a:t>kolloidal</a:t>
            </a:r>
            <a:r>
              <a:rPr lang="tr-TR" sz="1800" dirty="0"/>
              <a:t> durumunu kaybederek çökmesine neden olur. Oluşan pıhtı, bir asit pıhtısı olup, önemli ölçüde yapıları değişmiş ve </a:t>
            </a:r>
            <a:r>
              <a:rPr lang="tr-TR" sz="1800" dirty="0" err="1"/>
              <a:t>demineralize</a:t>
            </a:r>
            <a:r>
              <a:rPr lang="tr-TR" sz="1800" dirty="0"/>
              <a:t> olmuş alt-miseller (</a:t>
            </a:r>
            <a:r>
              <a:rPr lang="tr-TR" sz="1800" dirty="0" err="1"/>
              <a:t>sub-micelles</a:t>
            </a:r>
            <a:r>
              <a:rPr lang="tr-TR" sz="1800" dirty="0"/>
              <a:t>) ve bunların arasına hapsedilmiş su fazından oluşan bir protein ağı niteliği taşır. Oldukça kırılgan bir yapı gösteren asit pıhtısında kazein, misellerdeki kompleks yapısını kaybetmiş durumdadır. </a:t>
            </a:r>
            <a:r>
              <a:rPr lang="tr-TR" sz="1800" dirty="0" smtClean="0"/>
              <a:t>Sıcaklık artışı pıhtılaşmayı kolaylaştırır.</a:t>
            </a:r>
          </a:p>
          <a:p>
            <a:pPr marL="0" indent="0" algn="just">
              <a:buNone/>
            </a:pPr>
            <a:r>
              <a:rPr lang="tr-TR" sz="1800" dirty="0" smtClean="0"/>
              <a:t>Bu olay </a:t>
            </a:r>
            <a:r>
              <a:rPr lang="tr-TR" sz="1800" dirty="0"/>
              <a:t>aşağıdaki şekilde gösterilebilir:</a:t>
            </a:r>
            <a:endParaRPr lang="tr-TR" sz="1800" b="1" dirty="0" smtClean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1600" dirty="0">
                <a:solidFill>
                  <a:srgbClr val="002060"/>
                </a:solidFill>
                <a:latin typeface="+mj-lt"/>
              </a:rPr>
              <a:t>Kalsiyum </a:t>
            </a:r>
            <a:r>
              <a:rPr lang="tr-TR" sz="1600" dirty="0" err="1">
                <a:solidFill>
                  <a:srgbClr val="002060"/>
                </a:solidFill>
                <a:latin typeface="+mj-lt"/>
              </a:rPr>
              <a:t>kazeinat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 fosfat kompleksi + laktik asit → </a:t>
            </a: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Asit 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kazein jeli + kalsiyum </a:t>
            </a:r>
            <a:r>
              <a:rPr lang="tr-TR" sz="1600" dirty="0" err="1">
                <a:solidFill>
                  <a:srgbClr val="002060"/>
                </a:solidFill>
                <a:latin typeface="+mj-lt"/>
              </a:rPr>
              <a:t>laktat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 + kalsiyum fosfat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 				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            (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çözünmez) </a:t>
            </a: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            (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çözünür) </a:t>
            </a: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           (</a:t>
            </a:r>
            <a:r>
              <a:rPr lang="tr-TR" sz="1600" dirty="0">
                <a:solidFill>
                  <a:srgbClr val="002060"/>
                </a:solidFill>
                <a:latin typeface="+mj-lt"/>
              </a:rPr>
              <a:t>çözünür</a:t>
            </a:r>
            <a:r>
              <a:rPr lang="tr-TR" sz="16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tr-TR" sz="16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tr-TR" sz="1600" b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4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84784"/>
            <a:ext cx="86201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0058-199A-4981-ACBB-71530880E99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1240</Words>
  <Application>Microsoft Office PowerPoint</Application>
  <PresentationFormat>Ekran Gösterisi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DERS 3 Sütün Kimyasal  Bileşimi (SÜTÜN PROTEİNLERİ) </vt:lpstr>
      <vt:lpstr>SÜT PROTEİNLERİ</vt:lpstr>
      <vt:lpstr>PowerPoint Sunusu</vt:lpstr>
      <vt:lpstr>PowerPoint Sunusu</vt:lpstr>
      <vt:lpstr>1-Kazein</vt:lpstr>
      <vt:lpstr>PowerPoint Sunusu</vt:lpstr>
      <vt:lpstr>PowerPoint Sunusu</vt:lpstr>
      <vt:lpstr>PowerPoint Sunusu</vt:lpstr>
      <vt:lpstr>PowerPoint Sunusu</vt:lpstr>
      <vt:lpstr>Kazeinin rennin enzimiyle pıhtılaşması </vt:lpstr>
      <vt:lpstr>PowerPoint Sunusu</vt:lpstr>
      <vt:lpstr>PowerPoint Sunusu</vt:lpstr>
      <vt:lpstr>Asidik ve alkali ortamda kazeinin davranışı</vt:lpstr>
      <vt:lpstr>SERUM PROTEİNLERİ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HP2020</dc:creator>
  <cp:lastModifiedBy>HP2020</cp:lastModifiedBy>
  <cp:revision>28</cp:revision>
  <dcterms:created xsi:type="dcterms:W3CDTF">2020-10-14T12:00:54Z</dcterms:created>
  <dcterms:modified xsi:type="dcterms:W3CDTF">2020-10-26T21:23:13Z</dcterms:modified>
</cp:coreProperties>
</file>