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8" r:id="rId3"/>
    <p:sldId id="279" r:id="rId4"/>
    <p:sldId id="280" r:id="rId5"/>
    <p:sldId id="281" r:id="rId6"/>
    <p:sldId id="282" r:id="rId7"/>
    <p:sldId id="283" r:id="rId8"/>
    <p:sldId id="284" r:id="rId9"/>
    <p:sldId id="285" r:id="rId10"/>
    <p:sldId id="286" r:id="rId11"/>
    <p:sldId id="275" r:id="rId12"/>
    <p:sldId id="276" r:id="rId13"/>
    <p:sldId id="277"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70" r:id="rId27"/>
    <p:sldId id="272" r:id="rId28"/>
    <p:sldId id="273" r:id="rId29"/>
    <p:sldId id="274" r:id="rId30"/>
    <p:sldId id="269" r:id="rId31"/>
    <p:sldId id="271" r:id="rId32"/>
    <p:sldId id="288" r:id="rId33"/>
    <p:sldId id="289" r:id="rId34"/>
    <p:sldId id="290" r:id="rId35"/>
    <p:sldId id="291" r:id="rId36"/>
    <p:sldId id="292" r:id="rId37"/>
    <p:sldId id="293" r:id="rId38"/>
    <p:sldId id="294" r:id="rId39"/>
    <p:sldId id="287" r:id="rId40"/>
    <p:sldId id="295" r:id="rId41"/>
    <p:sldId id="296" r:id="rId42"/>
    <p:sldId id="297" r:id="rId43"/>
    <p:sldId id="299" r:id="rId44"/>
    <p:sldId id="300" r:id="rId45"/>
    <p:sldId id="301" r:id="rId46"/>
    <p:sldId id="302" r:id="rId47"/>
    <p:sldId id="303"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EB42B-3B3B-4E2C-B871-787E911B6D8E}" type="datetimeFigureOut">
              <a:rPr lang="tr-TR" smtClean="0"/>
              <a:t>5.05.2023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6F93E-77F2-4694-8A8C-C02BB4E0C105}" type="slidenum">
              <a:rPr lang="tr-TR" smtClean="0"/>
              <a:t>‹#›</a:t>
            </a:fld>
            <a:endParaRPr lang="tr-TR"/>
          </a:p>
        </p:txBody>
      </p:sp>
    </p:spTree>
    <p:extLst>
      <p:ext uri="{BB962C8B-B14F-4D97-AF65-F5344CB8AC3E}">
        <p14:creationId xmlns:p14="http://schemas.microsoft.com/office/powerpoint/2010/main" val="4118695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3BC0F2C-592E-49DF-B53A-D4CC17FCCA92}" type="datetime1">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129535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A10C4B6-5A12-4C54-AE72-163CDD68349A}" type="datetime1">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289742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F9BE54-ECD8-4288-AB26-CA4C3BFF274A}" type="datetime1">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82476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BDCB58-A937-45F5-9AA0-0D81A01D0188}" type="datetime1">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193582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74D81F2-B9D7-48D3-9362-38A5943F3BF6}" type="datetime1">
              <a:rPr lang="tr-TR" smtClean="0"/>
              <a:t>5.05.2023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96735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6B6BB9-8687-4753-95AB-3A82B3E34296}" type="datetime1">
              <a:rPr lang="tr-TR" smtClean="0"/>
              <a:t>5.05.2023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418661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4B0E240-F2CB-47F8-B901-81D8A1A6E5BB}" type="datetime1">
              <a:rPr lang="tr-TR" smtClean="0"/>
              <a:t>5.05.2023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148475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8C3F0E5-9F65-4956-8E47-1FF8B6FE3F2E}" type="datetime1">
              <a:rPr lang="tr-TR" smtClean="0"/>
              <a:t>5.05.2023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95642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21172DD-DC70-4CBB-BCFE-000738B70516}" type="datetime1">
              <a:rPr lang="tr-TR" smtClean="0"/>
              <a:t>5.05.2023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416135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04714A-87A3-4575-BECF-18118BC63DF9}" type="datetime1">
              <a:rPr lang="tr-TR" smtClean="0"/>
              <a:t>5.05.2023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213558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940D3FA-D84E-414D-81F0-CFB19FD10333}" type="datetime1">
              <a:rPr lang="tr-TR" smtClean="0"/>
              <a:t>5.05.2023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40BF79E-23A0-4F09-B20F-D039F87DB30B}" type="slidenum">
              <a:rPr lang="tr-TR" smtClean="0"/>
              <a:t>‹#›</a:t>
            </a:fld>
            <a:endParaRPr lang="tr-TR"/>
          </a:p>
        </p:txBody>
      </p:sp>
    </p:spTree>
    <p:extLst>
      <p:ext uri="{BB962C8B-B14F-4D97-AF65-F5344CB8AC3E}">
        <p14:creationId xmlns:p14="http://schemas.microsoft.com/office/powerpoint/2010/main" val="285460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53A61-6925-4FC3-AB3F-91630CC9BB8F}" type="datetime1">
              <a:rPr lang="tr-TR" smtClean="0"/>
              <a:t>5.05.2023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BF79E-23A0-4F09-B20F-D039F87DB30B}" type="slidenum">
              <a:rPr lang="tr-TR" smtClean="0"/>
              <a:t>‹#›</a:t>
            </a:fld>
            <a:endParaRPr lang="tr-TR"/>
          </a:p>
        </p:txBody>
      </p:sp>
    </p:spTree>
    <p:extLst>
      <p:ext uri="{BB962C8B-B14F-4D97-AF65-F5344CB8AC3E}">
        <p14:creationId xmlns:p14="http://schemas.microsoft.com/office/powerpoint/2010/main" val="93731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3384376" cy="372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ctrTitle"/>
          </p:nvPr>
        </p:nvSpPr>
        <p:spPr>
          <a:xfrm>
            <a:off x="4644008" y="1268760"/>
            <a:ext cx="4030216" cy="1470025"/>
          </a:xfrm>
        </p:spPr>
        <p:txBody>
          <a:bodyPr/>
          <a:lstStyle/>
          <a:p>
            <a:r>
              <a:rPr lang="tr-TR" dirty="0" smtClean="0"/>
              <a:t>ŞEKER ÜRETİMİ-I</a:t>
            </a:r>
            <a:endParaRPr lang="tr-TR" dirty="0"/>
          </a:p>
        </p:txBody>
      </p:sp>
      <p:sp>
        <p:nvSpPr>
          <p:cNvPr id="3" name="Alt Başlık 2"/>
          <p:cNvSpPr>
            <a:spLocks noGrp="1"/>
          </p:cNvSpPr>
          <p:nvPr>
            <p:ph type="subTitle" idx="1"/>
          </p:nvPr>
        </p:nvSpPr>
        <p:spPr>
          <a:xfrm>
            <a:off x="611560" y="4365104"/>
            <a:ext cx="3888432" cy="2160240"/>
          </a:xfrm>
        </p:spPr>
        <p:txBody>
          <a:bodyPr>
            <a:normAutofit fontScale="92500"/>
          </a:bodyPr>
          <a:lstStyle/>
          <a:p>
            <a:r>
              <a:rPr lang="tr-TR" dirty="0" smtClean="0"/>
              <a:t>GTE005-GKK005 ÖZEL GIDA ÜRÜNLERİ</a:t>
            </a:r>
          </a:p>
          <a:p>
            <a:endParaRPr lang="tr-TR" dirty="0"/>
          </a:p>
          <a:p>
            <a:r>
              <a:rPr lang="tr-TR" sz="2200" b="1" dirty="0" smtClean="0"/>
              <a:t>Dr. </a:t>
            </a:r>
            <a:r>
              <a:rPr lang="tr-TR" sz="2200" b="1" dirty="0" err="1" smtClean="0"/>
              <a:t>Öğr</a:t>
            </a:r>
            <a:r>
              <a:rPr lang="tr-TR" sz="2200" b="1" dirty="0" smtClean="0"/>
              <a:t>. Üyesi Gülten ŞEKEROĞLU</a:t>
            </a:r>
          </a:p>
          <a:p>
            <a:endParaRPr lang="tr-TR" dirty="0"/>
          </a:p>
        </p:txBody>
      </p:sp>
      <p:sp>
        <p:nvSpPr>
          <p:cNvPr id="5" name="Slayt Numarası Yer Tutucusu 4"/>
          <p:cNvSpPr>
            <a:spLocks noGrp="1"/>
          </p:cNvSpPr>
          <p:nvPr>
            <p:ph type="sldNum" sz="quarter" idx="12"/>
          </p:nvPr>
        </p:nvSpPr>
        <p:spPr/>
        <p:txBody>
          <a:bodyPr/>
          <a:lstStyle/>
          <a:p>
            <a:fld id="{840BF79E-23A0-4F09-B20F-D039F87DB30B}" type="slidenum">
              <a:rPr lang="tr-TR" smtClean="0"/>
              <a:t>1</a:t>
            </a:fld>
            <a:endParaRPr lang="tr-TR"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212976"/>
            <a:ext cx="2872433" cy="308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93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10</a:t>
            </a:fld>
            <a:endParaRPr lang="tr-T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6912768" cy="633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088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11</a:t>
            </a:fld>
            <a:endParaRPr lang="tr-T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93807" cy="441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447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12</a:t>
            </a:fld>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66327"/>
            <a:ext cx="810552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096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13</a:t>
            </a:fld>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917575"/>
            <a:ext cx="730885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741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435280" cy="5433467"/>
          </a:xfrm>
        </p:spPr>
        <p:txBody>
          <a:bodyPr>
            <a:normAutofit/>
          </a:bodyPr>
          <a:lstStyle/>
          <a:p>
            <a:pPr marL="0" indent="0" algn="just">
              <a:buNone/>
            </a:pPr>
            <a:r>
              <a:rPr lang="tr-TR" sz="2000" dirty="0" smtClean="0"/>
              <a:t>Günümüzde şeker pancarı ve şeker kamışından yaygın bir biçimde üretilen şeker tarihin çok eski çağlarından beri insanlar tarafından kullanılan gıda maddelerinden biridir.</a:t>
            </a:r>
          </a:p>
          <a:p>
            <a:pPr marL="0" indent="0" algn="just">
              <a:buNone/>
            </a:pPr>
            <a:r>
              <a:rPr lang="tr-TR" sz="2000" dirty="0" smtClean="0"/>
              <a:t>XVIII. yüzyıla kadar şeker üretimi için yararlanılan tek bitki şeker kamışı olmuştur. Şeker kamışındaki şekerli maddelerin çıkarılarak koyu bir şurup haline getirilmesi ilk kez Hindistan’da gerçekleştirilmiştir. Şekerin diğer maddelerden arıtılması yöntemi M.S VIII. Yüzyıl sonlarında Mısır’da geliştirilmiştir. Bu durumdaki şekerin Avrupalılar tarafından tanınması haçlı seferleri sırasında olmuş ve M.S XII ve XIII yüzyıllarda Sicilya ve İspanya’da da şeker kamışı üretimine başlanılmıştır. Beyaz pancarın ısıtılması ile tatlı bir şurup elde edildiği ilk kez XVI. yüzyılda Fransa’da belirlenmiştir. Ancak pancardan şeker çıkarılması yönünde çalışmalar ilk kez XVIII. yüzyıl ortalarında Almanya’da başlatılmıştır. XIX. yüzyıl başında şeker pancarından şeker üreten ilk fabrikalar Almanya, Fransa ve Rusya’da kurulmaya başlanmıştır. Bu arada şeker pancarının ıslahı yönünde de büyük ilerlemeler kaydedilerek şeker yüzdesinin yükseltilmesinin gerçekleştirilmesi ile pancardan şeker üretme sanayii XIX yüzyıl sonlarında hızla gelişmeye ve yayılmaya başlamıştır.  </a:t>
            </a:r>
            <a:endParaRPr lang="tr-TR" sz="2000" dirty="0"/>
          </a:p>
        </p:txBody>
      </p:sp>
      <p:sp>
        <p:nvSpPr>
          <p:cNvPr id="4" name="Slayt Numarası Yer Tutucusu 3"/>
          <p:cNvSpPr>
            <a:spLocks noGrp="1"/>
          </p:cNvSpPr>
          <p:nvPr>
            <p:ph type="sldNum" sz="quarter" idx="12"/>
          </p:nvPr>
        </p:nvSpPr>
        <p:spPr/>
        <p:txBody>
          <a:bodyPr/>
          <a:lstStyle/>
          <a:p>
            <a:fld id="{840BF79E-23A0-4F09-B20F-D039F87DB30B}" type="slidenum">
              <a:rPr lang="tr-TR" smtClean="0"/>
              <a:t>14</a:t>
            </a:fld>
            <a:endParaRPr lang="tr-TR"/>
          </a:p>
        </p:txBody>
      </p:sp>
    </p:spTree>
    <p:extLst>
      <p:ext uri="{BB962C8B-B14F-4D97-AF65-F5344CB8AC3E}">
        <p14:creationId xmlns:p14="http://schemas.microsoft.com/office/powerpoint/2010/main" val="1136233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412776"/>
            <a:ext cx="755332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15</a:t>
            </a:fld>
            <a:endParaRPr lang="tr-TR"/>
          </a:p>
        </p:txBody>
      </p:sp>
    </p:spTree>
    <p:extLst>
      <p:ext uri="{BB962C8B-B14F-4D97-AF65-F5344CB8AC3E}">
        <p14:creationId xmlns:p14="http://schemas.microsoft.com/office/powerpoint/2010/main" val="286384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05" y="260648"/>
            <a:ext cx="6620023" cy="539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576556"/>
            <a:ext cx="6123675" cy="93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16</a:t>
            </a:fld>
            <a:endParaRPr lang="tr-TR"/>
          </a:p>
        </p:txBody>
      </p:sp>
    </p:spTree>
    <p:extLst>
      <p:ext uri="{BB962C8B-B14F-4D97-AF65-F5344CB8AC3E}">
        <p14:creationId xmlns:p14="http://schemas.microsoft.com/office/powerpoint/2010/main" val="962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ŞEKER PANCARI</a:t>
            </a:r>
            <a:endParaRPr lang="tr-T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28738"/>
            <a:ext cx="687705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17</a:t>
            </a:fld>
            <a:endParaRPr lang="tr-TR"/>
          </a:p>
        </p:txBody>
      </p:sp>
    </p:spTree>
    <p:extLst>
      <p:ext uri="{BB962C8B-B14F-4D97-AF65-F5344CB8AC3E}">
        <p14:creationId xmlns:p14="http://schemas.microsoft.com/office/powerpoint/2010/main" val="3176876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152525"/>
            <a:ext cx="679132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18</a:t>
            </a:fld>
            <a:endParaRPr lang="tr-TR"/>
          </a:p>
        </p:txBody>
      </p:sp>
    </p:spTree>
    <p:extLst>
      <p:ext uri="{BB962C8B-B14F-4D97-AF65-F5344CB8AC3E}">
        <p14:creationId xmlns:p14="http://schemas.microsoft.com/office/powerpoint/2010/main" val="2184745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764704"/>
            <a:ext cx="3888432" cy="57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19</a:t>
            </a:fld>
            <a:endParaRPr lang="tr-TR"/>
          </a:p>
        </p:txBody>
      </p:sp>
    </p:spTree>
    <p:extLst>
      <p:ext uri="{BB962C8B-B14F-4D97-AF65-F5344CB8AC3E}">
        <p14:creationId xmlns:p14="http://schemas.microsoft.com/office/powerpoint/2010/main" val="23677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2</a:t>
            </a:fld>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8815441"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874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smtClean="0"/>
              <a:t>Pancarın </a:t>
            </a:r>
            <a:r>
              <a:rPr lang="tr-TR" b="1" dirty="0"/>
              <a:t>Hasadı </a:t>
            </a:r>
          </a:p>
        </p:txBody>
      </p:sp>
      <p:sp>
        <p:nvSpPr>
          <p:cNvPr id="3" name="İçerik Yer Tutucusu 2"/>
          <p:cNvSpPr>
            <a:spLocks noGrp="1"/>
          </p:cNvSpPr>
          <p:nvPr>
            <p:ph idx="1"/>
          </p:nvPr>
        </p:nvSpPr>
        <p:spPr>
          <a:xfrm>
            <a:off x="457200" y="980728"/>
            <a:ext cx="5482952" cy="5145435"/>
          </a:xfrm>
        </p:spPr>
        <p:txBody>
          <a:bodyPr>
            <a:normAutofit fontScale="62500" lnSpcReduction="20000"/>
          </a:bodyPr>
          <a:lstStyle/>
          <a:p>
            <a:pPr marL="0" indent="0" algn="just">
              <a:buNone/>
            </a:pPr>
            <a:r>
              <a:rPr lang="tr-TR" dirty="0"/>
              <a:t>Pancarların olgunlaşması ekolojik koşullara ve pancarın çeşidine göre farklı zamanlarda olur. Birim zamanda, oluşan ve kullanılan şeker miktarı birbirine eşitlendiği zaman pancar fizyolojik olgunluğa erişmiş olur. Artık bu aşamada pancarda şeker birikimi durmuştur. Ülkemiz pancarlarında bu zaman genellikle eylül-ekim aylarına rastlar. Ancak pancarın hasat tarihinin belirlenmesinde fizyolojik olgunluğun yanı sıra fabrikanın kapasitesi ve işleme düzeni ile havanın gidişi de göz önüne alınır. Çünkü hasat edilen pancarın uzun süre bekletilmesi sakıncalıdır. Bu nedenle pancar hasadı fabrika yönetimi tarafından bir takvime </a:t>
            </a:r>
            <a:r>
              <a:rPr lang="tr-TR" dirty="0" smtClean="0"/>
              <a:t>bağlıdır.</a:t>
            </a:r>
          </a:p>
          <a:p>
            <a:pPr marL="0" indent="0" algn="just">
              <a:buNone/>
            </a:pPr>
            <a:r>
              <a:rPr lang="tr-TR" dirty="0"/>
              <a:t>Pancarların bir kısmının fizyolojik olgunluğa erişmeden hasat edilmesine “erken söküm”, bir kısmının da aşırı olgun halde hasat edilmesine “geç söküm” adı verilir. Türkiye’de pancar hasadı ağustos ayında başlayıp aralık başına kadar sürmektedir.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056" y="4725144"/>
            <a:ext cx="3285944" cy="180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ayt Numarası Yer Tutucusu 5"/>
          <p:cNvSpPr>
            <a:spLocks noGrp="1"/>
          </p:cNvSpPr>
          <p:nvPr>
            <p:ph type="sldNum" sz="quarter" idx="12"/>
          </p:nvPr>
        </p:nvSpPr>
        <p:spPr/>
        <p:txBody>
          <a:bodyPr/>
          <a:lstStyle/>
          <a:p>
            <a:fld id="{840BF79E-23A0-4F09-B20F-D039F87DB30B}" type="slidenum">
              <a:rPr lang="tr-TR" smtClean="0"/>
              <a:t>20</a:t>
            </a:fld>
            <a:endParaRPr lang="tr-TR"/>
          </a:p>
        </p:txBody>
      </p:sp>
    </p:spTree>
    <p:extLst>
      <p:ext uri="{BB962C8B-B14F-4D97-AF65-F5344CB8AC3E}">
        <p14:creationId xmlns:p14="http://schemas.microsoft.com/office/powerpoint/2010/main" val="935809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484784"/>
            <a:ext cx="759357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21</a:t>
            </a:fld>
            <a:endParaRPr lang="tr-TR"/>
          </a:p>
        </p:txBody>
      </p:sp>
    </p:spTree>
    <p:extLst>
      <p:ext uri="{BB962C8B-B14F-4D97-AF65-F5344CB8AC3E}">
        <p14:creationId xmlns:p14="http://schemas.microsoft.com/office/powerpoint/2010/main" val="204863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800" b="1" dirty="0"/>
              <a:t>Pancarın Depolanması ve Fabrikaya Nakli </a:t>
            </a:r>
          </a:p>
        </p:txBody>
      </p:sp>
      <p:sp>
        <p:nvSpPr>
          <p:cNvPr id="3" name="İçerik Yer Tutucusu 2"/>
          <p:cNvSpPr>
            <a:spLocks noGrp="1"/>
          </p:cNvSpPr>
          <p:nvPr>
            <p:ph idx="1"/>
          </p:nvPr>
        </p:nvSpPr>
        <p:spPr>
          <a:xfrm>
            <a:off x="457200" y="908720"/>
            <a:ext cx="8229600" cy="5217443"/>
          </a:xfrm>
        </p:spPr>
        <p:txBody>
          <a:bodyPr>
            <a:normAutofit/>
          </a:bodyPr>
          <a:lstStyle/>
          <a:p>
            <a:pPr marL="0" indent="0">
              <a:buNone/>
            </a:pPr>
            <a:r>
              <a:rPr lang="tr-TR" sz="1800" dirty="0"/>
              <a:t>Tarladan sökülen pancarlar fabrikada işlenene kadar iki aşamada depolanırlar. Bunlar; fabrikaya nakledilmeden önceki ve sonraki depolama (silolama) işlemleridir.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5904656" cy="252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051548"/>
            <a:ext cx="5959583" cy="28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22</a:t>
            </a:fld>
            <a:endParaRPr lang="tr-TR"/>
          </a:p>
        </p:txBody>
      </p:sp>
    </p:spTree>
    <p:extLst>
      <p:ext uri="{BB962C8B-B14F-4D97-AF65-F5344CB8AC3E}">
        <p14:creationId xmlns:p14="http://schemas.microsoft.com/office/powerpoint/2010/main" val="987558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a:bodyPr>
          <a:lstStyle/>
          <a:p>
            <a:r>
              <a:rPr lang="tr-TR" sz="2800" b="1" dirty="0"/>
              <a:t>Pancarın Yıkanması, Tartılması ve Kıyılması</a:t>
            </a:r>
          </a:p>
        </p:txBody>
      </p:sp>
      <p:sp>
        <p:nvSpPr>
          <p:cNvPr id="3" name="İçerik Yer Tutucusu 2"/>
          <p:cNvSpPr>
            <a:spLocks noGrp="1"/>
          </p:cNvSpPr>
          <p:nvPr>
            <p:ph idx="1"/>
          </p:nvPr>
        </p:nvSpPr>
        <p:spPr>
          <a:xfrm>
            <a:off x="457200" y="1196752"/>
            <a:ext cx="8229600" cy="4929411"/>
          </a:xfrm>
        </p:spPr>
        <p:txBody>
          <a:bodyPr>
            <a:normAutofit/>
          </a:bodyPr>
          <a:lstStyle/>
          <a:p>
            <a:pPr marL="0" indent="0" algn="just">
              <a:buNone/>
            </a:pPr>
            <a:r>
              <a:rPr lang="tr-TR" sz="2000" dirty="0"/>
              <a:t>Pancarların asıl yıkanması, fabrikanın en alt katında bulunan yıkama teknesinde olur. Pancar yıkama teknesi alt kısmında ızgara bulunan 1,5-3 metre genişliğinde 8-10 metre uzunluğunda, bölmelere ayrılmış bir yapıdır. Pancarlar yıkanırken taş ve topraklar altındaki ızgaradan geçerek ortamdan uzaklaşır. Olası demir </a:t>
            </a:r>
            <a:r>
              <a:rPr lang="tr-TR" sz="2000" dirty="0" smtClean="0"/>
              <a:t>parçacıkları </a:t>
            </a:r>
            <a:r>
              <a:rPr lang="tr-TR" sz="2000" dirty="0"/>
              <a:t>mıknatıs düzenekleri ile tutulur. </a:t>
            </a:r>
            <a:endParaRPr lang="tr-TR" sz="2000" dirty="0" smtClean="0"/>
          </a:p>
          <a:p>
            <a:pPr marL="0" indent="0" algn="just">
              <a:buNone/>
            </a:pPr>
            <a:r>
              <a:rPr lang="tr-TR" sz="2000" dirty="0"/>
              <a:t>Yıkanmış pancarlar </a:t>
            </a:r>
            <a:r>
              <a:rPr lang="tr-TR" sz="2000" dirty="0" err="1"/>
              <a:t>elevatörlerle</a:t>
            </a:r>
            <a:r>
              <a:rPr lang="tr-TR" sz="2000" dirty="0"/>
              <a:t> fabrikanın en üst katına nakledilerek kantara daha sonra da kıyım makinesine aktarılır. Tartımdan gelen pancarlar doğrama makinesine düşerler. Pancarlar bu makinede 5-10 cm uzunluğunda ve 3-5 mm genişliğinde 0,5-1.00 mm kalınlığında şeritler biçiminde kıyılırlar. Pancar parçaları sıcak suyla temasa geldiği zaman; hücrelerde moleküler </a:t>
            </a:r>
            <a:r>
              <a:rPr lang="tr-TR" sz="2000" dirty="0" err="1"/>
              <a:t>dispers</a:t>
            </a:r>
            <a:r>
              <a:rPr lang="tr-TR" sz="2000" dirty="0"/>
              <a:t> halde bulunan maddelerin, özellikle şekerin, ozmos yoluyla kısa zamanda tamamen suya geçmesi, buna karşı büyük moleküllü ve özellikle </a:t>
            </a:r>
            <a:r>
              <a:rPr lang="tr-TR" sz="2000" dirty="0" err="1"/>
              <a:t>kolloid</a:t>
            </a:r>
            <a:r>
              <a:rPr lang="tr-TR" sz="2000" dirty="0"/>
              <a:t> halindeki şeker olmayan maddelerin hücrelerde kalması istenir. Bunun için de kıyılmış pancar lapa halinde olmamalı ve büyük yüzeye sahip olmalıdır. Bu nedenle pancar makinesindeki bıçakların çok keskin olması gerekir.</a:t>
            </a:r>
          </a:p>
        </p:txBody>
      </p:sp>
      <p:sp>
        <p:nvSpPr>
          <p:cNvPr id="5" name="Slayt Numarası Yer Tutucusu 4"/>
          <p:cNvSpPr>
            <a:spLocks noGrp="1"/>
          </p:cNvSpPr>
          <p:nvPr>
            <p:ph type="sldNum" sz="quarter" idx="12"/>
          </p:nvPr>
        </p:nvSpPr>
        <p:spPr/>
        <p:txBody>
          <a:bodyPr/>
          <a:lstStyle/>
          <a:p>
            <a:fld id="{840BF79E-23A0-4F09-B20F-D039F87DB30B}" type="slidenum">
              <a:rPr lang="tr-TR" smtClean="0"/>
              <a:t>23</a:t>
            </a:fld>
            <a:endParaRPr lang="tr-TR"/>
          </a:p>
        </p:txBody>
      </p:sp>
    </p:spTree>
    <p:extLst>
      <p:ext uri="{BB962C8B-B14F-4D97-AF65-F5344CB8AC3E}">
        <p14:creationId xmlns:p14="http://schemas.microsoft.com/office/powerpoint/2010/main" val="756880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a:t>Pancardan Ham Şerbet Elde Edilmesi</a:t>
            </a:r>
          </a:p>
        </p:txBody>
      </p:sp>
      <p:sp>
        <p:nvSpPr>
          <p:cNvPr id="3" name="İçerik Yer Tutucusu 2"/>
          <p:cNvSpPr>
            <a:spLocks noGrp="1"/>
          </p:cNvSpPr>
          <p:nvPr>
            <p:ph idx="1"/>
          </p:nvPr>
        </p:nvSpPr>
        <p:spPr>
          <a:xfrm>
            <a:off x="457200" y="1196752"/>
            <a:ext cx="8229600" cy="4929411"/>
          </a:xfrm>
        </p:spPr>
        <p:txBody>
          <a:bodyPr>
            <a:normAutofit/>
          </a:bodyPr>
          <a:lstStyle/>
          <a:p>
            <a:pPr marL="0" indent="0">
              <a:buNone/>
            </a:pPr>
            <a:r>
              <a:rPr lang="tr-TR" sz="1800" dirty="0"/>
              <a:t>Pancar dokusunda bulunan şeker difüzyon yoluyla çıkarılır. Bunun içinde ters akım prensibine göre </a:t>
            </a:r>
            <a:r>
              <a:rPr lang="tr-TR" sz="1800" dirty="0" smtClean="0"/>
              <a:t>çalışan </a:t>
            </a:r>
            <a:r>
              <a:rPr lang="tr-TR" sz="1800" dirty="0"/>
              <a:t>değişik tiplerde </a:t>
            </a:r>
            <a:r>
              <a:rPr lang="tr-TR" sz="1800" dirty="0" err="1"/>
              <a:t>difüzörlerden</a:t>
            </a:r>
            <a:r>
              <a:rPr lang="tr-TR" sz="1800" dirty="0"/>
              <a:t> yararlanılır. </a:t>
            </a:r>
            <a:endParaRPr lang="tr-TR" sz="1800" dirty="0" smtClean="0"/>
          </a:p>
          <a:p>
            <a:pPr marL="0" indent="0" algn="ctr">
              <a:buNone/>
            </a:pPr>
            <a:r>
              <a:rPr lang="tr-TR" sz="3600" b="1" dirty="0" smtClean="0"/>
              <a:t>Difüzyon</a:t>
            </a:r>
          </a:p>
          <a:p>
            <a:pPr marL="0" indent="0" algn="just">
              <a:buNone/>
            </a:pPr>
            <a:r>
              <a:rPr lang="tr-TR" sz="1800" dirty="0" smtClean="0"/>
              <a:t>Geçirgen </a:t>
            </a:r>
            <a:r>
              <a:rPr lang="tr-TR" sz="1800" dirty="0"/>
              <a:t>bir zarın iki tarafına yoğunlukları farklı iki sıvı konduğu zaman, iki taraftaki sıvının da yoğunluğu aynı oluncaya kadar taraflar arasında madde alışverişi olur. Yani, maddelerin çok yoğun ortamdan az yoğun ortama kendiliğinden yayılmasıdır. Bu olay difüzyon olarak adlandırılır. Şeker pancarı hücrelerindeki kofullar, içinde fazla miktarda </a:t>
            </a:r>
            <a:r>
              <a:rPr lang="tr-TR" sz="1800" dirty="0" err="1"/>
              <a:t>sakkaroz</a:t>
            </a:r>
            <a:r>
              <a:rPr lang="tr-TR" sz="1800" dirty="0"/>
              <a:t> ve diğer bazı maddelerin çözünmüş olduğu yoğun bir sıvıyla (hücre suyuyla) doludur. Şeker fabrikasyonunda amaç bu şekerin dışarı çıkarılmasıdır. Bu işlem hücre zarının yarı geçirgen özelliğinden yararlanılarak difüzyon yoluyla gerçekleştirilir. Ancak, kofulun etrafını çevreleyen protoplazma protein yapısında olduğundan difüzyonu engeller. Bu nedenle difüzyon olayını gerçekleştirebilmek için protoplazmanın </a:t>
            </a:r>
            <a:r>
              <a:rPr lang="tr-TR" sz="1800" dirty="0" err="1"/>
              <a:t>denatüre</a:t>
            </a:r>
            <a:r>
              <a:rPr lang="tr-TR" sz="1800" dirty="0"/>
              <a:t> edilmesi gerekir. Bunun içinde öce pancar ısı uygulamasına tabi tutulur, pancar dilimleri buharla haşlanır ya da sıcak su ve sıcak şurupla muamele edilir. Protoplazmanın </a:t>
            </a:r>
            <a:r>
              <a:rPr lang="tr-TR" sz="1800" dirty="0" err="1"/>
              <a:t>denatüre</a:t>
            </a:r>
            <a:r>
              <a:rPr lang="tr-TR" sz="1800" dirty="0"/>
              <a:t> olması için 70-80 </a:t>
            </a:r>
            <a:r>
              <a:rPr lang="tr-TR" sz="1800" baseline="30000" dirty="0"/>
              <a:t>0</a:t>
            </a:r>
            <a:r>
              <a:rPr lang="tr-TR" sz="1800" dirty="0"/>
              <a:t>C sıcaklık </a:t>
            </a:r>
            <a:r>
              <a:rPr lang="tr-TR" sz="1800" dirty="0" smtClean="0"/>
              <a:t>yeterlidir.</a:t>
            </a:r>
            <a:endParaRPr lang="tr-TR" sz="1800" dirty="0"/>
          </a:p>
        </p:txBody>
      </p:sp>
      <p:sp>
        <p:nvSpPr>
          <p:cNvPr id="5" name="Slayt Numarası Yer Tutucusu 4"/>
          <p:cNvSpPr>
            <a:spLocks noGrp="1"/>
          </p:cNvSpPr>
          <p:nvPr>
            <p:ph type="sldNum" sz="quarter" idx="12"/>
          </p:nvPr>
        </p:nvSpPr>
        <p:spPr/>
        <p:txBody>
          <a:bodyPr/>
          <a:lstStyle/>
          <a:p>
            <a:fld id="{840BF79E-23A0-4F09-B20F-D039F87DB30B}" type="slidenum">
              <a:rPr lang="tr-TR" smtClean="0"/>
              <a:t>24</a:t>
            </a:fld>
            <a:endParaRPr lang="tr-TR"/>
          </a:p>
        </p:txBody>
      </p:sp>
    </p:spTree>
    <p:extLst>
      <p:ext uri="{BB962C8B-B14F-4D97-AF65-F5344CB8AC3E}">
        <p14:creationId xmlns:p14="http://schemas.microsoft.com/office/powerpoint/2010/main" val="1494251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6752"/>
            <a:ext cx="86868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25</a:t>
            </a:fld>
            <a:endParaRPr lang="tr-TR"/>
          </a:p>
        </p:txBody>
      </p:sp>
    </p:spTree>
    <p:extLst>
      <p:ext uri="{BB962C8B-B14F-4D97-AF65-F5344CB8AC3E}">
        <p14:creationId xmlns:p14="http://schemas.microsoft.com/office/powerpoint/2010/main" val="2505012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7500" lnSpcReduction="20000"/>
          </a:bodyPr>
          <a:lstStyle/>
          <a:p>
            <a:pPr marL="0" indent="0">
              <a:buNone/>
            </a:pPr>
            <a:r>
              <a:rPr lang="tr-TR" b="1" i="1" dirty="0"/>
              <a:t>Difüzyon yoluyla pancardan çıkarılan şeker miktarını etkileyen faktörler </a:t>
            </a:r>
            <a:endParaRPr lang="tr-TR" b="1" i="1" dirty="0" smtClean="0"/>
          </a:p>
          <a:p>
            <a:pPr marL="0" indent="0" algn="just">
              <a:buNone/>
            </a:pPr>
            <a:r>
              <a:rPr lang="tr-TR" dirty="0" smtClean="0"/>
              <a:t>1-Sıcaklık </a:t>
            </a:r>
            <a:r>
              <a:rPr lang="tr-TR" dirty="0"/>
              <a:t>derecesi: Sıcaklığın yükselmesi difüzyon hızını arttırır. Ancak, sıcaklık derecesinin fazla olması ya da sıcaklık uygulama süresinin uzaması pancardaki şeker olmayan maddelerin de şerbete geçmesine neden olur</a:t>
            </a:r>
            <a:r>
              <a:rPr lang="tr-TR" dirty="0" smtClean="0"/>
              <a:t>.</a:t>
            </a:r>
          </a:p>
          <a:p>
            <a:pPr marL="0" indent="0" algn="just">
              <a:buNone/>
            </a:pPr>
            <a:r>
              <a:rPr lang="tr-TR" dirty="0" smtClean="0"/>
              <a:t>2-Difüzyon </a:t>
            </a:r>
            <a:r>
              <a:rPr lang="tr-TR" dirty="0"/>
              <a:t>süresi: Hücre zarının yapısında ve hücreler arası oluşumlarda yer alan pektik maddeler </a:t>
            </a:r>
            <a:r>
              <a:rPr lang="tr-TR" dirty="0" err="1"/>
              <a:t>hidrotasyona</a:t>
            </a:r>
            <a:r>
              <a:rPr lang="tr-TR" dirty="0"/>
              <a:t> uğrayıp şişerek hücre zarı geçirgenliğinin azalması, dolayısıyla difüzyonun yavaşlaması hatta bazen durmasına neden olurlar. Bu olaya “difüzyonun oturması” adı verilir. </a:t>
            </a:r>
            <a:endParaRPr lang="tr-TR" dirty="0" smtClean="0"/>
          </a:p>
          <a:p>
            <a:pPr marL="0" indent="0" algn="just">
              <a:buNone/>
            </a:pPr>
            <a:r>
              <a:rPr lang="tr-TR" dirty="0" smtClean="0"/>
              <a:t>A-Alınan </a:t>
            </a:r>
            <a:r>
              <a:rPr lang="tr-TR" dirty="0"/>
              <a:t>ham şerbet miktarı (=çekiş): Yapılan araştırmalar ve uygulamalara göre difüzyonun en uygun biçimde gerçekleşmesi için pancarın 100 kilosundan elde edilen şerbet miktarının 110-130 litre olması gerekmektedir</a:t>
            </a:r>
            <a:r>
              <a:rPr lang="tr-TR" dirty="0" smtClean="0"/>
              <a:t>.</a:t>
            </a:r>
          </a:p>
          <a:p>
            <a:pPr marL="0" indent="0" algn="just">
              <a:buNone/>
            </a:pPr>
            <a:r>
              <a:rPr lang="tr-TR" dirty="0" smtClean="0"/>
              <a:t>B-Pancar </a:t>
            </a:r>
            <a:r>
              <a:rPr lang="tr-TR" dirty="0"/>
              <a:t>dilimlerinin yüzeyinin fazlalığı: Pancar kıyımlarının mümkün olduğunca ince ve uzun (1-5 cm) olması istenir.</a:t>
            </a:r>
          </a:p>
        </p:txBody>
      </p:sp>
      <p:sp>
        <p:nvSpPr>
          <p:cNvPr id="5" name="Slayt Numarası Yer Tutucusu 4"/>
          <p:cNvSpPr>
            <a:spLocks noGrp="1"/>
          </p:cNvSpPr>
          <p:nvPr>
            <p:ph type="sldNum" sz="quarter" idx="12"/>
          </p:nvPr>
        </p:nvSpPr>
        <p:spPr/>
        <p:txBody>
          <a:bodyPr/>
          <a:lstStyle/>
          <a:p>
            <a:fld id="{840BF79E-23A0-4F09-B20F-D039F87DB30B}" type="slidenum">
              <a:rPr lang="tr-TR" smtClean="0"/>
              <a:t>26</a:t>
            </a:fld>
            <a:endParaRPr lang="tr-TR"/>
          </a:p>
        </p:txBody>
      </p:sp>
    </p:spTree>
    <p:extLst>
      <p:ext uri="{BB962C8B-B14F-4D97-AF65-F5344CB8AC3E}">
        <p14:creationId xmlns:p14="http://schemas.microsoft.com/office/powerpoint/2010/main" val="190018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447675"/>
            <a:ext cx="6219825"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27</a:t>
            </a:fld>
            <a:endParaRPr lang="tr-TR"/>
          </a:p>
        </p:txBody>
      </p:sp>
    </p:spTree>
    <p:extLst>
      <p:ext uri="{BB962C8B-B14F-4D97-AF65-F5344CB8AC3E}">
        <p14:creationId xmlns:p14="http://schemas.microsoft.com/office/powerpoint/2010/main" val="3215665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85000" lnSpcReduction="20000"/>
          </a:bodyPr>
          <a:lstStyle/>
          <a:p>
            <a:pPr marL="0" indent="0">
              <a:buNone/>
            </a:pPr>
            <a:r>
              <a:rPr lang="tr-TR" dirty="0" err="1"/>
              <a:t>Olier</a:t>
            </a:r>
            <a:r>
              <a:rPr lang="tr-TR" dirty="0"/>
              <a:t> </a:t>
            </a:r>
            <a:r>
              <a:rPr lang="tr-TR" dirty="0" err="1"/>
              <a:t>difüzatörlerinin</a:t>
            </a:r>
            <a:r>
              <a:rPr lang="tr-TR" dirty="0"/>
              <a:t> kesintili çalışan difüzyon bataryalarına üstünlükleri şöyle özetlenebilir: </a:t>
            </a:r>
            <a:endParaRPr lang="tr-TR" dirty="0" smtClean="0"/>
          </a:p>
          <a:p>
            <a:pPr marL="514350" indent="-514350">
              <a:buFont typeface="+mj-lt"/>
              <a:buAutoNum type="arabicPeriod"/>
            </a:pPr>
            <a:r>
              <a:rPr lang="tr-TR" dirty="0" err="1" smtClean="0"/>
              <a:t>Difüzör</a:t>
            </a:r>
            <a:r>
              <a:rPr lang="tr-TR" dirty="0" smtClean="0"/>
              <a:t> </a:t>
            </a:r>
            <a:r>
              <a:rPr lang="tr-TR" dirty="0"/>
              <a:t>tam otomatik olarak çalışır. İş gücü gereksinimi azdır. </a:t>
            </a:r>
            <a:endParaRPr lang="tr-TR" dirty="0" smtClean="0"/>
          </a:p>
          <a:p>
            <a:pPr marL="514350" indent="-514350">
              <a:buFont typeface="+mj-lt"/>
              <a:buAutoNum type="arabicPeriod"/>
            </a:pPr>
            <a:r>
              <a:rPr lang="tr-TR" dirty="0" smtClean="0"/>
              <a:t>Buhar </a:t>
            </a:r>
            <a:r>
              <a:rPr lang="tr-TR" dirty="0"/>
              <a:t>sarfiyatı azdır. </a:t>
            </a:r>
            <a:endParaRPr lang="tr-TR" dirty="0" smtClean="0"/>
          </a:p>
          <a:p>
            <a:pPr marL="514350" indent="-514350">
              <a:buFont typeface="+mj-lt"/>
              <a:buAutoNum type="arabicPeriod"/>
            </a:pPr>
            <a:r>
              <a:rPr lang="tr-TR" dirty="0" smtClean="0"/>
              <a:t>Su </a:t>
            </a:r>
            <a:r>
              <a:rPr lang="tr-TR" dirty="0"/>
              <a:t>sarfiyatı azdır. </a:t>
            </a:r>
            <a:endParaRPr lang="tr-TR" dirty="0" smtClean="0"/>
          </a:p>
          <a:p>
            <a:pPr marL="514350" indent="-514350">
              <a:buFont typeface="+mj-lt"/>
              <a:buAutoNum type="arabicPeriod"/>
            </a:pPr>
            <a:r>
              <a:rPr lang="tr-TR" dirty="0" smtClean="0"/>
              <a:t>Enerji </a:t>
            </a:r>
            <a:r>
              <a:rPr lang="tr-TR" dirty="0"/>
              <a:t>sarfiyatı azdır. </a:t>
            </a:r>
            <a:endParaRPr lang="tr-TR" dirty="0" smtClean="0"/>
          </a:p>
          <a:p>
            <a:pPr marL="514350" indent="-514350">
              <a:buFont typeface="+mj-lt"/>
              <a:buAutoNum type="arabicPeriod"/>
            </a:pPr>
            <a:r>
              <a:rPr lang="tr-TR" dirty="0" smtClean="0"/>
              <a:t> </a:t>
            </a:r>
            <a:r>
              <a:rPr lang="tr-TR" dirty="0"/>
              <a:t>Pancar dilimleri ve şerbet hava ile temas etmediğinden ham şerbetin ve küspenin rengi açıktır. </a:t>
            </a:r>
            <a:endParaRPr lang="tr-TR" dirty="0" smtClean="0"/>
          </a:p>
          <a:p>
            <a:pPr marL="514350" indent="-514350">
              <a:buFont typeface="+mj-lt"/>
              <a:buAutoNum type="arabicPeriod"/>
            </a:pPr>
            <a:r>
              <a:rPr lang="tr-TR" dirty="0" smtClean="0"/>
              <a:t>Pancar </a:t>
            </a:r>
            <a:r>
              <a:rPr lang="tr-TR" dirty="0"/>
              <a:t>dilimleri fazla karışmadığından küspeler kırılmaz ve ince kısımlar parçalanmazlar. </a:t>
            </a:r>
            <a:endParaRPr lang="tr-TR" dirty="0" smtClean="0"/>
          </a:p>
          <a:p>
            <a:pPr marL="514350" indent="-514350">
              <a:buFont typeface="+mj-lt"/>
              <a:buAutoNum type="arabicPeriod"/>
            </a:pPr>
            <a:r>
              <a:rPr lang="tr-TR" dirty="0" smtClean="0"/>
              <a:t>Küspede </a:t>
            </a:r>
            <a:r>
              <a:rPr lang="tr-TR" dirty="0"/>
              <a:t>kalan şeker miktarı az, dolayısıyla şeker randımanı yüksektir. </a:t>
            </a:r>
          </a:p>
        </p:txBody>
      </p:sp>
      <p:sp>
        <p:nvSpPr>
          <p:cNvPr id="5" name="Slayt Numarası Yer Tutucusu 4"/>
          <p:cNvSpPr>
            <a:spLocks noGrp="1"/>
          </p:cNvSpPr>
          <p:nvPr>
            <p:ph type="sldNum" sz="quarter" idx="12"/>
          </p:nvPr>
        </p:nvSpPr>
        <p:spPr/>
        <p:txBody>
          <a:bodyPr/>
          <a:lstStyle/>
          <a:p>
            <a:fld id="{840BF79E-23A0-4F09-B20F-D039F87DB30B}" type="slidenum">
              <a:rPr lang="tr-TR" smtClean="0"/>
              <a:t>28</a:t>
            </a:fld>
            <a:endParaRPr lang="tr-TR"/>
          </a:p>
        </p:txBody>
      </p:sp>
    </p:spTree>
    <p:extLst>
      <p:ext uri="{BB962C8B-B14F-4D97-AF65-F5344CB8AC3E}">
        <p14:creationId xmlns:p14="http://schemas.microsoft.com/office/powerpoint/2010/main" val="645804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92500" lnSpcReduction="20000"/>
          </a:bodyPr>
          <a:lstStyle/>
          <a:p>
            <a:pPr marL="0" indent="0" algn="just">
              <a:buNone/>
            </a:pPr>
            <a:r>
              <a:rPr lang="tr-TR" b="1" dirty="0"/>
              <a:t>Kule (</a:t>
            </a:r>
            <a:r>
              <a:rPr lang="tr-TR" b="1" dirty="0" err="1"/>
              <a:t>turm</a:t>
            </a:r>
            <a:r>
              <a:rPr lang="tr-TR" b="1" dirty="0"/>
              <a:t>) </a:t>
            </a:r>
            <a:r>
              <a:rPr lang="tr-TR" b="1" dirty="0" err="1"/>
              <a:t>difüzörü</a:t>
            </a:r>
            <a:r>
              <a:rPr lang="tr-TR" b="1" dirty="0"/>
              <a:t>: </a:t>
            </a:r>
            <a:r>
              <a:rPr lang="tr-TR" dirty="0"/>
              <a:t>Demirden yapılmış silindir şeklindeki bir kuleden ibarettir. Alttan giren haşlanmış pancar kıymaları helezon vasıtasıyla yukarı çıkarken üstten giren sıcak su ile karşılaşır. Şerbet alttan alınır, küspe ise üstten atılır. Bu </a:t>
            </a:r>
            <a:r>
              <a:rPr lang="tr-TR" dirty="0" err="1"/>
              <a:t>difüzörler</a:t>
            </a:r>
            <a:r>
              <a:rPr lang="tr-TR" dirty="0"/>
              <a:t> de tam otomatik olarak çalışırlar. </a:t>
            </a:r>
            <a:endParaRPr lang="tr-TR" dirty="0" smtClean="0"/>
          </a:p>
          <a:p>
            <a:pPr marL="0" indent="0" algn="just">
              <a:buNone/>
            </a:pPr>
            <a:r>
              <a:rPr lang="tr-TR" b="1" dirty="0" smtClean="0"/>
              <a:t>R.T</a:t>
            </a:r>
            <a:r>
              <a:rPr lang="tr-TR" b="1" dirty="0"/>
              <a:t>. (rafinesi </a:t>
            </a:r>
            <a:r>
              <a:rPr lang="tr-TR" b="1" dirty="0" err="1"/>
              <a:t>difüzatörü</a:t>
            </a:r>
            <a:r>
              <a:rPr lang="tr-TR" b="1" dirty="0"/>
              <a:t>): </a:t>
            </a:r>
            <a:r>
              <a:rPr lang="tr-TR" dirty="0"/>
              <a:t>Demirden yapılmış, yatay durumda, ekseni etrafında dönen bir silindirden ibarettir. Silindirin iç kısmında iç içe geçmiş iki spiral helezon bulunur</a:t>
            </a:r>
            <a:r>
              <a:rPr lang="tr-TR" dirty="0" smtClean="0"/>
              <a:t>.</a:t>
            </a:r>
          </a:p>
          <a:p>
            <a:pPr marL="0" indent="0" algn="just">
              <a:buNone/>
            </a:pPr>
            <a:r>
              <a:rPr lang="tr-TR" dirty="0"/>
              <a:t>Türkiye’de Malatya Şeker Fabrikasında kullanılmaktadır. Diğer </a:t>
            </a:r>
            <a:r>
              <a:rPr lang="tr-TR" dirty="0" err="1"/>
              <a:t>difüzörlerde</a:t>
            </a:r>
            <a:r>
              <a:rPr lang="tr-TR" dirty="0"/>
              <a:t> olduğu gibi pancar zıt yönlerden girer ve çıkarlar. </a:t>
            </a:r>
          </a:p>
        </p:txBody>
      </p:sp>
      <p:sp>
        <p:nvSpPr>
          <p:cNvPr id="5" name="Slayt Numarası Yer Tutucusu 4"/>
          <p:cNvSpPr>
            <a:spLocks noGrp="1"/>
          </p:cNvSpPr>
          <p:nvPr>
            <p:ph type="sldNum" sz="quarter" idx="12"/>
          </p:nvPr>
        </p:nvSpPr>
        <p:spPr/>
        <p:txBody>
          <a:bodyPr/>
          <a:lstStyle/>
          <a:p>
            <a:fld id="{840BF79E-23A0-4F09-B20F-D039F87DB30B}" type="slidenum">
              <a:rPr lang="tr-TR" smtClean="0"/>
              <a:t>29</a:t>
            </a:fld>
            <a:endParaRPr lang="tr-TR"/>
          </a:p>
        </p:txBody>
      </p:sp>
    </p:spTree>
    <p:extLst>
      <p:ext uri="{BB962C8B-B14F-4D97-AF65-F5344CB8AC3E}">
        <p14:creationId xmlns:p14="http://schemas.microsoft.com/office/powerpoint/2010/main" val="167801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3</a:t>
            </a:fld>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66541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573015"/>
            <a:ext cx="8064896" cy="292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014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021288"/>
            <a:ext cx="8229600" cy="504056"/>
          </a:xfrm>
        </p:spPr>
        <p:txBody>
          <a:bodyPr>
            <a:normAutofit fontScale="92500" lnSpcReduction="10000"/>
          </a:bodyPr>
          <a:lstStyle/>
          <a:p>
            <a:pPr marL="0" indent="0" algn="ctr">
              <a:buNone/>
            </a:pPr>
            <a:r>
              <a:rPr lang="tr-TR" b="1" i="1" dirty="0" smtClean="0"/>
              <a:t>Şeker pancarından şeker üretimi</a:t>
            </a:r>
            <a:endParaRPr lang="tr-TR"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188" y="620688"/>
            <a:ext cx="745807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ayt Numarası Yer Tutucusu 4"/>
          <p:cNvSpPr>
            <a:spLocks noGrp="1"/>
          </p:cNvSpPr>
          <p:nvPr>
            <p:ph type="sldNum" sz="quarter" idx="12"/>
          </p:nvPr>
        </p:nvSpPr>
        <p:spPr/>
        <p:txBody>
          <a:bodyPr/>
          <a:lstStyle/>
          <a:p>
            <a:fld id="{840BF79E-23A0-4F09-B20F-D039F87DB30B}" type="slidenum">
              <a:rPr lang="tr-TR" smtClean="0"/>
              <a:t>30</a:t>
            </a:fld>
            <a:endParaRPr lang="tr-TR"/>
          </a:p>
        </p:txBody>
      </p:sp>
    </p:spTree>
    <p:extLst>
      <p:ext uri="{BB962C8B-B14F-4D97-AF65-F5344CB8AC3E}">
        <p14:creationId xmlns:p14="http://schemas.microsoft.com/office/powerpoint/2010/main" val="1109227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dirty="0"/>
              <a:t>Haşlama Teknesi </a:t>
            </a:r>
          </a:p>
        </p:txBody>
      </p:sp>
      <p:sp>
        <p:nvSpPr>
          <p:cNvPr id="3" name="İçerik Yer Tutucusu 2"/>
          <p:cNvSpPr>
            <a:spLocks noGrp="1"/>
          </p:cNvSpPr>
          <p:nvPr>
            <p:ph idx="1"/>
          </p:nvPr>
        </p:nvSpPr>
        <p:spPr>
          <a:xfrm>
            <a:off x="457200" y="908720"/>
            <a:ext cx="8229600" cy="5217443"/>
          </a:xfrm>
        </p:spPr>
        <p:txBody>
          <a:bodyPr>
            <a:normAutofit/>
          </a:bodyPr>
          <a:lstStyle/>
          <a:p>
            <a:pPr marL="0" indent="0" algn="just">
              <a:buNone/>
            </a:pPr>
            <a:r>
              <a:rPr lang="tr-TR" sz="1600" dirty="0" smtClean="0"/>
              <a:t>Doğrama </a:t>
            </a:r>
            <a:r>
              <a:rPr lang="tr-TR" sz="1600" dirty="0"/>
              <a:t>makinesinde kıyılan pancarlar difüzyondan önce haşlama teknesine girer. Haşlama teknesinde pancar kıyımları </a:t>
            </a:r>
            <a:r>
              <a:rPr lang="tr-TR" sz="1600" dirty="0" err="1"/>
              <a:t>difüzörden</a:t>
            </a:r>
            <a:r>
              <a:rPr lang="tr-TR" sz="1600" dirty="0"/>
              <a:t> gelen % 300-350 oranındaki 68-72 </a:t>
            </a:r>
            <a:r>
              <a:rPr lang="tr-TR" sz="1600" baseline="30000" dirty="0" err="1"/>
              <a:t>o</a:t>
            </a:r>
            <a:r>
              <a:rPr lang="tr-TR" sz="1600" dirty="0" err="1"/>
              <a:t>C</a:t>
            </a:r>
            <a:r>
              <a:rPr lang="tr-TR" sz="1600" dirty="0"/>
              <a:t> sıcaklığındaki ham şerbetle karıştırılarak haşlanır. Burada şerbetin bir bölümü çekilerek arıtılmak üzere şerbet arıtım istasyonuna gönderilirken kalan kısım kıyımla birlikte difüzyon kulesinin altından kuleye verilir.</a:t>
            </a:r>
          </a:p>
        </p:txBody>
      </p:sp>
      <p:sp>
        <p:nvSpPr>
          <p:cNvPr id="5" name="Slayt Numarası Yer Tutucusu 4"/>
          <p:cNvSpPr>
            <a:spLocks noGrp="1"/>
          </p:cNvSpPr>
          <p:nvPr>
            <p:ph type="sldNum" sz="quarter" idx="12"/>
          </p:nvPr>
        </p:nvSpPr>
        <p:spPr/>
        <p:txBody>
          <a:bodyPr/>
          <a:lstStyle/>
          <a:p>
            <a:fld id="{840BF79E-23A0-4F09-B20F-D039F87DB30B}" type="slidenum">
              <a:rPr lang="tr-TR" smtClean="0"/>
              <a:t>31</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60848"/>
            <a:ext cx="5328592" cy="40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603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r>
              <a:rPr lang="tr-TR" sz="2400" b="1" dirty="0"/>
              <a:t>Ham Şerbetin Temizlenmesi (İnce Şerbet </a:t>
            </a:r>
            <a:r>
              <a:rPr lang="tr-TR" sz="2400" b="1" dirty="0" err="1" smtClean="0"/>
              <a:t>Eldesi</a:t>
            </a:r>
            <a:r>
              <a:rPr lang="tr-TR" sz="2400" b="1" dirty="0" smtClean="0"/>
              <a:t>)</a:t>
            </a:r>
            <a:endParaRPr lang="tr-TR" sz="2400" b="1" dirty="0"/>
          </a:p>
        </p:txBody>
      </p:sp>
      <p:sp>
        <p:nvSpPr>
          <p:cNvPr id="3" name="İçerik Yer Tutucusu 2"/>
          <p:cNvSpPr>
            <a:spLocks noGrp="1"/>
          </p:cNvSpPr>
          <p:nvPr>
            <p:ph idx="1"/>
          </p:nvPr>
        </p:nvSpPr>
        <p:spPr>
          <a:xfrm>
            <a:off x="457200" y="1124744"/>
            <a:ext cx="8229600" cy="5001419"/>
          </a:xfrm>
          <a:ln>
            <a:solidFill>
              <a:schemeClr val="accent1"/>
            </a:solidFill>
          </a:ln>
        </p:spPr>
        <p:txBody>
          <a:bodyPr>
            <a:normAutofit fontScale="85000" lnSpcReduction="10000"/>
          </a:bodyPr>
          <a:lstStyle/>
          <a:p>
            <a:pPr marL="0" indent="0">
              <a:buNone/>
            </a:pPr>
            <a:r>
              <a:rPr lang="tr-TR" dirty="0" err="1"/>
              <a:t>Difüzörlerden</a:t>
            </a:r>
            <a:r>
              <a:rPr lang="tr-TR" dirty="0"/>
              <a:t> çıkan ham şerbet koyu renkli, viskoz yapılı, </a:t>
            </a:r>
            <a:r>
              <a:rPr lang="tr-TR" dirty="0" err="1"/>
              <a:t>kolloid</a:t>
            </a:r>
            <a:r>
              <a:rPr lang="tr-TR" dirty="0"/>
              <a:t> maddeler içeren bir sıvıdır. Sıcaklığı 35-40 </a:t>
            </a:r>
            <a:r>
              <a:rPr lang="tr-TR" baseline="30000" dirty="0" err="1"/>
              <a:t>o</a:t>
            </a:r>
            <a:r>
              <a:rPr lang="tr-TR" dirty="0" err="1"/>
              <a:t>C</a:t>
            </a:r>
            <a:r>
              <a:rPr lang="tr-TR" dirty="0"/>
              <a:t> olup kuru madde içeriği 14-15 </a:t>
            </a:r>
            <a:r>
              <a:rPr lang="tr-TR" baseline="30000" dirty="0" err="1"/>
              <a:t>o</a:t>
            </a:r>
            <a:r>
              <a:rPr lang="tr-TR" dirty="0" err="1"/>
              <a:t>Brix</a:t>
            </a:r>
            <a:r>
              <a:rPr lang="tr-TR" dirty="0"/>
              <a:t>, saflık kat sayısı 88-90 kadardır. Şerbet, içinde bulunan küspe ve diğer katı maddelerin uzaklaştırılması için kalbur şeklinde ki küspe yakalayıcıdan geçirilir, ölçme kabından geçer ve ısıtılarak sıcaklığı 80-90 </a:t>
            </a:r>
            <a:r>
              <a:rPr lang="tr-TR" baseline="30000" dirty="0" err="1"/>
              <a:t>o</a:t>
            </a:r>
            <a:r>
              <a:rPr lang="tr-TR" dirty="0" err="1"/>
              <a:t>C’a</a:t>
            </a:r>
            <a:r>
              <a:rPr lang="tr-TR" dirty="0"/>
              <a:t> çıkarılır. Bundan sonra temizleme işlemine geçirilir</a:t>
            </a:r>
            <a:r>
              <a:rPr lang="tr-TR" dirty="0" smtClean="0"/>
              <a:t>.</a:t>
            </a:r>
          </a:p>
          <a:p>
            <a:pPr marL="0" indent="0">
              <a:buNone/>
            </a:pPr>
            <a:r>
              <a:rPr lang="tr-TR" dirty="0" smtClean="0"/>
              <a:t>Ham </a:t>
            </a:r>
            <a:r>
              <a:rPr lang="tr-TR" dirty="0"/>
              <a:t>şerbetin temizlenmesinin esası; ham şerbetin önce kireçle muamele edilmesi, sonra da kireçli şerbete CO</a:t>
            </a:r>
            <a:r>
              <a:rPr lang="tr-TR" baseline="-25000" dirty="0"/>
              <a:t>2</a:t>
            </a:r>
            <a:r>
              <a:rPr lang="tr-TR" dirty="0"/>
              <a:t> vererek kireci CaCO</a:t>
            </a:r>
            <a:r>
              <a:rPr lang="tr-TR" baseline="-25000" dirty="0"/>
              <a:t>3</a:t>
            </a:r>
            <a:r>
              <a:rPr lang="tr-TR" dirty="0"/>
              <a:t> şeklinde çökertmek ve ardından süzmektir. Bu işlemlerden birincisi “</a:t>
            </a:r>
            <a:r>
              <a:rPr lang="tr-TR" b="1" dirty="0"/>
              <a:t>kireçleme</a:t>
            </a:r>
            <a:r>
              <a:rPr lang="tr-TR" dirty="0"/>
              <a:t>” ikincisi “</a:t>
            </a:r>
            <a:r>
              <a:rPr lang="tr-TR" b="1" dirty="0" err="1"/>
              <a:t>satürasyon</a:t>
            </a:r>
            <a:r>
              <a:rPr lang="tr-TR" dirty="0"/>
              <a:t>” işlemi </a:t>
            </a:r>
            <a:r>
              <a:rPr lang="tr-TR" dirty="0" smtClean="0"/>
              <a:t>olarak adlandırılır.</a:t>
            </a:r>
            <a:endParaRPr lang="tr-TR" dirty="0"/>
          </a:p>
        </p:txBody>
      </p:sp>
      <p:sp>
        <p:nvSpPr>
          <p:cNvPr id="4" name="Slayt Numarası Yer Tutucusu 3"/>
          <p:cNvSpPr>
            <a:spLocks noGrp="1"/>
          </p:cNvSpPr>
          <p:nvPr>
            <p:ph type="sldNum" sz="quarter" idx="12"/>
          </p:nvPr>
        </p:nvSpPr>
        <p:spPr/>
        <p:txBody>
          <a:bodyPr/>
          <a:lstStyle/>
          <a:p>
            <a:fld id="{840BF79E-23A0-4F09-B20F-D039F87DB30B}" type="slidenum">
              <a:rPr lang="tr-TR" smtClean="0"/>
              <a:t>32</a:t>
            </a:fld>
            <a:endParaRPr lang="tr-TR" dirty="0"/>
          </a:p>
        </p:txBody>
      </p:sp>
    </p:spTree>
    <p:extLst>
      <p:ext uri="{BB962C8B-B14F-4D97-AF65-F5344CB8AC3E}">
        <p14:creationId xmlns:p14="http://schemas.microsoft.com/office/powerpoint/2010/main" val="2622455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dirty="0"/>
              <a:t>Ham Şerbetin Kireçlenmesi </a:t>
            </a:r>
          </a:p>
        </p:txBody>
      </p:sp>
      <p:sp>
        <p:nvSpPr>
          <p:cNvPr id="3" name="İçerik Yer Tutucusu 2"/>
          <p:cNvSpPr>
            <a:spLocks noGrp="1"/>
          </p:cNvSpPr>
          <p:nvPr>
            <p:ph idx="1"/>
          </p:nvPr>
        </p:nvSpPr>
        <p:spPr>
          <a:xfrm>
            <a:off x="457200" y="1124744"/>
            <a:ext cx="8229600" cy="5328592"/>
          </a:xfrm>
        </p:spPr>
        <p:txBody>
          <a:bodyPr>
            <a:normAutofit fontScale="55000" lnSpcReduction="20000"/>
          </a:bodyPr>
          <a:lstStyle/>
          <a:p>
            <a:pPr marL="0" indent="0">
              <a:buNone/>
            </a:pPr>
            <a:r>
              <a:rPr lang="tr-TR" dirty="0" smtClean="0"/>
              <a:t>Ham </a:t>
            </a:r>
            <a:r>
              <a:rPr lang="tr-TR" dirty="0"/>
              <a:t>şerbetin kireçlenmesi ile içinde bulunan; </a:t>
            </a:r>
            <a:endParaRPr lang="tr-TR" dirty="0" smtClean="0"/>
          </a:p>
          <a:p>
            <a:pPr marL="0" indent="0" algn="just">
              <a:buNone/>
            </a:pPr>
            <a:r>
              <a:rPr lang="tr-TR" dirty="0"/>
              <a:t>-</a:t>
            </a:r>
            <a:r>
              <a:rPr lang="tr-TR" dirty="0" smtClean="0"/>
              <a:t>Fosfor </a:t>
            </a:r>
            <a:r>
              <a:rPr lang="tr-TR" dirty="0"/>
              <a:t>asidi, suda çözünmeyen kalsiyum fosfat haline dönüşerek, </a:t>
            </a:r>
            <a:endParaRPr lang="tr-TR" dirty="0" smtClean="0"/>
          </a:p>
          <a:p>
            <a:pPr marL="0" indent="0" algn="just">
              <a:buNone/>
            </a:pPr>
            <a:r>
              <a:rPr lang="tr-TR" dirty="0"/>
              <a:t>-</a:t>
            </a:r>
            <a:r>
              <a:rPr lang="tr-TR" dirty="0" smtClean="0"/>
              <a:t>Oksalik </a:t>
            </a:r>
            <a:r>
              <a:rPr lang="tr-TR" dirty="0"/>
              <a:t>ve sitrik asit gibi organik asitler suda az çözünen kalsiyum tuzlarına dönüşerek, </a:t>
            </a:r>
            <a:endParaRPr lang="tr-TR" dirty="0" smtClean="0"/>
          </a:p>
          <a:p>
            <a:pPr marL="0" indent="0" algn="just">
              <a:buNone/>
            </a:pPr>
            <a:r>
              <a:rPr lang="tr-TR" dirty="0"/>
              <a:t>-</a:t>
            </a:r>
            <a:r>
              <a:rPr lang="tr-TR" dirty="0" smtClean="0"/>
              <a:t>Demir </a:t>
            </a:r>
            <a:r>
              <a:rPr lang="tr-TR" dirty="0"/>
              <a:t>ve magnezyum metal hidroksitleri haline dönüşerek,  Proteinler </a:t>
            </a:r>
            <a:r>
              <a:rPr lang="tr-TR" dirty="0" err="1"/>
              <a:t>koagüle</a:t>
            </a:r>
            <a:r>
              <a:rPr lang="tr-TR" dirty="0"/>
              <a:t> olarak ve parçalanarak, </a:t>
            </a:r>
            <a:endParaRPr lang="tr-TR" dirty="0" smtClean="0"/>
          </a:p>
          <a:p>
            <a:pPr marL="0" indent="0" algn="just">
              <a:buNone/>
            </a:pPr>
            <a:r>
              <a:rPr lang="tr-TR" dirty="0"/>
              <a:t>-</a:t>
            </a:r>
            <a:r>
              <a:rPr lang="tr-TR" dirty="0" smtClean="0"/>
              <a:t>Amonyum </a:t>
            </a:r>
            <a:r>
              <a:rPr lang="tr-TR" dirty="0"/>
              <a:t>tuzları, amino asitler, pektik maddeler parçalanarak ve tuz oluşturarak, </a:t>
            </a:r>
            <a:endParaRPr lang="tr-TR" dirty="0" smtClean="0"/>
          </a:p>
          <a:p>
            <a:pPr marL="0" indent="0" algn="just">
              <a:buNone/>
            </a:pPr>
            <a:r>
              <a:rPr lang="tr-TR" dirty="0"/>
              <a:t>-</a:t>
            </a:r>
            <a:r>
              <a:rPr lang="tr-TR" dirty="0" err="1" smtClean="0"/>
              <a:t>İnvert</a:t>
            </a:r>
            <a:r>
              <a:rPr lang="tr-TR" dirty="0" smtClean="0"/>
              <a:t> </a:t>
            </a:r>
            <a:r>
              <a:rPr lang="tr-TR" dirty="0"/>
              <a:t>şekerler parçalanarak şerbetten uzaklaşırlar. </a:t>
            </a:r>
            <a:endParaRPr lang="tr-TR" dirty="0" smtClean="0"/>
          </a:p>
          <a:p>
            <a:pPr marL="0" indent="0" algn="just">
              <a:buNone/>
            </a:pPr>
            <a:r>
              <a:rPr lang="tr-TR" dirty="0"/>
              <a:t>-</a:t>
            </a:r>
            <a:r>
              <a:rPr lang="tr-TR" dirty="0" smtClean="0"/>
              <a:t>Şerbetin </a:t>
            </a:r>
            <a:r>
              <a:rPr lang="tr-TR" dirty="0" err="1"/>
              <a:t>pH’si</a:t>
            </a:r>
            <a:r>
              <a:rPr lang="tr-TR" dirty="0"/>
              <a:t> yükselerek (</a:t>
            </a:r>
            <a:r>
              <a:rPr lang="tr-TR" dirty="0" err="1"/>
              <a:t>pH</a:t>
            </a:r>
            <a:r>
              <a:rPr lang="tr-TR" dirty="0"/>
              <a:t>=10-12,5) alkali ortam oluşur ve mikroorganizmalar ölür. Bu arada bir kısım şeker (</a:t>
            </a:r>
            <a:r>
              <a:rPr lang="tr-TR" dirty="0" err="1"/>
              <a:t>sakkaroz</a:t>
            </a:r>
            <a:r>
              <a:rPr lang="tr-TR" dirty="0"/>
              <a:t>) de fazla kirecin bir kısmıyla birleşerek suda çözünebilir, kalsiyum </a:t>
            </a:r>
            <a:r>
              <a:rPr lang="tr-TR" dirty="0" err="1"/>
              <a:t>monosakkarat</a:t>
            </a:r>
            <a:r>
              <a:rPr lang="tr-TR" dirty="0"/>
              <a:t> formuna dönüşür. </a:t>
            </a:r>
            <a:endParaRPr lang="tr-TR" dirty="0" smtClean="0"/>
          </a:p>
          <a:p>
            <a:pPr marL="0" indent="0" algn="just">
              <a:buNone/>
            </a:pPr>
            <a:r>
              <a:rPr lang="tr-TR" dirty="0"/>
              <a:t>Kireçleme işlemi, saçtan yapılmış, içlerinde karıştırma tertibatları bulunan silindirik kazanlarda gerçekleştirilir. Sıcak olan ham şerbet kireçleme işlemi sırasında köpürür. Bunu önlemek için kolza yağı gibi maddeler kullanılır. Kireçlenmiş olan şerbet </a:t>
            </a:r>
            <a:r>
              <a:rPr lang="tr-TR" dirty="0" err="1"/>
              <a:t>satüratör</a:t>
            </a:r>
            <a:r>
              <a:rPr lang="tr-TR" dirty="0"/>
              <a:t> olarak adlandırılan </a:t>
            </a:r>
            <a:r>
              <a:rPr lang="tr-TR" dirty="0" err="1"/>
              <a:t>satürasyon</a:t>
            </a:r>
            <a:r>
              <a:rPr lang="tr-TR" dirty="0"/>
              <a:t> kazanlarına gönderilir. </a:t>
            </a:r>
            <a:endParaRPr lang="tr-TR" dirty="0" smtClean="0"/>
          </a:p>
          <a:p>
            <a:pPr marL="0" indent="0">
              <a:buNone/>
            </a:pPr>
            <a:endParaRPr lang="tr-TR" dirty="0" smtClean="0"/>
          </a:p>
          <a:p>
            <a:pPr marL="0" indent="0">
              <a:buNone/>
            </a:pPr>
            <a:r>
              <a:rPr lang="tr-TR" sz="3400" dirty="0" smtClean="0"/>
              <a:t>C</a:t>
            </a:r>
            <a:r>
              <a:rPr lang="tr-TR" sz="3400" baseline="-25000" dirty="0" smtClean="0"/>
              <a:t>12</a:t>
            </a:r>
            <a:r>
              <a:rPr lang="tr-TR" sz="3400" dirty="0" smtClean="0"/>
              <a:t>H</a:t>
            </a:r>
            <a:r>
              <a:rPr lang="tr-TR" sz="3400" baseline="-25000" dirty="0" smtClean="0"/>
              <a:t>22</a:t>
            </a:r>
            <a:r>
              <a:rPr lang="tr-TR" sz="3400" dirty="0" smtClean="0"/>
              <a:t>O</a:t>
            </a:r>
            <a:r>
              <a:rPr lang="tr-TR" sz="3400" baseline="-25000" dirty="0" smtClean="0"/>
              <a:t>11</a:t>
            </a:r>
            <a:r>
              <a:rPr lang="tr-TR" sz="3400" dirty="0" smtClean="0"/>
              <a:t> </a:t>
            </a:r>
            <a:r>
              <a:rPr lang="tr-TR" sz="3400" dirty="0"/>
              <a:t>+ </a:t>
            </a:r>
            <a:r>
              <a:rPr lang="tr-TR" sz="3400" dirty="0" err="1"/>
              <a:t>Ca</a:t>
            </a:r>
            <a:r>
              <a:rPr lang="tr-TR" sz="3400" dirty="0"/>
              <a:t>(OH)</a:t>
            </a:r>
            <a:r>
              <a:rPr lang="tr-TR" sz="3400" baseline="-25000" dirty="0"/>
              <a:t>2</a:t>
            </a:r>
            <a:r>
              <a:rPr lang="tr-TR" sz="3400" dirty="0"/>
              <a:t> </a:t>
            </a:r>
            <a:r>
              <a:rPr lang="tr-TR" sz="3400" dirty="0" smtClean="0"/>
              <a:t>                   CaC</a:t>
            </a:r>
            <a:r>
              <a:rPr lang="tr-TR" sz="3400" baseline="-25000" dirty="0" smtClean="0"/>
              <a:t>12</a:t>
            </a:r>
            <a:r>
              <a:rPr lang="tr-TR" sz="3400" dirty="0" smtClean="0"/>
              <a:t>H</a:t>
            </a:r>
            <a:r>
              <a:rPr lang="tr-TR" sz="3400" baseline="-25000" dirty="0" smtClean="0"/>
              <a:t>2</a:t>
            </a:r>
            <a:r>
              <a:rPr lang="tr-TR" sz="3400" dirty="0" smtClean="0"/>
              <a:t>0O</a:t>
            </a:r>
            <a:r>
              <a:rPr lang="tr-TR" sz="3400" baseline="-25000" dirty="0" smtClean="0"/>
              <a:t>11</a:t>
            </a:r>
            <a:r>
              <a:rPr lang="tr-TR" sz="3400" dirty="0" smtClean="0"/>
              <a:t> </a:t>
            </a:r>
            <a:r>
              <a:rPr lang="tr-TR" sz="3400" dirty="0"/>
              <a:t>+ 2H</a:t>
            </a:r>
            <a:r>
              <a:rPr lang="tr-TR" sz="3400" baseline="-25000" dirty="0"/>
              <a:t>2</a:t>
            </a:r>
            <a:r>
              <a:rPr lang="tr-TR" sz="3400" dirty="0"/>
              <a:t>O </a:t>
            </a:r>
          </a:p>
        </p:txBody>
      </p:sp>
      <p:sp>
        <p:nvSpPr>
          <p:cNvPr id="4" name="Slayt Numarası Yer Tutucusu 3"/>
          <p:cNvSpPr>
            <a:spLocks noGrp="1"/>
          </p:cNvSpPr>
          <p:nvPr>
            <p:ph type="sldNum" sz="quarter" idx="12"/>
          </p:nvPr>
        </p:nvSpPr>
        <p:spPr/>
        <p:txBody>
          <a:bodyPr/>
          <a:lstStyle/>
          <a:p>
            <a:fld id="{840BF79E-23A0-4F09-B20F-D039F87DB30B}" type="slidenum">
              <a:rPr lang="tr-TR" smtClean="0"/>
              <a:t>33</a:t>
            </a:fld>
            <a:endParaRPr lang="tr-TR"/>
          </a:p>
        </p:txBody>
      </p:sp>
      <p:cxnSp>
        <p:nvCxnSpPr>
          <p:cNvPr id="6" name="Düz Ok Bağlayıcısı 5"/>
          <p:cNvCxnSpPr/>
          <p:nvPr/>
        </p:nvCxnSpPr>
        <p:spPr>
          <a:xfrm>
            <a:off x="2627784" y="5066524"/>
            <a:ext cx="7468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097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dirty="0" err="1"/>
              <a:t>Satürasyon</a:t>
            </a:r>
            <a:r>
              <a:rPr lang="tr-TR" dirty="0"/>
              <a:t> </a:t>
            </a:r>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2800" dirty="0" smtClean="0"/>
              <a:t>Kireçlemeden </a:t>
            </a:r>
            <a:r>
              <a:rPr lang="tr-TR" sz="2800" dirty="0"/>
              <a:t>hemen sonra </a:t>
            </a:r>
            <a:r>
              <a:rPr lang="tr-TR" sz="2800" dirty="0" err="1"/>
              <a:t>satürasyon</a:t>
            </a:r>
            <a:r>
              <a:rPr lang="tr-TR" sz="2800" dirty="0"/>
              <a:t> yapılır. Bu işlemde kireçlenmiş olan şerbet CO</a:t>
            </a:r>
            <a:r>
              <a:rPr lang="tr-TR" sz="2800" baseline="-25000" dirty="0"/>
              <a:t>2</a:t>
            </a:r>
            <a:r>
              <a:rPr lang="tr-TR" sz="2800" dirty="0"/>
              <a:t> ile doyurulur. Bu sırada başlıca 2 tepkime meydana </a:t>
            </a:r>
            <a:r>
              <a:rPr lang="tr-TR" sz="2800" dirty="0" smtClean="0"/>
              <a:t>gelir.</a:t>
            </a:r>
            <a:endParaRPr lang="tr-TR" sz="2800" dirty="0"/>
          </a:p>
        </p:txBody>
      </p:sp>
      <p:sp>
        <p:nvSpPr>
          <p:cNvPr id="4" name="Slayt Numarası Yer Tutucusu 3"/>
          <p:cNvSpPr>
            <a:spLocks noGrp="1"/>
          </p:cNvSpPr>
          <p:nvPr>
            <p:ph type="sldNum" sz="quarter" idx="12"/>
          </p:nvPr>
        </p:nvSpPr>
        <p:spPr/>
        <p:txBody>
          <a:bodyPr/>
          <a:lstStyle/>
          <a:p>
            <a:fld id="{840BF79E-23A0-4F09-B20F-D039F87DB30B}" type="slidenum">
              <a:rPr lang="tr-TR" smtClean="0"/>
              <a:t>34</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32939"/>
            <a:ext cx="7436003" cy="92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03648" y="3861048"/>
            <a:ext cx="8344815" cy="2585323"/>
          </a:xfrm>
          <a:prstGeom prst="rect">
            <a:avLst/>
          </a:prstGeom>
        </p:spPr>
        <p:txBody>
          <a:bodyPr wrap="square">
            <a:spAutoFit/>
          </a:bodyPr>
          <a:lstStyle/>
          <a:p>
            <a:r>
              <a:rPr lang="tr-TR" dirty="0"/>
              <a:t>Bu tepkimeler sonucunda; </a:t>
            </a:r>
            <a:endParaRPr lang="tr-TR" dirty="0" smtClean="0"/>
          </a:p>
          <a:p>
            <a:r>
              <a:rPr lang="tr-TR" dirty="0"/>
              <a:t>-</a:t>
            </a:r>
            <a:r>
              <a:rPr lang="tr-TR" dirty="0" smtClean="0"/>
              <a:t>Şerbette </a:t>
            </a:r>
            <a:r>
              <a:rPr lang="tr-TR" dirty="0"/>
              <a:t>bulunan fazla kireç kalsiyum karbonat şeklinde çöker</a:t>
            </a:r>
            <a:r>
              <a:rPr lang="tr-TR" dirty="0" smtClean="0"/>
              <a:t>.</a:t>
            </a:r>
          </a:p>
          <a:p>
            <a:r>
              <a:rPr lang="tr-TR" dirty="0"/>
              <a:t>-</a:t>
            </a:r>
            <a:r>
              <a:rPr lang="tr-TR" dirty="0" smtClean="0"/>
              <a:t>Suda </a:t>
            </a:r>
            <a:r>
              <a:rPr lang="tr-TR" dirty="0"/>
              <a:t>çözünür nitelikteki kalsiyum </a:t>
            </a:r>
            <a:r>
              <a:rPr lang="tr-TR" dirty="0" err="1"/>
              <a:t>monosakkarat</a:t>
            </a:r>
            <a:r>
              <a:rPr lang="tr-TR" dirty="0"/>
              <a:t> yeniden </a:t>
            </a:r>
            <a:r>
              <a:rPr lang="tr-TR" dirty="0" err="1"/>
              <a:t>sakkaroz</a:t>
            </a:r>
            <a:r>
              <a:rPr lang="tr-TR" dirty="0"/>
              <a:t> ve kalsiyum karbonata ayrılır. </a:t>
            </a:r>
            <a:endParaRPr lang="tr-TR" dirty="0" smtClean="0"/>
          </a:p>
          <a:p>
            <a:r>
              <a:rPr lang="tr-TR" dirty="0"/>
              <a:t>-</a:t>
            </a:r>
            <a:r>
              <a:rPr lang="tr-TR" dirty="0" smtClean="0"/>
              <a:t>Şerbetin </a:t>
            </a:r>
            <a:r>
              <a:rPr lang="tr-TR" dirty="0" err="1"/>
              <a:t>pH’sı</a:t>
            </a:r>
            <a:r>
              <a:rPr lang="tr-TR" dirty="0"/>
              <a:t> da aşamalı olarak 10,9’a ve 9.5’e </a:t>
            </a:r>
            <a:r>
              <a:rPr lang="tr-TR" dirty="0" smtClean="0"/>
              <a:t>indirilir.</a:t>
            </a:r>
          </a:p>
          <a:p>
            <a:r>
              <a:rPr lang="tr-TR" dirty="0"/>
              <a:t>-</a:t>
            </a:r>
            <a:r>
              <a:rPr lang="tr-TR" dirty="0" smtClean="0"/>
              <a:t>Çökelen </a:t>
            </a:r>
            <a:r>
              <a:rPr lang="tr-TR" dirty="0"/>
              <a:t>CaCO</a:t>
            </a:r>
            <a:r>
              <a:rPr lang="tr-TR" baseline="-25000" dirty="0"/>
              <a:t>3</a:t>
            </a:r>
            <a:r>
              <a:rPr lang="tr-TR" dirty="0"/>
              <a:t> büyük bir yüzeye sahip olduğundan renk maddeleri ve diğer </a:t>
            </a:r>
            <a:r>
              <a:rPr lang="tr-TR" dirty="0" err="1"/>
              <a:t>kolloidleri</a:t>
            </a:r>
            <a:r>
              <a:rPr lang="tr-TR" dirty="0"/>
              <a:t> de </a:t>
            </a:r>
            <a:r>
              <a:rPr lang="tr-TR" dirty="0" err="1"/>
              <a:t>absorbe</a:t>
            </a:r>
            <a:r>
              <a:rPr lang="tr-TR" dirty="0"/>
              <a:t> ederek beraberinde çöktürür. Böylece şerbet durulur, rengi açılır ve su gibi saydam bir görünümde, filtre edilebilecek durumdaki ince şerbet elde edilmiş olur</a:t>
            </a:r>
            <a:r>
              <a:rPr lang="tr-TR" dirty="0" smtClean="0"/>
              <a:t>.</a:t>
            </a:r>
          </a:p>
          <a:p>
            <a:r>
              <a:rPr lang="tr-TR" dirty="0" err="1"/>
              <a:t>Satürasyon</a:t>
            </a:r>
            <a:r>
              <a:rPr lang="tr-TR" dirty="0"/>
              <a:t> işlemi I. </a:t>
            </a:r>
            <a:r>
              <a:rPr lang="tr-TR" dirty="0" err="1"/>
              <a:t>satürasyon</a:t>
            </a:r>
            <a:r>
              <a:rPr lang="tr-TR" dirty="0"/>
              <a:t> ve II. </a:t>
            </a:r>
            <a:r>
              <a:rPr lang="tr-TR" dirty="0" err="1"/>
              <a:t>satürasyon</a:t>
            </a:r>
            <a:r>
              <a:rPr lang="tr-TR" dirty="0"/>
              <a:t> olmak üzere 2 aşamada yapılır.</a:t>
            </a:r>
          </a:p>
        </p:txBody>
      </p:sp>
    </p:spTree>
    <p:extLst>
      <p:ext uri="{BB962C8B-B14F-4D97-AF65-F5344CB8AC3E}">
        <p14:creationId xmlns:p14="http://schemas.microsoft.com/office/powerpoint/2010/main" val="3673961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t>Filtrasyon</a:t>
            </a:r>
            <a:r>
              <a:rPr lang="tr-TR" b="1" dirty="0"/>
              <a:t> (Süzme) </a:t>
            </a:r>
          </a:p>
        </p:txBody>
      </p:sp>
      <p:sp>
        <p:nvSpPr>
          <p:cNvPr id="3" name="İçerik Yer Tutucusu 2"/>
          <p:cNvSpPr>
            <a:spLocks noGrp="1"/>
          </p:cNvSpPr>
          <p:nvPr>
            <p:ph idx="1"/>
          </p:nvPr>
        </p:nvSpPr>
        <p:spPr/>
        <p:txBody>
          <a:bodyPr>
            <a:normAutofit fontScale="85000" lnSpcReduction="10000"/>
          </a:bodyPr>
          <a:lstStyle/>
          <a:p>
            <a:pPr marL="0" indent="0" algn="just">
              <a:buNone/>
            </a:pPr>
            <a:r>
              <a:rPr lang="tr-TR" dirty="0" smtClean="0"/>
              <a:t>Birinci </a:t>
            </a:r>
            <a:r>
              <a:rPr lang="tr-TR" dirty="0"/>
              <a:t>ve ikinci </a:t>
            </a:r>
            <a:r>
              <a:rPr lang="tr-TR" dirty="0" err="1"/>
              <a:t>satürasyondan</a:t>
            </a:r>
            <a:r>
              <a:rPr lang="tr-TR" dirty="0"/>
              <a:t> sonra oluşan ve kireçleme çamuru olarak adlandırılan çamurun şerbetten ayrılması için uygulanan süzme işlemi, basınç altında, plakalı filtrelerde yapılır. Filtrelerdeki boş çerçevelerin yüzeyine bez gerilmiştir. Yardımcı süzücü madde görevini doğrudan çamurun kendisi yapar. Birinci </a:t>
            </a:r>
            <a:r>
              <a:rPr lang="tr-TR" dirty="0" err="1"/>
              <a:t>satürasyondan</a:t>
            </a:r>
            <a:r>
              <a:rPr lang="tr-TR" dirty="0"/>
              <a:t> sonra yapılan süzmede, filtrede kalan çamur önemli miktarda şeker içerdiğinden zaman zaman yıkanır. Çamurun yıkanması işlemi filtreye ters yönden saf su (buhar ) sevk etmek suretiyle yapılır. İkinci </a:t>
            </a:r>
            <a:r>
              <a:rPr lang="tr-TR" dirty="0" err="1"/>
              <a:t>satürasyondan</a:t>
            </a:r>
            <a:r>
              <a:rPr lang="tr-TR" dirty="0"/>
              <a:t> sonraki süzmede ise çamur yıkama işlemi uygulanmaz. </a:t>
            </a:r>
          </a:p>
        </p:txBody>
      </p:sp>
      <p:sp>
        <p:nvSpPr>
          <p:cNvPr id="4" name="Slayt Numarası Yer Tutucusu 3"/>
          <p:cNvSpPr>
            <a:spLocks noGrp="1"/>
          </p:cNvSpPr>
          <p:nvPr>
            <p:ph type="sldNum" sz="quarter" idx="12"/>
          </p:nvPr>
        </p:nvSpPr>
        <p:spPr/>
        <p:txBody>
          <a:bodyPr/>
          <a:lstStyle/>
          <a:p>
            <a:fld id="{840BF79E-23A0-4F09-B20F-D039F87DB30B}" type="slidenum">
              <a:rPr lang="tr-TR" smtClean="0"/>
              <a:t>35</a:t>
            </a:fld>
            <a:endParaRPr lang="tr-TR"/>
          </a:p>
        </p:txBody>
      </p:sp>
    </p:spTree>
    <p:extLst>
      <p:ext uri="{BB962C8B-B14F-4D97-AF65-F5344CB8AC3E}">
        <p14:creationId xmlns:p14="http://schemas.microsoft.com/office/powerpoint/2010/main" val="1639436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a:t>İnce Şerbetin Koyulaştırılması </a:t>
            </a:r>
          </a:p>
        </p:txBody>
      </p:sp>
      <p:sp>
        <p:nvSpPr>
          <p:cNvPr id="3" name="İçerik Yer Tutucusu 2"/>
          <p:cNvSpPr>
            <a:spLocks noGrp="1"/>
          </p:cNvSpPr>
          <p:nvPr>
            <p:ph idx="1"/>
          </p:nvPr>
        </p:nvSpPr>
        <p:spPr>
          <a:xfrm>
            <a:off x="457200" y="1340768"/>
            <a:ext cx="8229600" cy="4785395"/>
          </a:xfrm>
        </p:spPr>
        <p:txBody>
          <a:bodyPr>
            <a:normAutofit/>
          </a:bodyPr>
          <a:lstStyle/>
          <a:p>
            <a:pPr marL="0" indent="0" algn="just">
              <a:buNone/>
            </a:pPr>
            <a:r>
              <a:rPr lang="tr-TR" sz="2400" dirty="0"/>
              <a:t>İnce şerbetteki </a:t>
            </a:r>
            <a:r>
              <a:rPr lang="tr-TR" sz="2400" dirty="0" err="1"/>
              <a:t>sakkarozun</a:t>
            </a:r>
            <a:r>
              <a:rPr lang="tr-TR" sz="2400" dirty="0"/>
              <a:t> kristalleşebilmesi için, konsantrasyonunun arttırılması, yani suyunun büyük ölçüde buharlaştırılması gerekir. Bu buharlaştırma işlemi 2 aşamada gerçekleştirilir. Birinci aşamada şerbet konsantrasyonu %65’e çıkana kadar koyulaştırılır (ince şerbetin koyulaştırılması). 2. aşamada ise uygulanan özel bir teknikle koyu şerbette (şurupta) kalan su da önemli ölçüde buharlaştırılarak şurubun su içeriği %8-9’a indirilir ve şurup </a:t>
            </a:r>
            <a:r>
              <a:rPr lang="tr-TR" sz="2400" dirty="0" err="1"/>
              <a:t>sakkarozun</a:t>
            </a:r>
            <a:r>
              <a:rPr lang="tr-TR" sz="2400" dirty="0"/>
              <a:t> kolayca kristalleşebileceği hale getirilir ki bu işlem “şurubun lapaya işlenmesi” olarak adlandırılır.</a:t>
            </a:r>
          </a:p>
        </p:txBody>
      </p:sp>
      <p:sp>
        <p:nvSpPr>
          <p:cNvPr id="4" name="Slayt Numarası Yer Tutucusu 3"/>
          <p:cNvSpPr>
            <a:spLocks noGrp="1"/>
          </p:cNvSpPr>
          <p:nvPr>
            <p:ph type="sldNum" sz="quarter" idx="12"/>
          </p:nvPr>
        </p:nvSpPr>
        <p:spPr/>
        <p:txBody>
          <a:bodyPr/>
          <a:lstStyle/>
          <a:p>
            <a:fld id="{840BF79E-23A0-4F09-B20F-D039F87DB30B}" type="slidenum">
              <a:rPr lang="tr-TR" smtClean="0"/>
              <a:t>36</a:t>
            </a:fld>
            <a:endParaRPr lang="tr-TR"/>
          </a:p>
        </p:txBody>
      </p:sp>
    </p:spTree>
    <p:extLst>
      <p:ext uri="{BB962C8B-B14F-4D97-AF65-F5344CB8AC3E}">
        <p14:creationId xmlns:p14="http://schemas.microsoft.com/office/powerpoint/2010/main" val="1940240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92500" lnSpcReduction="10000"/>
          </a:bodyPr>
          <a:lstStyle/>
          <a:p>
            <a:pPr marL="0" indent="0">
              <a:buNone/>
            </a:pPr>
            <a:r>
              <a:rPr lang="tr-TR" dirty="0"/>
              <a:t>Buharlaştırma (koyulaştırma) sırasında şurupta meydana gelen olaylar</a:t>
            </a:r>
            <a:r>
              <a:rPr lang="tr-TR" dirty="0" smtClean="0"/>
              <a:t>;</a:t>
            </a:r>
          </a:p>
          <a:p>
            <a:pPr marL="0" indent="0">
              <a:buNone/>
            </a:pPr>
            <a:r>
              <a:rPr lang="tr-TR" dirty="0"/>
              <a:t>-</a:t>
            </a:r>
            <a:r>
              <a:rPr lang="tr-TR" dirty="0" smtClean="0"/>
              <a:t>Suyun </a:t>
            </a:r>
            <a:r>
              <a:rPr lang="tr-TR" dirty="0"/>
              <a:t>buharlaşması </a:t>
            </a:r>
            <a:endParaRPr lang="tr-TR" dirty="0" smtClean="0"/>
          </a:p>
          <a:p>
            <a:pPr marL="0" indent="0">
              <a:buNone/>
            </a:pPr>
            <a:r>
              <a:rPr lang="tr-TR" dirty="0"/>
              <a:t>-</a:t>
            </a:r>
            <a:r>
              <a:rPr lang="tr-TR" dirty="0" err="1" smtClean="0"/>
              <a:t>Sakkarozun</a:t>
            </a:r>
            <a:r>
              <a:rPr lang="tr-TR" dirty="0" smtClean="0"/>
              <a:t> </a:t>
            </a:r>
            <a:r>
              <a:rPr lang="tr-TR" dirty="0"/>
              <a:t>parçalanması ve şurup renginin esmerleşmesi (</a:t>
            </a:r>
            <a:r>
              <a:rPr lang="tr-TR" dirty="0" err="1"/>
              <a:t>Karamelizasyon</a:t>
            </a:r>
            <a:r>
              <a:rPr lang="tr-TR" dirty="0"/>
              <a:t> ve </a:t>
            </a:r>
            <a:r>
              <a:rPr lang="tr-TR" dirty="0" err="1"/>
              <a:t>maillard</a:t>
            </a:r>
            <a:r>
              <a:rPr lang="tr-TR" dirty="0"/>
              <a:t> tepkimesi) </a:t>
            </a:r>
            <a:endParaRPr lang="tr-TR" dirty="0" smtClean="0"/>
          </a:p>
          <a:p>
            <a:pPr marL="0" indent="0">
              <a:buNone/>
            </a:pPr>
            <a:r>
              <a:rPr lang="tr-TR" dirty="0"/>
              <a:t>-</a:t>
            </a:r>
            <a:r>
              <a:rPr lang="tr-TR" dirty="0" smtClean="0"/>
              <a:t>Taş </a:t>
            </a:r>
            <a:r>
              <a:rPr lang="tr-TR" dirty="0"/>
              <a:t>oluşumu </a:t>
            </a:r>
            <a:endParaRPr lang="tr-TR" dirty="0" smtClean="0"/>
          </a:p>
          <a:p>
            <a:pPr marL="0" indent="0">
              <a:buNone/>
            </a:pPr>
            <a:r>
              <a:rPr lang="tr-TR" dirty="0"/>
              <a:t>-</a:t>
            </a:r>
            <a:r>
              <a:rPr lang="tr-TR" dirty="0" smtClean="0"/>
              <a:t>Alkaliliğin </a:t>
            </a:r>
            <a:r>
              <a:rPr lang="tr-TR" dirty="0"/>
              <a:t>değişmesi </a:t>
            </a:r>
            <a:endParaRPr lang="tr-TR" dirty="0" smtClean="0"/>
          </a:p>
          <a:p>
            <a:pPr marL="0" indent="0">
              <a:buNone/>
            </a:pPr>
            <a:r>
              <a:rPr lang="tr-TR" dirty="0" smtClean="0"/>
              <a:t>Şerbetin </a:t>
            </a:r>
            <a:r>
              <a:rPr lang="tr-TR" dirty="0"/>
              <a:t>koyulaştırılması sırasında oluşan taşların </a:t>
            </a:r>
            <a:r>
              <a:rPr lang="tr-TR" dirty="0" err="1"/>
              <a:t>başlıcaları</a:t>
            </a:r>
            <a:r>
              <a:rPr lang="tr-TR" dirty="0"/>
              <a:t> CaSO</a:t>
            </a:r>
            <a:r>
              <a:rPr lang="tr-TR" baseline="-25000" dirty="0"/>
              <a:t>4</a:t>
            </a:r>
            <a:r>
              <a:rPr lang="tr-TR" dirty="0"/>
              <a:t>, CaCO</a:t>
            </a:r>
            <a:r>
              <a:rPr lang="tr-TR" baseline="-25000" dirty="0"/>
              <a:t>3</a:t>
            </a:r>
            <a:r>
              <a:rPr lang="tr-TR" dirty="0"/>
              <a:t> ve </a:t>
            </a:r>
            <a:r>
              <a:rPr lang="tr-TR" dirty="0" err="1"/>
              <a:t>Ca</a:t>
            </a:r>
            <a:r>
              <a:rPr lang="tr-TR" dirty="0"/>
              <a:t> (HCO</a:t>
            </a:r>
            <a:r>
              <a:rPr lang="tr-TR" baseline="-25000" dirty="0"/>
              <a:t>3</a:t>
            </a:r>
            <a:r>
              <a:rPr lang="tr-TR" dirty="0"/>
              <a:t>)</a:t>
            </a:r>
            <a:r>
              <a:rPr lang="tr-TR" baseline="-25000" dirty="0"/>
              <a:t>2</a:t>
            </a:r>
            <a:r>
              <a:rPr lang="tr-TR" dirty="0"/>
              <a:t> ile CaC</a:t>
            </a:r>
            <a:r>
              <a:rPr lang="tr-TR" baseline="-25000" dirty="0"/>
              <a:t>2</a:t>
            </a:r>
            <a:r>
              <a:rPr lang="tr-TR" dirty="0"/>
              <a:t>O</a:t>
            </a:r>
            <a:r>
              <a:rPr lang="tr-TR" baseline="-25000" dirty="0"/>
              <a:t>4</a:t>
            </a:r>
            <a:r>
              <a:rPr lang="tr-TR" dirty="0"/>
              <a:t> (kalsiyum oksalat) ve </a:t>
            </a:r>
            <a:r>
              <a:rPr lang="tr-TR" dirty="0" err="1"/>
              <a:t>Ca</a:t>
            </a:r>
            <a:r>
              <a:rPr lang="tr-TR" dirty="0"/>
              <a:t> (C</a:t>
            </a:r>
            <a:r>
              <a:rPr lang="tr-TR" baseline="-25000" dirty="0"/>
              <a:t>2</a:t>
            </a:r>
            <a:r>
              <a:rPr lang="tr-TR" dirty="0"/>
              <a:t>H</a:t>
            </a:r>
            <a:r>
              <a:rPr lang="tr-TR" baseline="-25000" dirty="0"/>
              <a:t>3</a:t>
            </a:r>
            <a:r>
              <a:rPr lang="tr-TR" dirty="0"/>
              <a:t>O</a:t>
            </a:r>
            <a:r>
              <a:rPr lang="tr-TR" baseline="-25000" dirty="0"/>
              <a:t>3</a:t>
            </a:r>
            <a:r>
              <a:rPr lang="tr-TR" dirty="0"/>
              <a:t>)</a:t>
            </a:r>
            <a:r>
              <a:rPr lang="tr-TR" baseline="-25000" dirty="0"/>
              <a:t>2</a:t>
            </a:r>
            <a:r>
              <a:rPr lang="tr-TR" dirty="0"/>
              <a:t> (kalsiyum </a:t>
            </a:r>
            <a:r>
              <a:rPr lang="tr-TR" dirty="0" err="1"/>
              <a:t>glikolat</a:t>
            </a:r>
            <a:r>
              <a:rPr lang="tr-TR" dirty="0"/>
              <a:t>)'tır. </a:t>
            </a:r>
          </a:p>
        </p:txBody>
      </p:sp>
      <p:sp>
        <p:nvSpPr>
          <p:cNvPr id="4" name="Slayt Numarası Yer Tutucusu 3"/>
          <p:cNvSpPr>
            <a:spLocks noGrp="1"/>
          </p:cNvSpPr>
          <p:nvPr>
            <p:ph type="sldNum" sz="quarter" idx="12"/>
          </p:nvPr>
        </p:nvSpPr>
        <p:spPr/>
        <p:txBody>
          <a:bodyPr/>
          <a:lstStyle/>
          <a:p>
            <a:fld id="{840BF79E-23A0-4F09-B20F-D039F87DB30B}" type="slidenum">
              <a:rPr lang="tr-TR" smtClean="0"/>
              <a:t>37</a:t>
            </a:fld>
            <a:endParaRPr lang="tr-TR"/>
          </a:p>
        </p:txBody>
      </p:sp>
    </p:spTree>
    <p:extLst>
      <p:ext uri="{BB962C8B-B14F-4D97-AF65-F5344CB8AC3E}">
        <p14:creationId xmlns:p14="http://schemas.microsoft.com/office/powerpoint/2010/main" val="2101061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a:bodyPr>
          <a:lstStyle/>
          <a:p>
            <a:r>
              <a:rPr lang="tr-TR" sz="2700" b="1" dirty="0"/>
              <a:t>Şurubun (Koyu Şerbetin) Lapaya İşlenmesi </a:t>
            </a:r>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2400" dirty="0"/>
              <a:t>Şurup, süzülür ve pişirme adı verilen işlemin uygulanmasıyla kalan suyun da büyük bir bölümü buharlaştırılarak şeker çözeltisi doygun hale getirilir. Bu doygunluk noktasından itibaren çözeltideki şekerin bir kısmı kristalleşmeye uğrar. Bu ürüne </a:t>
            </a:r>
            <a:r>
              <a:rPr lang="tr-TR" sz="2400" b="1" dirty="0"/>
              <a:t>“lapa</a:t>
            </a:r>
            <a:r>
              <a:rPr lang="tr-TR" sz="2400" dirty="0"/>
              <a:t>”, uygulanan işleme de “</a:t>
            </a:r>
            <a:r>
              <a:rPr lang="tr-TR" sz="2400" b="1" dirty="0"/>
              <a:t>lapaya işleme (pişirme</a:t>
            </a:r>
            <a:r>
              <a:rPr lang="tr-TR" sz="2400" dirty="0"/>
              <a:t>)” adları </a:t>
            </a:r>
            <a:r>
              <a:rPr lang="tr-TR" sz="2400" dirty="0" smtClean="0"/>
              <a:t>verilir.</a:t>
            </a:r>
          </a:p>
          <a:p>
            <a:pPr marL="0" indent="0" algn="just">
              <a:buNone/>
            </a:pPr>
            <a:r>
              <a:rPr lang="tr-TR" sz="2400" b="1" dirty="0"/>
              <a:t>Lapa; hem kristal, hem de çözünmüş halde şeker içeren, koyu, esmer renkli, yapışkan bir karışımdır</a:t>
            </a:r>
          </a:p>
        </p:txBody>
      </p:sp>
      <p:sp>
        <p:nvSpPr>
          <p:cNvPr id="4" name="Slayt Numarası Yer Tutucusu 3"/>
          <p:cNvSpPr>
            <a:spLocks noGrp="1"/>
          </p:cNvSpPr>
          <p:nvPr>
            <p:ph type="sldNum" sz="quarter" idx="12"/>
          </p:nvPr>
        </p:nvSpPr>
        <p:spPr/>
        <p:txBody>
          <a:bodyPr/>
          <a:lstStyle/>
          <a:p>
            <a:fld id="{840BF79E-23A0-4F09-B20F-D039F87DB30B}" type="slidenum">
              <a:rPr lang="tr-TR" smtClean="0"/>
              <a:t>38</a:t>
            </a:fld>
            <a:endParaRPr lang="tr-TR"/>
          </a:p>
        </p:txBody>
      </p:sp>
    </p:spTree>
    <p:extLst>
      <p:ext uri="{BB962C8B-B14F-4D97-AF65-F5344CB8AC3E}">
        <p14:creationId xmlns:p14="http://schemas.microsoft.com/office/powerpoint/2010/main" val="4044471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r>
              <a:rPr lang="tr-TR" b="1" dirty="0" err="1"/>
              <a:t>Kristalizasyon</a:t>
            </a:r>
            <a:endParaRPr lang="tr-TR" b="1" dirty="0"/>
          </a:p>
        </p:txBody>
      </p:sp>
      <p:sp>
        <p:nvSpPr>
          <p:cNvPr id="3" name="İçerik Yer Tutucusu 2"/>
          <p:cNvSpPr>
            <a:spLocks noGrp="1"/>
          </p:cNvSpPr>
          <p:nvPr>
            <p:ph idx="1"/>
          </p:nvPr>
        </p:nvSpPr>
        <p:spPr>
          <a:xfrm>
            <a:off x="457200" y="1124744"/>
            <a:ext cx="8229600" cy="5001419"/>
          </a:xfrm>
        </p:spPr>
        <p:txBody>
          <a:bodyPr>
            <a:normAutofit fontScale="85000" lnSpcReduction="20000"/>
          </a:bodyPr>
          <a:lstStyle/>
          <a:p>
            <a:pPr marL="0" indent="0" algn="just">
              <a:buNone/>
            </a:pPr>
            <a:r>
              <a:rPr lang="tr-TR" dirty="0"/>
              <a:t>Şeker fabrikalarında pişirme kazanlarının bulunduğu katın altında lapanın </a:t>
            </a:r>
            <a:r>
              <a:rPr lang="tr-TR" dirty="0" err="1"/>
              <a:t>kristalizasyonunu</a:t>
            </a:r>
            <a:r>
              <a:rPr lang="tr-TR" dirty="0"/>
              <a:t> tamamlayan </a:t>
            </a:r>
            <a:r>
              <a:rPr lang="tr-TR" dirty="0" err="1"/>
              <a:t>kristalizatörler</a:t>
            </a:r>
            <a:r>
              <a:rPr lang="tr-TR" dirty="0"/>
              <a:t> bulunur. Şeker lapasının birden soğumaması için </a:t>
            </a:r>
            <a:r>
              <a:rPr lang="tr-TR" dirty="0" err="1"/>
              <a:t>kristalizasyon</a:t>
            </a:r>
            <a:r>
              <a:rPr lang="tr-TR" dirty="0"/>
              <a:t> kaplarının (</a:t>
            </a:r>
            <a:r>
              <a:rPr lang="tr-TR" dirty="0" err="1"/>
              <a:t>kristalizatörlerin</a:t>
            </a:r>
            <a:r>
              <a:rPr lang="tr-TR" dirty="0"/>
              <a:t>) çeperleri izolasyonludur. Lapa </a:t>
            </a:r>
            <a:r>
              <a:rPr lang="tr-TR" dirty="0" err="1"/>
              <a:t>kristalizatörde</a:t>
            </a:r>
            <a:r>
              <a:rPr lang="tr-TR" dirty="0"/>
              <a:t> yavaş yavaş karıştırılarak ya da hareket ettirilerek soğutulur. Lapanın hareketi </a:t>
            </a:r>
            <a:r>
              <a:rPr lang="tr-TR" dirty="0" err="1"/>
              <a:t>kristalizatör</a:t>
            </a:r>
            <a:r>
              <a:rPr lang="tr-TR" dirty="0"/>
              <a:t> içine yerleştirilmiş paletlerle ya da kabın dönmesiyle sağlanır. Lapanın viskozitesini azaltmak için, içine bir miktar yeşil şurup katılır. Kristalleri oluşturan moleküllerin düzenli ve karşılıklı bir şekil alması kolaylaştırmak için; </a:t>
            </a:r>
            <a:r>
              <a:rPr lang="tr-TR" dirty="0" err="1"/>
              <a:t>kristalizasyon</a:t>
            </a:r>
            <a:r>
              <a:rPr lang="tr-TR" dirty="0"/>
              <a:t> kabının yavaş yavaş hareket etmesi, ortamın sıcak tutulması ve lapanın sürekli belirli bir koyulukta olması </a:t>
            </a:r>
            <a:r>
              <a:rPr lang="tr-TR" dirty="0" smtClean="0"/>
              <a:t>sağlanmalıdır.</a:t>
            </a:r>
            <a:endParaRPr lang="tr-TR" dirty="0"/>
          </a:p>
        </p:txBody>
      </p:sp>
      <p:sp>
        <p:nvSpPr>
          <p:cNvPr id="4" name="Slayt Numarası Yer Tutucusu 3"/>
          <p:cNvSpPr>
            <a:spLocks noGrp="1"/>
          </p:cNvSpPr>
          <p:nvPr>
            <p:ph type="sldNum" sz="quarter" idx="12"/>
          </p:nvPr>
        </p:nvSpPr>
        <p:spPr/>
        <p:txBody>
          <a:bodyPr/>
          <a:lstStyle/>
          <a:p>
            <a:fld id="{840BF79E-23A0-4F09-B20F-D039F87DB30B}" type="slidenum">
              <a:rPr lang="tr-TR" smtClean="0"/>
              <a:t>39</a:t>
            </a:fld>
            <a:endParaRPr lang="tr-TR"/>
          </a:p>
        </p:txBody>
      </p:sp>
    </p:spTree>
    <p:extLst>
      <p:ext uri="{BB962C8B-B14F-4D97-AF65-F5344CB8AC3E}">
        <p14:creationId xmlns:p14="http://schemas.microsoft.com/office/powerpoint/2010/main" val="416226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4</a:t>
            </a:fld>
            <a:endParaRPr lang="tr-T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698021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980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nb-NO" b="1" dirty="0" smtClean="0"/>
              <a:t>Ham </a:t>
            </a:r>
            <a:r>
              <a:rPr lang="nb-NO" b="1" dirty="0"/>
              <a:t>Şeker Elde Edilmesi </a:t>
            </a:r>
            <a:endParaRPr lang="tr-TR" b="1" dirty="0"/>
          </a:p>
        </p:txBody>
      </p:sp>
      <p:sp>
        <p:nvSpPr>
          <p:cNvPr id="3" name="İçerik Yer Tutucusu 2"/>
          <p:cNvSpPr>
            <a:spLocks noGrp="1"/>
          </p:cNvSpPr>
          <p:nvPr>
            <p:ph idx="1"/>
          </p:nvPr>
        </p:nvSpPr>
        <p:spPr>
          <a:xfrm>
            <a:off x="457200" y="1196752"/>
            <a:ext cx="8229600" cy="4929411"/>
          </a:xfrm>
        </p:spPr>
        <p:txBody>
          <a:bodyPr>
            <a:normAutofit/>
          </a:bodyPr>
          <a:lstStyle/>
          <a:p>
            <a:pPr marL="0" indent="0">
              <a:buNone/>
            </a:pPr>
            <a:r>
              <a:rPr lang="tr-TR" sz="2000" dirty="0"/>
              <a:t>Şurup ya da su ile sulandırılan, </a:t>
            </a:r>
            <a:r>
              <a:rPr lang="tr-TR" sz="2000" dirty="0" err="1"/>
              <a:t>kristalizasyonu</a:t>
            </a:r>
            <a:r>
              <a:rPr lang="tr-TR" sz="2000" dirty="0"/>
              <a:t> tamamlanmış, 45oC sıcaklıktaki lapa, </a:t>
            </a:r>
            <a:r>
              <a:rPr lang="tr-TR" sz="2000" dirty="0" err="1"/>
              <a:t>kristalizatörlerin</a:t>
            </a:r>
            <a:r>
              <a:rPr lang="tr-TR" sz="2000" dirty="0"/>
              <a:t> bir altındaki katta bulunan santrifüjlere sevk edilir. Hızları 800-1000 </a:t>
            </a:r>
            <a:r>
              <a:rPr lang="tr-TR" sz="2000" dirty="0" err="1" smtClean="0"/>
              <a:t>rpm</a:t>
            </a:r>
            <a:r>
              <a:rPr lang="tr-TR" sz="2000" dirty="0" smtClean="0"/>
              <a:t> olan </a:t>
            </a:r>
            <a:r>
              <a:rPr lang="tr-TR" sz="2000" dirty="0"/>
              <a:t>bu santrifüjlerde, kristalize şeker şuruptan ayrılır. </a:t>
            </a:r>
            <a:r>
              <a:rPr lang="tr-TR" sz="2000" b="1" dirty="0"/>
              <a:t>Lapanın santrifüjü ile ayrılan bu şurup, “artık şurup” ya da “yeşil şurup” adlarıyla anılır</a:t>
            </a:r>
            <a:r>
              <a:rPr lang="tr-TR" sz="2000" dirty="0"/>
              <a:t>. Ham şeker özgün kokulu, üzerinde kalmış bulunan şuruptan dolayı sarımsı renkte, 2-4 mm irilikteki kristallerden oluşur</a:t>
            </a:r>
            <a:r>
              <a:rPr lang="tr-TR" sz="2000" dirty="0" smtClean="0"/>
              <a:t>. Şeker </a:t>
            </a:r>
            <a:r>
              <a:rPr lang="tr-TR" sz="2000" dirty="0"/>
              <a:t>lapasının ve bu lapadan elde edilen ham şekerin bileşimleri şöyledir: </a:t>
            </a:r>
          </a:p>
        </p:txBody>
      </p:sp>
      <p:sp>
        <p:nvSpPr>
          <p:cNvPr id="4" name="Slayt Numarası Yer Tutucusu 3"/>
          <p:cNvSpPr>
            <a:spLocks noGrp="1"/>
          </p:cNvSpPr>
          <p:nvPr>
            <p:ph type="sldNum" sz="quarter" idx="12"/>
          </p:nvPr>
        </p:nvSpPr>
        <p:spPr/>
        <p:txBody>
          <a:bodyPr/>
          <a:lstStyle/>
          <a:p>
            <a:fld id="{840BF79E-23A0-4F09-B20F-D039F87DB30B}" type="slidenum">
              <a:rPr lang="tr-TR" smtClean="0"/>
              <a:t>40</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861048"/>
            <a:ext cx="655035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758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r>
              <a:rPr lang="tr-TR" b="1" dirty="0"/>
              <a:t>Ham Şekerin Arıtılması</a:t>
            </a:r>
          </a:p>
        </p:txBody>
      </p:sp>
      <p:sp>
        <p:nvSpPr>
          <p:cNvPr id="3" name="İçerik Yer Tutucusu 2"/>
          <p:cNvSpPr>
            <a:spLocks noGrp="1"/>
          </p:cNvSpPr>
          <p:nvPr>
            <p:ph idx="1"/>
          </p:nvPr>
        </p:nvSpPr>
        <p:spPr>
          <a:xfrm>
            <a:off x="457200" y="836712"/>
            <a:ext cx="8229600" cy="5832648"/>
          </a:xfrm>
        </p:spPr>
        <p:txBody>
          <a:bodyPr>
            <a:normAutofit lnSpcReduction="10000"/>
          </a:bodyPr>
          <a:lstStyle/>
          <a:p>
            <a:pPr marL="0" indent="0" algn="just">
              <a:buNone/>
            </a:pPr>
            <a:r>
              <a:rPr lang="tr-TR" sz="2000" dirty="0"/>
              <a:t>Ham şeker; pek hoşa gitmeyen bir tat ve kokuya sahip, sarı renkte, yapışkan karakterli olduğu ve çözündüğü zaman genellikle duru bir çözelti oluşturmadığı için, doğrudan tüketimde kullanılmaz. Doğrudan tüketime sunulmak için, ham şeker, "</a:t>
            </a:r>
            <a:r>
              <a:rPr lang="tr-TR" sz="2000" dirty="0" err="1"/>
              <a:t>Affinasyon</a:t>
            </a:r>
            <a:r>
              <a:rPr lang="tr-TR" sz="2000" dirty="0"/>
              <a:t>" ve "</a:t>
            </a:r>
            <a:r>
              <a:rPr lang="tr-TR" sz="2000" dirty="0" err="1"/>
              <a:t>Raffinasyon"adı</a:t>
            </a:r>
            <a:r>
              <a:rPr lang="tr-TR" sz="2000" dirty="0"/>
              <a:t> verilen iki uygulama ile </a:t>
            </a:r>
            <a:r>
              <a:rPr lang="tr-TR" sz="2000" dirty="0" err="1"/>
              <a:t>safsızlıklarından</a:t>
            </a:r>
            <a:r>
              <a:rPr lang="tr-TR" sz="2000" dirty="0"/>
              <a:t> arındırılır. </a:t>
            </a:r>
            <a:r>
              <a:rPr lang="tr-TR" sz="2000" dirty="0" err="1"/>
              <a:t>Affinasyonda</a:t>
            </a:r>
            <a:r>
              <a:rPr lang="tr-TR" sz="2000" dirty="0"/>
              <a:t>, ham şeker, "arı artık şurup" ya da "arı su" ile yıkanır. </a:t>
            </a:r>
            <a:r>
              <a:rPr lang="tr-TR" sz="2000" dirty="0" err="1"/>
              <a:t>Raffinasyonda</a:t>
            </a:r>
            <a:r>
              <a:rPr lang="tr-TR" sz="2000" dirty="0"/>
              <a:t> ise şeker arı su ile çözündürülür, temizlenir ve yeniden kristalize edilmek üzere lapaya </a:t>
            </a:r>
            <a:r>
              <a:rPr lang="tr-TR" sz="2000" dirty="0" smtClean="0"/>
              <a:t>işlenir.</a:t>
            </a:r>
          </a:p>
          <a:p>
            <a:pPr marL="0" indent="0" algn="just">
              <a:buNone/>
            </a:pPr>
            <a:r>
              <a:rPr lang="tr-TR" sz="2000" b="1" dirty="0" err="1"/>
              <a:t>Affinasyon</a:t>
            </a:r>
            <a:r>
              <a:rPr lang="tr-TR" sz="2000" b="1" dirty="0"/>
              <a:t> </a:t>
            </a:r>
            <a:endParaRPr lang="tr-TR" sz="2000" b="1" dirty="0" smtClean="0"/>
          </a:p>
          <a:p>
            <a:pPr marL="0" indent="0" algn="just">
              <a:buNone/>
            </a:pPr>
            <a:r>
              <a:rPr lang="tr-TR" sz="2000" dirty="0" err="1" smtClean="0"/>
              <a:t>Affinasyon</a:t>
            </a:r>
            <a:r>
              <a:rPr lang="tr-TR" sz="2000" dirty="0" smtClean="0"/>
              <a:t> </a:t>
            </a:r>
            <a:r>
              <a:rPr lang="tr-TR" sz="2000" dirty="0"/>
              <a:t>işlemi iki türlü yapılabilir: I. Ham şeker önce arı artık şurupla karıştırılır ve oluşan lapa kıvamındaki madde </a:t>
            </a:r>
            <a:r>
              <a:rPr lang="tr-TR" sz="2000" dirty="0" err="1"/>
              <a:t>santrifüjlenir</a:t>
            </a:r>
            <a:r>
              <a:rPr lang="tr-TR" sz="2000" dirty="0"/>
              <a:t>. Sonra </a:t>
            </a:r>
            <a:r>
              <a:rPr lang="tr-TR" sz="2000" dirty="0" err="1"/>
              <a:t>santrifüjlenmekte</a:t>
            </a:r>
            <a:r>
              <a:rPr lang="tr-TR" sz="2000" dirty="0"/>
              <a:t> olan kristal şeker üzerine gittikçe saflaşan şeker çözeltisi püskürtülür. Bu sırada püskürtülen şurup (yıkama şurubu) ham şekerin üstünde kalmış olan sarı şurubu yıkar. Bu yöntem arı arıtma şuruplarına sahip olan arıtma yerlerinde uygulanır. II. </a:t>
            </a:r>
            <a:r>
              <a:rPr lang="tr-TR" sz="2000" dirty="0" err="1"/>
              <a:t>Affinad</a:t>
            </a:r>
            <a:r>
              <a:rPr lang="tr-TR" sz="2000" dirty="0"/>
              <a:t> (=</a:t>
            </a:r>
            <a:r>
              <a:rPr lang="tr-TR" sz="2000" dirty="0" err="1"/>
              <a:t>affinasyon</a:t>
            </a:r>
            <a:r>
              <a:rPr lang="tr-TR" sz="2000" dirty="0"/>
              <a:t> şekeri) yapmak isteyen fakat ellerinde yıkama şurubu bulunmayan ham şeker fabrikalarında uygulanır. Bu fabrikalarda, </a:t>
            </a:r>
            <a:r>
              <a:rPr lang="tr-TR" sz="2000" dirty="0" err="1"/>
              <a:t>affinasyon</a:t>
            </a:r>
            <a:r>
              <a:rPr lang="tr-TR" sz="2000" dirty="0"/>
              <a:t>, </a:t>
            </a:r>
            <a:r>
              <a:rPr lang="tr-TR" sz="2000" dirty="0" err="1"/>
              <a:t>santrifüjlenmekte</a:t>
            </a:r>
            <a:r>
              <a:rPr lang="tr-TR" sz="2000" dirty="0"/>
              <a:t> olan ham şekerin üzerine sis halinde arı su (=buhar suyu) püskürterek şekerin üstündeki sarı renkli şurubun yıkanması suretiyle yapılır. Daha henüz nemli olan </a:t>
            </a:r>
            <a:r>
              <a:rPr lang="tr-TR" sz="2000" dirty="0" err="1"/>
              <a:t>affinad</a:t>
            </a:r>
            <a:r>
              <a:rPr lang="tr-TR" sz="2000" dirty="0"/>
              <a:t> kristallerinin birbirine yapışmasını önlemek için, bunlar sıcak hava akımı ile ve karıştırılarak kurutulurlar.</a:t>
            </a:r>
          </a:p>
        </p:txBody>
      </p:sp>
      <p:sp>
        <p:nvSpPr>
          <p:cNvPr id="4" name="Slayt Numarası Yer Tutucusu 3"/>
          <p:cNvSpPr>
            <a:spLocks noGrp="1"/>
          </p:cNvSpPr>
          <p:nvPr>
            <p:ph type="sldNum" sz="quarter" idx="12"/>
          </p:nvPr>
        </p:nvSpPr>
        <p:spPr/>
        <p:txBody>
          <a:bodyPr/>
          <a:lstStyle/>
          <a:p>
            <a:fld id="{840BF79E-23A0-4F09-B20F-D039F87DB30B}" type="slidenum">
              <a:rPr lang="tr-TR" smtClean="0"/>
              <a:t>41</a:t>
            </a:fld>
            <a:endParaRPr lang="tr-TR"/>
          </a:p>
        </p:txBody>
      </p:sp>
    </p:spTree>
    <p:extLst>
      <p:ext uri="{BB962C8B-B14F-4D97-AF65-F5344CB8AC3E}">
        <p14:creationId xmlns:p14="http://schemas.microsoft.com/office/powerpoint/2010/main" val="268912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048672"/>
          </a:xfrm>
        </p:spPr>
        <p:txBody>
          <a:bodyPr>
            <a:normAutofit fontScale="92500"/>
          </a:bodyPr>
          <a:lstStyle/>
          <a:p>
            <a:pPr marL="0" indent="0">
              <a:buNone/>
            </a:pPr>
            <a:r>
              <a:rPr lang="tr-TR" b="1" dirty="0" err="1"/>
              <a:t>Raffinasyon</a:t>
            </a:r>
            <a:r>
              <a:rPr lang="tr-TR" b="1" dirty="0"/>
              <a:t> </a:t>
            </a:r>
            <a:endParaRPr lang="tr-TR" b="1" dirty="0" smtClean="0"/>
          </a:p>
          <a:p>
            <a:pPr marL="0" indent="0" algn="just">
              <a:buNone/>
            </a:pPr>
            <a:r>
              <a:rPr lang="tr-TR" sz="2400" dirty="0" smtClean="0"/>
              <a:t>Elde </a:t>
            </a:r>
            <a:r>
              <a:rPr lang="tr-TR" sz="2400" dirty="0"/>
              <a:t>edilen şeker plakalar halinde preslenir, kurutulur ve kesme makinelerine sevk edilerek kesme şeker haline getirilir. Kesme şekerler bir kalbur üzerinden geçirilerek küçük parçaların kalburun altında toplanması sağlanır. Bu küçük şeker parçaları yıkama şurubu yapılmak üzere suda çözündürülür ya da toz şeker halinde piyasaya sunulur</a:t>
            </a:r>
            <a:r>
              <a:rPr lang="tr-TR" sz="2400" dirty="0" smtClean="0"/>
              <a:t>.</a:t>
            </a:r>
          </a:p>
          <a:p>
            <a:pPr marL="0" indent="0" algn="just">
              <a:buNone/>
            </a:pPr>
            <a:r>
              <a:rPr lang="tr-TR" sz="2400" b="1" dirty="0"/>
              <a:t>Şekerin Kurutulması ve Ambalajlanması </a:t>
            </a:r>
            <a:endParaRPr lang="tr-TR" sz="2400" b="1" dirty="0" smtClean="0"/>
          </a:p>
          <a:p>
            <a:pPr marL="0" indent="0" algn="just">
              <a:buNone/>
            </a:pPr>
            <a:r>
              <a:rPr lang="tr-TR" sz="2400" dirty="0" smtClean="0"/>
              <a:t>Santrifüjlerden </a:t>
            </a:r>
            <a:r>
              <a:rPr lang="tr-TR" sz="2400" dirty="0"/>
              <a:t>çıkan şeker kurutma ünitesine nakledilir. Karıştırılarak sıcak hava ile kurutulan şeker soğutularak kristal şeker </a:t>
            </a:r>
            <a:r>
              <a:rPr lang="tr-TR" sz="2400" dirty="0" err="1"/>
              <a:t>bunkerine</a:t>
            </a:r>
            <a:r>
              <a:rPr lang="tr-TR" sz="2400" dirty="0"/>
              <a:t> (tank) gider. Kristal şeker depoya girmeden önce elenir. Artık kristal şeker elde edilmiş olup, ambalajlama işlemine hazırdır. </a:t>
            </a:r>
            <a:r>
              <a:rPr lang="tr-TR" sz="2400" dirty="0" err="1"/>
              <a:t>Bunkerin</a:t>
            </a:r>
            <a:r>
              <a:rPr lang="tr-TR" sz="2400" dirty="0"/>
              <a:t> alt kısmında hassas kantarda tartılır, 50 kg’lık </a:t>
            </a:r>
            <a:r>
              <a:rPr lang="tr-TR" sz="2400" dirty="0" err="1"/>
              <a:t>polipropilen</a:t>
            </a:r>
            <a:r>
              <a:rPr lang="tr-TR" sz="2400" dirty="0"/>
              <a:t> torbalara konarak ambara sevk edilir ve ambardan satışa sunulur</a:t>
            </a:r>
            <a:r>
              <a:rPr lang="tr-TR" sz="2400" dirty="0" smtClean="0"/>
              <a:t>.</a:t>
            </a:r>
          </a:p>
          <a:p>
            <a:pPr marL="0" indent="0" algn="just">
              <a:buNone/>
            </a:pPr>
            <a:r>
              <a:rPr lang="tr-TR" sz="2400" dirty="0"/>
              <a:t>Kullanılan pancarın şeker içeriğine bağlı olarak yaklaşık 7-8 kg pancardan 1 kg. beyaz kristal şeker elde edilir</a:t>
            </a:r>
          </a:p>
        </p:txBody>
      </p:sp>
      <p:sp>
        <p:nvSpPr>
          <p:cNvPr id="4" name="Slayt Numarası Yer Tutucusu 3"/>
          <p:cNvSpPr>
            <a:spLocks noGrp="1"/>
          </p:cNvSpPr>
          <p:nvPr>
            <p:ph type="sldNum" sz="quarter" idx="12"/>
          </p:nvPr>
        </p:nvSpPr>
        <p:spPr/>
        <p:txBody>
          <a:bodyPr/>
          <a:lstStyle/>
          <a:p>
            <a:fld id="{840BF79E-23A0-4F09-B20F-D039F87DB30B}" type="slidenum">
              <a:rPr lang="tr-TR" smtClean="0"/>
              <a:t>42</a:t>
            </a:fld>
            <a:endParaRPr lang="tr-TR"/>
          </a:p>
        </p:txBody>
      </p:sp>
    </p:spTree>
    <p:extLst>
      <p:ext uri="{BB962C8B-B14F-4D97-AF65-F5344CB8AC3E}">
        <p14:creationId xmlns:p14="http://schemas.microsoft.com/office/powerpoint/2010/main" val="1809335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smtClean="0"/>
              <a:t>Melas ve Önemi </a:t>
            </a:r>
            <a:endParaRPr lang="tr-T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20888"/>
            <a:ext cx="7449417" cy="3744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77077" y="1268760"/>
            <a:ext cx="8049480" cy="923330"/>
          </a:xfrm>
          <a:prstGeom prst="rect">
            <a:avLst/>
          </a:prstGeom>
        </p:spPr>
        <p:txBody>
          <a:bodyPr wrap="square">
            <a:spAutoFit/>
          </a:bodyPr>
          <a:lstStyle/>
          <a:p>
            <a:r>
              <a:rPr lang="tr-TR" dirty="0" smtClean="0"/>
              <a:t>Şeker pancarı fabrikalarında, </a:t>
            </a:r>
            <a:r>
              <a:rPr lang="tr-TR" dirty="0" err="1" smtClean="0"/>
              <a:t>sakkarozun</a:t>
            </a:r>
            <a:r>
              <a:rPr lang="tr-TR" dirty="0" smtClean="0"/>
              <a:t> kristal halde elde edilebilmesi için yapılan kademeli işlemlerin sonunda geriye kalan ve koyu kahve renkli, ortalama % 50 şeker içeren yüksek </a:t>
            </a:r>
            <a:r>
              <a:rPr lang="tr-TR" dirty="0" err="1" smtClean="0"/>
              <a:t>viskoziteli</a:t>
            </a:r>
            <a:r>
              <a:rPr lang="tr-TR" dirty="0" smtClean="0"/>
              <a:t> (kıvamlı) şuruba melas denir. </a:t>
            </a:r>
            <a:endParaRPr lang="tr-TR" dirty="0"/>
          </a:p>
        </p:txBody>
      </p:sp>
    </p:spTree>
    <p:extLst>
      <p:ext uri="{BB962C8B-B14F-4D97-AF65-F5344CB8AC3E}">
        <p14:creationId xmlns:p14="http://schemas.microsoft.com/office/powerpoint/2010/main" val="4136069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smtClean="0"/>
              <a:t>Melas</a:t>
            </a:r>
            <a:endParaRPr lang="tr-TR" b="1" dirty="0"/>
          </a:p>
        </p:txBody>
      </p:sp>
      <p:sp>
        <p:nvSpPr>
          <p:cNvPr id="3" name="İçerik Yer Tutucusu 2"/>
          <p:cNvSpPr>
            <a:spLocks noGrp="1"/>
          </p:cNvSpPr>
          <p:nvPr>
            <p:ph idx="1"/>
          </p:nvPr>
        </p:nvSpPr>
        <p:spPr>
          <a:xfrm>
            <a:off x="457200" y="1196752"/>
            <a:ext cx="5842992" cy="4929411"/>
          </a:xfrm>
        </p:spPr>
        <p:txBody>
          <a:bodyPr>
            <a:normAutofit fontScale="77500" lnSpcReduction="20000"/>
          </a:bodyPr>
          <a:lstStyle/>
          <a:p>
            <a:pPr marL="0" indent="0">
              <a:buNone/>
            </a:pPr>
            <a:r>
              <a:rPr lang="tr-TR" dirty="0" smtClean="0"/>
              <a:t>Melas; şeker, azot, protein, vitamin vb. organik maddelerce zengin hayvan beslenmesinde kullanılan değerli bir sanayi ham maddesidir. </a:t>
            </a:r>
          </a:p>
          <a:p>
            <a:pPr marL="0" indent="0">
              <a:buNone/>
            </a:pPr>
            <a:r>
              <a:rPr lang="tr-TR" dirty="0" smtClean="0"/>
              <a:t>Melasın başlıca kullanım alanları şunlardır: </a:t>
            </a:r>
          </a:p>
          <a:p>
            <a:pPr marL="0" indent="0">
              <a:buNone/>
            </a:pPr>
            <a:r>
              <a:rPr lang="tr-TR" dirty="0"/>
              <a:t>-</a:t>
            </a:r>
            <a:r>
              <a:rPr lang="tr-TR" dirty="0" smtClean="0"/>
              <a:t>Hayvancılık (düşük </a:t>
            </a:r>
            <a:r>
              <a:rPr lang="tr-TR" dirty="0" err="1" smtClean="0"/>
              <a:t>sakkaroz</a:t>
            </a:r>
            <a:r>
              <a:rPr lang="tr-TR" dirty="0" smtClean="0"/>
              <a:t> oranlı melas) </a:t>
            </a:r>
          </a:p>
          <a:p>
            <a:pPr marL="0" indent="0">
              <a:buNone/>
            </a:pPr>
            <a:r>
              <a:rPr lang="tr-TR" dirty="0"/>
              <a:t>-</a:t>
            </a:r>
            <a:r>
              <a:rPr lang="tr-TR" dirty="0" smtClean="0"/>
              <a:t>Kömür sanayi</a:t>
            </a:r>
          </a:p>
          <a:p>
            <a:pPr marL="0" indent="0">
              <a:buNone/>
            </a:pPr>
            <a:r>
              <a:rPr lang="tr-TR" dirty="0"/>
              <a:t>-</a:t>
            </a:r>
            <a:r>
              <a:rPr lang="tr-TR" dirty="0" smtClean="0"/>
              <a:t>Gübre yapımı </a:t>
            </a:r>
          </a:p>
          <a:p>
            <a:pPr marL="0" indent="0">
              <a:buNone/>
            </a:pPr>
            <a:r>
              <a:rPr lang="tr-TR" dirty="0"/>
              <a:t>-</a:t>
            </a:r>
            <a:r>
              <a:rPr lang="tr-TR" dirty="0" smtClean="0"/>
              <a:t>Yem üretimi </a:t>
            </a:r>
          </a:p>
          <a:p>
            <a:pPr marL="0" indent="0">
              <a:buNone/>
            </a:pPr>
            <a:r>
              <a:rPr lang="tr-TR" dirty="0"/>
              <a:t>-</a:t>
            </a:r>
            <a:r>
              <a:rPr lang="tr-TR" dirty="0" smtClean="0"/>
              <a:t>Alkol üretimi </a:t>
            </a:r>
          </a:p>
          <a:p>
            <a:pPr marL="0" indent="0">
              <a:buNone/>
            </a:pPr>
            <a:r>
              <a:rPr lang="tr-TR" dirty="0"/>
              <a:t>-</a:t>
            </a:r>
            <a:r>
              <a:rPr lang="tr-TR" dirty="0" smtClean="0"/>
              <a:t>Maya üretimi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340768"/>
            <a:ext cx="2295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01008"/>
            <a:ext cx="2295525" cy="222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05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dirty="0" smtClean="0"/>
              <a:t>Melasın Bileşimi</a:t>
            </a:r>
            <a:endParaRPr lang="tr-T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2736"/>
            <a:ext cx="5688632" cy="483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73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6632"/>
            <a:ext cx="8229600" cy="778098"/>
          </a:xfrm>
        </p:spPr>
        <p:txBody>
          <a:bodyPr>
            <a:normAutofit fontScale="90000"/>
          </a:bodyPr>
          <a:lstStyle/>
          <a:p>
            <a:r>
              <a:rPr lang="tr-TR" dirty="0" smtClean="0"/>
              <a:t>Esmer şeker (veya kahverengi şeker)</a:t>
            </a:r>
            <a:endParaRPr lang="tr-TR" dirty="0"/>
          </a:p>
        </p:txBody>
      </p:sp>
      <p:sp>
        <p:nvSpPr>
          <p:cNvPr id="3" name="İçerik Yer Tutucusu 2"/>
          <p:cNvSpPr>
            <a:spLocks noGrp="1"/>
          </p:cNvSpPr>
          <p:nvPr>
            <p:ph idx="1"/>
          </p:nvPr>
        </p:nvSpPr>
        <p:spPr>
          <a:xfrm>
            <a:off x="395536" y="908720"/>
            <a:ext cx="5184576" cy="5616624"/>
          </a:xfrm>
        </p:spPr>
        <p:txBody>
          <a:bodyPr>
            <a:noAutofit/>
          </a:bodyPr>
          <a:lstStyle/>
          <a:p>
            <a:pPr marL="0" indent="0" algn="just">
              <a:buNone/>
            </a:pPr>
            <a:r>
              <a:rPr lang="tr-TR" sz="1600" dirty="0"/>
              <a:t>Esmer şeker üretiminde  melas kullanılmaktadır. Beyaz kristal şekerin, ön işlemlerden geçirildikten sonra ve bir miktar melas ile karıştırılması yoluyla esmer şeker elde edilmektedir. </a:t>
            </a:r>
          </a:p>
          <a:p>
            <a:pPr marL="0" indent="0" algn="just">
              <a:buNone/>
            </a:pPr>
            <a:r>
              <a:rPr lang="tr-TR" sz="1600" dirty="0"/>
              <a:t>Bir başka deyişle; Bazı kalıntı melas içeriği (doğal kahverengi şeker) içeren şeker kristallerinden oluşan rafine edilmemiş veya kısmen rafine edilmiş bir yumuşak şekerdir veya rafine beyaz şekerin (ticari kahverengi şeker) pekmez ilavesiyle </a:t>
            </a:r>
            <a:r>
              <a:rPr lang="tr-TR" sz="1600" dirty="0" smtClean="0"/>
              <a:t>üretilir. Esmer </a:t>
            </a:r>
            <a:r>
              <a:rPr lang="tr-TR" sz="1600" dirty="0"/>
              <a:t>şeker, şeker kamışı melasının ön işlemlerden geçirilmesi ve gıda saflığına ulaştırılması sonucu elde edilen maddenin beyaz kristal şeker ile karıştırılması ile elde edilir. Elde edilen bu maddeye esmer şeker veya kahverengi şeker adı verilir. Esmer şekerin renginin koyu olmasının nedeni veya koyuluğunun artma sebebi içerisindeki melas miktarına göre değişiklik göstermektedir. Esmer şekerin içerisindeki higroskopik madde nedeniyle nem tutma buna bağlı olarak ta topaklanma oranı beyaz kristal şekere göre daha fazladır. Esmer şekerin parçaları beyaz şekere oranla daha küçüktür.</a:t>
            </a:r>
          </a:p>
          <a:p>
            <a:pPr marL="0" indent="0" algn="just">
              <a:buNone/>
            </a:pPr>
            <a:r>
              <a:rPr lang="tr-TR" sz="1600" dirty="0"/>
              <a:t>100 gr. beyaz şeker 400 </a:t>
            </a:r>
            <a:r>
              <a:rPr lang="tr-TR" sz="1600" dirty="0" err="1"/>
              <a:t>kcal</a:t>
            </a:r>
            <a:r>
              <a:rPr lang="tr-TR" sz="1600" dirty="0"/>
              <a:t>. iken; 100gr. esmer şeker 380 </a:t>
            </a:r>
            <a:r>
              <a:rPr lang="tr-TR" sz="1600" dirty="0" err="1"/>
              <a:t>kcal</a:t>
            </a:r>
            <a:r>
              <a:rPr lang="tr-TR" sz="1600" dirty="0"/>
              <a:t>. </a:t>
            </a:r>
            <a:r>
              <a:rPr lang="tr-TR" sz="1600" dirty="0" err="1"/>
              <a:t>dır</a:t>
            </a:r>
            <a:r>
              <a:rPr lang="tr-TR" sz="16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300" y="1916832"/>
            <a:ext cx="2743200" cy="246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207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2400" b="1" dirty="0" smtClean="0"/>
              <a:t>Türk Gıda Kodeksi Şeker Tebliği </a:t>
            </a:r>
            <a:r>
              <a:rPr lang="tr-TR" sz="2400" b="1" dirty="0"/>
              <a:t>(TEBLİĞ NO: 2006/40)</a:t>
            </a:r>
          </a:p>
        </p:txBody>
      </p:sp>
      <p:sp>
        <p:nvSpPr>
          <p:cNvPr id="3" name="İçerik Yer Tutucusu 2"/>
          <p:cNvSpPr>
            <a:spLocks noGrp="1"/>
          </p:cNvSpPr>
          <p:nvPr>
            <p:ph idx="1"/>
          </p:nvPr>
        </p:nvSpPr>
        <p:spPr>
          <a:xfrm>
            <a:off x="457200" y="980728"/>
            <a:ext cx="8229600" cy="5145435"/>
          </a:xfrm>
        </p:spPr>
        <p:txBody>
          <a:bodyPr>
            <a:normAutofit fontScale="47500" lnSpcReduction="20000"/>
          </a:bodyPr>
          <a:lstStyle/>
          <a:p>
            <a:pPr marL="0" indent="0">
              <a:buNone/>
            </a:pPr>
            <a:r>
              <a:rPr lang="tr-TR" dirty="0"/>
              <a:t>a) Yarı beyaz şeker: Polarizasyonu en az 99,5</a:t>
            </a:r>
            <a:r>
              <a:rPr lang="tr-TR" baseline="30000" dirty="0"/>
              <a:t>0</a:t>
            </a:r>
            <a:r>
              <a:rPr lang="tr-TR" dirty="0"/>
              <a:t> Z olan saflaştırılmış ve </a:t>
            </a:r>
            <a:r>
              <a:rPr lang="tr-TR" dirty="0" err="1"/>
              <a:t>kristallendirilmiş</a:t>
            </a:r>
            <a:r>
              <a:rPr lang="tr-TR" dirty="0"/>
              <a:t> sakarozu,</a:t>
            </a:r>
          </a:p>
          <a:p>
            <a:pPr marL="0" indent="0">
              <a:buNone/>
            </a:pPr>
            <a:r>
              <a:rPr lang="tr-TR" dirty="0"/>
              <a:t>b) Beyaz şeker: Polarizasyonu en az  99,7</a:t>
            </a:r>
            <a:r>
              <a:rPr lang="tr-TR" baseline="30000" dirty="0"/>
              <a:t>0</a:t>
            </a:r>
            <a:r>
              <a:rPr lang="tr-TR" dirty="0"/>
              <a:t> Z olan saflaştırılmış ve </a:t>
            </a:r>
            <a:r>
              <a:rPr lang="tr-TR" dirty="0" err="1"/>
              <a:t>kristallendirilmiş</a:t>
            </a:r>
            <a:r>
              <a:rPr lang="tr-TR" dirty="0"/>
              <a:t> sakarozu,</a:t>
            </a:r>
          </a:p>
          <a:p>
            <a:pPr marL="0" indent="0">
              <a:buNone/>
            </a:pPr>
            <a:r>
              <a:rPr lang="tr-TR" dirty="0"/>
              <a:t>c) Rafine şeker: Polarizasyon, </a:t>
            </a:r>
            <a:r>
              <a:rPr lang="tr-TR" dirty="0" err="1"/>
              <a:t>invert</a:t>
            </a:r>
            <a:r>
              <a:rPr lang="tr-TR" dirty="0"/>
              <a:t> şeker içeriği ve kurutma kaybı değerleri bakımından beyaz şekerle aynı karakteristik özellikleri taşıyan ve toplam puanı en fazla 8 olan ürünü,</a:t>
            </a:r>
          </a:p>
          <a:p>
            <a:pPr marL="0" indent="0">
              <a:buNone/>
            </a:pPr>
            <a:r>
              <a:rPr lang="tr-TR" dirty="0"/>
              <a:t>ç) Şeker çözeltisi: </a:t>
            </a:r>
            <a:r>
              <a:rPr lang="tr-TR" dirty="0" err="1"/>
              <a:t>Kristallendirilmiş</a:t>
            </a:r>
            <a:r>
              <a:rPr lang="tr-TR" dirty="0"/>
              <a:t> sakarozun suda çözülmesi ile elde edilen çözeltiyi, </a:t>
            </a:r>
          </a:p>
          <a:p>
            <a:pPr marL="0" indent="0">
              <a:buNone/>
            </a:pPr>
            <a:r>
              <a:rPr lang="tr-TR" dirty="0"/>
              <a:t>d) </a:t>
            </a:r>
            <a:r>
              <a:rPr lang="tr-TR" dirty="0" err="1"/>
              <a:t>İnvert</a:t>
            </a:r>
            <a:r>
              <a:rPr lang="tr-TR" dirty="0"/>
              <a:t> şeker çözeltisi: </a:t>
            </a:r>
            <a:r>
              <a:rPr lang="tr-TR" dirty="0" err="1"/>
              <a:t>Kristallendirilmiş</a:t>
            </a:r>
            <a:r>
              <a:rPr lang="tr-TR" dirty="0"/>
              <a:t> sakarozun enzim veya asit hidrolizi ile </a:t>
            </a:r>
            <a:r>
              <a:rPr lang="tr-TR" dirty="0" err="1"/>
              <a:t>glukoz</a:t>
            </a:r>
            <a:r>
              <a:rPr lang="tr-TR" dirty="0"/>
              <a:t> ve </a:t>
            </a:r>
            <a:r>
              <a:rPr lang="tr-TR" dirty="0" err="1"/>
              <a:t>fruktoza</a:t>
            </a:r>
            <a:r>
              <a:rPr lang="tr-TR" dirty="0"/>
              <a:t> kısmen indirgenmesinden elde edilen ve </a:t>
            </a:r>
            <a:r>
              <a:rPr lang="tr-TR" dirty="0" err="1"/>
              <a:t>invert</a:t>
            </a:r>
            <a:r>
              <a:rPr lang="tr-TR" dirty="0"/>
              <a:t> şeker oranı kuru maddede ağırlıkça en fazla %50 olan sulu sakaroz çözeltisini,</a:t>
            </a:r>
          </a:p>
          <a:p>
            <a:pPr marL="0" indent="0">
              <a:buNone/>
            </a:pPr>
            <a:r>
              <a:rPr lang="tr-TR" dirty="0"/>
              <a:t>e) </a:t>
            </a:r>
            <a:r>
              <a:rPr lang="tr-TR" dirty="0" err="1"/>
              <a:t>İnvert</a:t>
            </a:r>
            <a:r>
              <a:rPr lang="tr-TR" dirty="0"/>
              <a:t> şeker şurubu: </a:t>
            </a:r>
            <a:r>
              <a:rPr lang="tr-TR" dirty="0" err="1"/>
              <a:t>Kristallendirilmiş</a:t>
            </a:r>
            <a:r>
              <a:rPr lang="tr-TR" dirty="0"/>
              <a:t> sakarozun suda çözünerek hidroliz yöntemi ile kısmen indirgenmesinden elde edilen ve </a:t>
            </a:r>
            <a:r>
              <a:rPr lang="tr-TR" dirty="0" err="1"/>
              <a:t>invert</a:t>
            </a:r>
            <a:r>
              <a:rPr lang="tr-TR" dirty="0"/>
              <a:t> şeker oranı kuru maddede ağırlıkça %50’den fazla olan, sulu sakaroz çözeltisini,</a:t>
            </a:r>
          </a:p>
          <a:p>
            <a:pPr marL="0" indent="0">
              <a:buNone/>
            </a:pPr>
            <a:r>
              <a:rPr lang="tr-TR" dirty="0"/>
              <a:t>f) </a:t>
            </a:r>
            <a:r>
              <a:rPr lang="tr-TR" dirty="0" err="1"/>
              <a:t>Glukoz</a:t>
            </a:r>
            <a:r>
              <a:rPr lang="tr-TR" dirty="0"/>
              <a:t> şurubu veya </a:t>
            </a:r>
            <a:r>
              <a:rPr lang="tr-TR" dirty="0" err="1"/>
              <a:t>glukoz-fruktoz</a:t>
            </a:r>
            <a:r>
              <a:rPr lang="tr-TR" dirty="0"/>
              <a:t> şurubu veya </a:t>
            </a:r>
            <a:r>
              <a:rPr lang="tr-TR" dirty="0" err="1"/>
              <a:t>fruktoz-glukoz</a:t>
            </a:r>
            <a:r>
              <a:rPr lang="tr-TR" dirty="0"/>
              <a:t> şurubu: Nişasta veya </a:t>
            </a:r>
            <a:r>
              <a:rPr lang="tr-TR" dirty="0" err="1"/>
              <a:t>inulinden</a:t>
            </a:r>
            <a:r>
              <a:rPr lang="tr-TR" dirty="0"/>
              <a:t> veya bunların karışımından elde edilen besleyici değeri olan </a:t>
            </a:r>
            <a:r>
              <a:rPr lang="tr-TR" dirty="0" err="1"/>
              <a:t>sakaridlerin</a:t>
            </a:r>
            <a:r>
              <a:rPr lang="tr-TR" dirty="0"/>
              <a:t> saflaştırılmış ve koyulaştırılmış sulu çözeltisini,</a:t>
            </a:r>
          </a:p>
          <a:p>
            <a:pPr marL="0" indent="0">
              <a:buNone/>
            </a:pPr>
            <a:r>
              <a:rPr lang="tr-TR" dirty="0"/>
              <a:t>g) Kurutulmuş </a:t>
            </a:r>
            <a:r>
              <a:rPr lang="tr-TR" dirty="0" err="1"/>
              <a:t>glukoz</a:t>
            </a:r>
            <a:r>
              <a:rPr lang="tr-TR" dirty="0"/>
              <a:t> şurubu veya kurutulmuş </a:t>
            </a:r>
            <a:r>
              <a:rPr lang="tr-TR" dirty="0" err="1"/>
              <a:t>glukoz-fruktoz</a:t>
            </a:r>
            <a:r>
              <a:rPr lang="tr-TR" dirty="0"/>
              <a:t> şurubu veya kurutulmuş </a:t>
            </a:r>
            <a:r>
              <a:rPr lang="tr-TR" dirty="0" err="1"/>
              <a:t>fruktoz-glukoz</a:t>
            </a:r>
            <a:r>
              <a:rPr lang="tr-TR" dirty="0"/>
              <a:t> şurubu: </a:t>
            </a:r>
            <a:r>
              <a:rPr lang="tr-TR" dirty="0" err="1"/>
              <a:t>Glukoz</a:t>
            </a:r>
            <a:r>
              <a:rPr lang="tr-TR" dirty="0"/>
              <a:t> şurubunun, </a:t>
            </a:r>
            <a:r>
              <a:rPr lang="tr-TR" dirty="0" err="1"/>
              <a:t>glukoz-fruktoz</a:t>
            </a:r>
            <a:r>
              <a:rPr lang="tr-TR" dirty="0"/>
              <a:t> şurubunun veya kurutulmuş </a:t>
            </a:r>
            <a:r>
              <a:rPr lang="tr-TR" dirty="0" err="1"/>
              <a:t>fruktoz-glukoz</a:t>
            </a:r>
            <a:r>
              <a:rPr lang="tr-TR" dirty="0"/>
              <a:t> şurubunun suyunun kısmen uzaklaştırılmasıyla elde edilen, kuru madde miktarı ağırlıkça en az %93 olan </a:t>
            </a:r>
            <a:r>
              <a:rPr lang="tr-TR" dirty="0" err="1"/>
              <a:t>glukoz</a:t>
            </a:r>
            <a:r>
              <a:rPr lang="tr-TR" dirty="0"/>
              <a:t> şurubunu,</a:t>
            </a:r>
          </a:p>
          <a:p>
            <a:pPr marL="0" indent="0">
              <a:buNone/>
            </a:pPr>
            <a:r>
              <a:rPr lang="tr-TR" dirty="0"/>
              <a:t>ğ) Dekstroz veya dekstroz </a:t>
            </a:r>
            <a:r>
              <a:rPr lang="tr-TR" dirty="0" err="1"/>
              <a:t>monohidrat</a:t>
            </a:r>
            <a:r>
              <a:rPr lang="tr-TR" dirty="0"/>
              <a:t>: Bir molekül kristal suyu içeren, saflaştırılmış ve </a:t>
            </a:r>
            <a:r>
              <a:rPr lang="tr-TR" dirty="0" err="1"/>
              <a:t>kristallendirilmiş</a:t>
            </a:r>
            <a:r>
              <a:rPr lang="tr-TR" dirty="0"/>
              <a:t> D-</a:t>
            </a:r>
            <a:r>
              <a:rPr lang="tr-TR" dirty="0" err="1"/>
              <a:t>glukozu</a:t>
            </a:r>
            <a:r>
              <a:rPr lang="tr-TR" dirty="0"/>
              <a:t>,</a:t>
            </a:r>
          </a:p>
          <a:p>
            <a:pPr marL="0" indent="0">
              <a:buNone/>
            </a:pPr>
            <a:r>
              <a:rPr lang="tr-TR" dirty="0"/>
              <a:t>h) Dekstroz veya susuz dekstroz: Kristal suyu içermeyen, kuru madde miktarı ağırlıkça en az %98 olan saflaştırılmış ve </a:t>
            </a:r>
            <a:r>
              <a:rPr lang="tr-TR" dirty="0" err="1"/>
              <a:t>kristallendirilmiş</a:t>
            </a:r>
            <a:r>
              <a:rPr lang="tr-TR" dirty="0"/>
              <a:t> D-</a:t>
            </a:r>
            <a:r>
              <a:rPr lang="tr-TR" dirty="0" err="1"/>
              <a:t>glukozu</a:t>
            </a:r>
            <a:r>
              <a:rPr lang="tr-TR" dirty="0"/>
              <a:t>,</a:t>
            </a:r>
          </a:p>
          <a:p>
            <a:pPr marL="0" indent="0">
              <a:buNone/>
            </a:pPr>
            <a:r>
              <a:rPr lang="tr-TR" dirty="0"/>
              <a:t>ı) </a:t>
            </a:r>
            <a:r>
              <a:rPr lang="tr-TR" dirty="0" err="1"/>
              <a:t>Fruktoz</a:t>
            </a:r>
            <a:r>
              <a:rPr lang="tr-TR" dirty="0"/>
              <a:t>: Saflaştırılmış ve </a:t>
            </a:r>
            <a:r>
              <a:rPr lang="tr-TR" dirty="0" err="1"/>
              <a:t>kristallendirilmiş</a:t>
            </a:r>
            <a:r>
              <a:rPr lang="tr-TR" dirty="0"/>
              <a:t> D-</a:t>
            </a:r>
            <a:r>
              <a:rPr lang="tr-TR" dirty="0" err="1"/>
              <a:t>fruktozu</a:t>
            </a:r>
            <a:r>
              <a:rPr lang="tr-TR" dirty="0"/>
              <a:t>,</a:t>
            </a:r>
          </a:p>
          <a:p>
            <a:pPr marL="0" indent="0">
              <a:buNone/>
            </a:pPr>
            <a:r>
              <a:rPr lang="tr-TR" dirty="0"/>
              <a:t>i) Pudra şekeri: Topaklanmayı önleyiciler katılmış olsun veya olmasın ince </a:t>
            </a:r>
            <a:r>
              <a:rPr lang="tr-TR" dirty="0" err="1"/>
              <a:t>pulverize</a:t>
            </a:r>
            <a:r>
              <a:rPr lang="tr-TR" dirty="0"/>
              <a:t> edilmiş beyaz şekeri,</a:t>
            </a:r>
          </a:p>
          <a:p>
            <a:pPr marL="0" indent="0">
              <a:buNone/>
            </a:pPr>
            <a:endParaRPr lang="tr-TR" dirty="0"/>
          </a:p>
        </p:txBody>
      </p:sp>
    </p:spTree>
    <p:extLst>
      <p:ext uri="{BB962C8B-B14F-4D97-AF65-F5344CB8AC3E}">
        <p14:creationId xmlns:p14="http://schemas.microsoft.com/office/powerpoint/2010/main" val="112321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5</a:t>
            </a:fld>
            <a:endParaRPr lang="tr-T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0" y="116632"/>
            <a:ext cx="56769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284984"/>
            <a:ext cx="4608512" cy="341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16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6</a:t>
            </a:fld>
            <a:endParaRPr lang="tr-T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4298"/>
            <a:ext cx="854362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419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7</a:t>
            </a:fld>
            <a:endParaRPr lang="tr-T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124744"/>
            <a:ext cx="812907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364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8</a:t>
            </a:fld>
            <a:endParaRPr lang="tr-T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24157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107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40BF79E-23A0-4F09-B20F-D039F87DB30B}" type="slidenum">
              <a:rPr lang="tr-TR" smtClean="0"/>
              <a:t>9</a:t>
            </a:fld>
            <a:endParaRPr lang="tr-T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46791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7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2585</Words>
  <Application>Microsoft Office PowerPoint</Application>
  <PresentationFormat>Ekran Gösterisi (4:3)</PresentationFormat>
  <Paragraphs>157</Paragraphs>
  <Slides>47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47</vt:i4>
      </vt:variant>
    </vt:vector>
  </HeadingPairs>
  <TitlesOfParts>
    <vt:vector size="50" baseType="lpstr">
      <vt:lpstr>Arial</vt:lpstr>
      <vt:lpstr>Calibri</vt:lpstr>
      <vt:lpstr>Ofis Teması</vt:lpstr>
      <vt:lpstr>ŞEKER ÜRETİMİ-I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ŞEKER PANCARI</vt:lpstr>
      <vt:lpstr>PowerPoint Sunusu</vt:lpstr>
      <vt:lpstr>PowerPoint Sunusu</vt:lpstr>
      <vt:lpstr>Pancarın Hasadı </vt:lpstr>
      <vt:lpstr>PowerPoint Sunusu</vt:lpstr>
      <vt:lpstr>Pancarın Depolanması ve Fabrikaya Nakli </vt:lpstr>
      <vt:lpstr>Pancarın Yıkanması, Tartılması ve Kıyılması</vt:lpstr>
      <vt:lpstr>Pancardan Ham Şerbet Elde Edilmesi</vt:lpstr>
      <vt:lpstr>PowerPoint Sunusu</vt:lpstr>
      <vt:lpstr>PowerPoint Sunusu</vt:lpstr>
      <vt:lpstr>PowerPoint Sunusu</vt:lpstr>
      <vt:lpstr>PowerPoint Sunusu</vt:lpstr>
      <vt:lpstr>PowerPoint Sunusu</vt:lpstr>
      <vt:lpstr>PowerPoint Sunusu</vt:lpstr>
      <vt:lpstr>Haşlama Teknesi </vt:lpstr>
      <vt:lpstr>Ham Şerbetin Temizlenmesi (İnce Şerbet Eldesi)</vt:lpstr>
      <vt:lpstr>Ham Şerbetin Kireçlenmesi </vt:lpstr>
      <vt:lpstr>Satürasyon </vt:lpstr>
      <vt:lpstr>Filtrasyon (Süzme) </vt:lpstr>
      <vt:lpstr>İnce Şerbetin Koyulaştırılması </vt:lpstr>
      <vt:lpstr>PowerPoint Sunusu</vt:lpstr>
      <vt:lpstr>Şurubun (Koyu Şerbetin) Lapaya İşlenmesi </vt:lpstr>
      <vt:lpstr>Kristalizasyon</vt:lpstr>
      <vt:lpstr>Ham Şeker Elde Edilmesi </vt:lpstr>
      <vt:lpstr>Ham Şekerin Arıtılması</vt:lpstr>
      <vt:lpstr>PowerPoint Sunusu</vt:lpstr>
      <vt:lpstr>Melas ve Önemi </vt:lpstr>
      <vt:lpstr>Melas</vt:lpstr>
      <vt:lpstr>Melasın Bileşimi</vt:lpstr>
      <vt:lpstr>Esmer şeker (veya kahverengi şeker)</vt:lpstr>
      <vt:lpstr>Türk Gıda Kodeksi Şeker Tebliği (TEBLİĞ NO: 2006/40)</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Gokmen</cp:lastModifiedBy>
  <cp:revision>29</cp:revision>
  <dcterms:created xsi:type="dcterms:W3CDTF">2021-04-27T19:01:08Z</dcterms:created>
  <dcterms:modified xsi:type="dcterms:W3CDTF">2023-05-05T07:36:38Z</dcterms:modified>
</cp:coreProperties>
</file>