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54"/>
  </p:notesMasterIdLst>
  <p:sldIdLst>
    <p:sldId id="315" r:id="rId2"/>
    <p:sldId id="277" r:id="rId3"/>
    <p:sldId id="330" r:id="rId4"/>
    <p:sldId id="280" r:id="rId5"/>
    <p:sldId id="316" r:id="rId6"/>
    <p:sldId id="317" r:id="rId7"/>
    <p:sldId id="318" r:id="rId8"/>
    <p:sldId id="351" r:id="rId9"/>
    <p:sldId id="352" r:id="rId10"/>
    <p:sldId id="259" r:id="rId11"/>
    <p:sldId id="258" r:id="rId12"/>
    <p:sldId id="260" r:id="rId13"/>
    <p:sldId id="331" r:id="rId14"/>
    <p:sldId id="319" r:id="rId15"/>
    <p:sldId id="321" r:id="rId16"/>
    <p:sldId id="332" r:id="rId17"/>
    <p:sldId id="333" r:id="rId18"/>
    <p:sldId id="334" r:id="rId19"/>
    <p:sldId id="282" r:id="rId20"/>
    <p:sldId id="322" r:id="rId21"/>
    <p:sldId id="323" r:id="rId22"/>
    <p:sldId id="324" r:id="rId23"/>
    <p:sldId id="335" r:id="rId24"/>
    <p:sldId id="336" r:id="rId25"/>
    <p:sldId id="337" r:id="rId26"/>
    <p:sldId id="338" r:id="rId27"/>
    <p:sldId id="339" r:id="rId28"/>
    <p:sldId id="340" r:id="rId29"/>
    <p:sldId id="325" r:id="rId30"/>
    <p:sldId id="326" r:id="rId31"/>
    <p:sldId id="327" r:id="rId32"/>
    <p:sldId id="344" r:id="rId33"/>
    <p:sldId id="345" r:id="rId34"/>
    <p:sldId id="285" r:id="rId35"/>
    <p:sldId id="286" r:id="rId36"/>
    <p:sldId id="287" r:id="rId37"/>
    <p:sldId id="288" r:id="rId38"/>
    <p:sldId id="289" r:id="rId39"/>
    <p:sldId id="328" r:id="rId40"/>
    <p:sldId id="290" r:id="rId41"/>
    <p:sldId id="291" r:id="rId42"/>
    <p:sldId id="292" r:id="rId43"/>
    <p:sldId id="346" r:id="rId44"/>
    <p:sldId id="347" r:id="rId45"/>
    <p:sldId id="348" r:id="rId46"/>
    <p:sldId id="349" r:id="rId47"/>
    <p:sldId id="350" r:id="rId48"/>
    <p:sldId id="293" r:id="rId49"/>
    <p:sldId id="329" r:id="rId50"/>
    <p:sldId id="294" r:id="rId51"/>
    <p:sldId id="295" r:id="rId52"/>
    <p:sldId id="296" r:id="rId5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3" autoAdjust="0"/>
    <p:restoredTop sz="94567" autoAdjust="0"/>
  </p:normalViewPr>
  <p:slideViewPr>
    <p:cSldViewPr>
      <p:cViewPr varScale="1">
        <p:scale>
          <a:sx n="103" d="100"/>
          <a:sy n="103" d="100"/>
        </p:scale>
        <p:origin x="580"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9B1B338-D28C-4826-A7E0-F96EA6637D06}" type="slidenum">
              <a:rPr lang="tr-TR"/>
              <a:pPr>
                <a:defRPr/>
              </a:pPr>
              <a:t>‹#›</a:t>
            </a:fld>
            <a:endParaRPr lang="tr-TR"/>
          </a:p>
        </p:txBody>
      </p:sp>
    </p:spTree>
    <p:extLst>
      <p:ext uri="{BB962C8B-B14F-4D97-AF65-F5344CB8AC3E}">
        <p14:creationId xmlns:p14="http://schemas.microsoft.com/office/powerpoint/2010/main" val="2173355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5918D194-B93F-4454-9F0A-07DFB8C3E219}" type="datetime1">
              <a:rPr lang="tr-TR"/>
              <a:pPr>
                <a:defRPr/>
              </a:pPr>
              <a:t>24.09.2025</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6" name="Rectangle 6"/>
          <p:cNvSpPr>
            <a:spLocks noGrp="1" noChangeArrowheads="1"/>
          </p:cNvSpPr>
          <p:nvPr>
            <p:ph type="sldNum" sz="quarter" idx="12"/>
          </p:nvPr>
        </p:nvSpPr>
        <p:spPr>
          <a:ln/>
        </p:spPr>
        <p:txBody>
          <a:bodyPr/>
          <a:lstStyle>
            <a:lvl1pPr>
              <a:defRPr/>
            </a:lvl1pPr>
          </a:lstStyle>
          <a:p>
            <a:pPr>
              <a:defRPr/>
            </a:pPr>
            <a:fld id="{9DA02EEA-F522-40B2-BDCC-3DF21AA65F9C}" type="slidenum">
              <a:rPr lang="tr-TR"/>
              <a:pPr>
                <a:defRPr/>
              </a:pPr>
              <a:t>‹#›</a:t>
            </a:fld>
            <a:endParaRPr lang="tr-TR"/>
          </a:p>
        </p:txBody>
      </p:sp>
    </p:spTree>
    <p:extLst>
      <p:ext uri="{BB962C8B-B14F-4D97-AF65-F5344CB8AC3E}">
        <p14:creationId xmlns:p14="http://schemas.microsoft.com/office/powerpoint/2010/main" val="331328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4A6C5595-B9C3-4BF1-95AD-52EA55FA3492}" type="datetime1">
              <a:rPr lang="tr-TR"/>
              <a:pPr>
                <a:defRPr/>
              </a:pPr>
              <a:t>24.09.2025</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6" name="Rectangle 6"/>
          <p:cNvSpPr>
            <a:spLocks noGrp="1" noChangeArrowheads="1"/>
          </p:cNvSpPr>
          <p:nvPr>
            <p:ph type="sldNum" sz="quarter" idx="12"/>
          </p:nvPr>
        </p:nvSpPr>
        <p:spPr>
          <a:ln/>
        </p:spPr>
        <p:txBody>
          <a:bodyPr/>
          <a:lstStyle>
            <a:lvl1pPr>
              <a:defRPr/>
            </a:lvl1pPr>
          </a:lstStyle>
          <a:p>
            <a:pPr>
              <a:defRPr/>
            </a:pPr>
            <a:fld id="{20D681CD-36E6-4811-8DA4-6CD0AD0CFC98}" type="slidenum">
              <a:rPr lang="tr-TR"/>
              <a:pPr>
                <a:defRPr/>
              </a:pPr>
              <a:t>‹#›</a:t>
            </a:fld>
            <a:endParaRPr lang="tr-TR"/>
          </a:p>
        </p:txBody>
      </p:sp>
    </p:spTree>
    <p:extLst>
      <p:ext uri="{BB962C8B-B14F-4D97-AF65-F5344CB8AC3E}">
        <p14:creationId xmlns:p14="http://schemas.microsoft.com/office/powerpoint/2010/main" val="87060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9091536B-EFB3-489E-B456-0B15A914D153}" type="datetime1">
              <a:rPr lang="tr-TR"/>
              <a:pPr>
                <a:defRPr/>
              </a:pPr>
              <a:t>24.09.2025</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6" name="Rectangle 6"/>
          <p:cNvSpPr>
            <a:spLocks noGrp="1" noChangeArrowheads="1"/>
          </p:cNvSpPr>
          <p:nvPr>
            <p:ph type="sldNum" sz="quarter" idx="12"/>
          </p:nvPr>
        </p:nvSpPr>
        <p:spPr>
          <a:ln/>
        </p:spPr>
        <p:txBody>
          <a:bodyPr/>
          <a:lstStyle>
            <a:lvl1pPr>
              <a:defRPr/>
            </a:lvl1pPr>
          </a:lstStyle>
          <a:p>
            <a:pPr>
              <a:defRPr/>
            </a:pPr>
            <a:fld id="{51B4CDD9-B8E2-424D-A6FC-3112825B4598}" type="slidenum">
              <a:rPr lang="tr-TR"/>
              <a:pPr>
                <a:defRPr/>
              </a:pPr>
              <a:t>‹#›</a:t>
            </a:fld>
            <a:endParaRPr lang="tr-TR"/>
          </a:p>
        </p:txBody>
      </p:sp>
    </p:spTree>
    <p:extLst>
      <p:ext uri="{BB962C8B-B14F-4D97-AF65-F5344CB8AC3E}">
        <p14:creationId xmlns:p14="http://schemas.microsoft.com/office/powerpoint/2010/main" val="261997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D7747A78-E246-4469-9E86-60C4F6239897}" type="datetime1">
              <a:rPr lang="tr-TR"/>
              <a:pPr>
                <a:defRPr/>
              </a:pPr>
              <a:t>24.09.2025</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7" name="Rectangle 6"/>
          <p:cNvSpPr>
            <a:spLocks noGrp="1" noChangeArrowheads="1"/>
          </p:cNvSpPr>
          <p:nvPr>
            <p:ph type="sldNum" sz="quarter" idx="12"/>
          </p:nvPr>
        </p:nvSpPr>
        <p:spPr>
          <a:ln/>
        </p:spPr>
        <p:txBody>
          <a:bodyPr/>
          <a:lstStyle>
            <a:lvl1pPr>
              <a:defRPr/>
            </a:lvl1pPr>
          </a:lstStyle>
          <a:p>
            <a:pPr>
              <a:defRPr/>
            </a:pPr>
            <a:fld id="{EAFAE6F3-A42A-4C5A-B390-401A2FCF3D2E}" type="slidenum">
              <a:rPr lang="tr-TR"/>
              <a:pPr>
                <a:defRPr/>
              </a:pPr>
              <a:t>‹#›</a:t>
            </a:fld>
            <a:endParaRPr lang="tr-TR"/>
          </a:p>
        </p:txBody>
      </p:sp>
    </p:spTree>
    <p:extLst>
      <p:ext uri="{BB962C8B-B14F-4D97-AF65-F5344CB8AC3E}">
        <p14:creationId xmlns:p14="http://schemas.microsoft.com/office/powerpoint/2010/main" val="166123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Küçük Resim Yer Tutucusu"/>
          <p:cNvSpPr>
            <a:spLocks noGrp="1"/>
          </p:cNvSpPr>
          <p:nvPr>
            <p:ph type="clipArt" sz="half" idx="2"/>
          </p:nvPr>
        </p:nvSpPr>
        <p:spPr>
          <a:xfrm>
            <a:off x="4648200" y="1600200"/>
            <a:ext cx="4038600" cy="4525963"/>
          </a:xfrm>
        </p:spPr>
        <p:txBody>
          <a:bodyPr/>
          <a:lstStyle/>
          <a:p>
            <a:pPr lvl="0"/>
            <a:endParaRPr lang="tr-TR" noProof="0"/>
          </a:p>
        </p:txBody>
      </p:sp>
      <p:sp>
        <p:nvSpPr>
          <p:cNvPr id="5" name="Rectangle 4"/>
          <p:cNvSpPr>
            <a:spLocks noGrp="1" noChangeArrowheads="1"/>
          </p:cNvSpPr>
          <p:nvPr>
            <p:ph type="dt" sz="half" idx="10"/>
          </p:nvPr>
        </p:nvSpPr>
        <p:spPr>
          <a:ln/>
        </p:spPr>
        <p:txBody>
          <a:bodyPr/>
          <a:lstStyle>
            <a:lvl1pPr>
              <a:defRPr/>
            </a:lvl1pPr>
          </a:lstStyle>
          <a:p>
            <a:pPr>
              <a:defRPr/>
            </a:pPr>
            <a:fld id="{CC80E2C7-5516-431F-99A1-A8D8A408577E}" type="datetime1">
              <a:rPr lang="tr-TR"/>
              <a:pPr>
                <a:defRPr/>
              </a:pPr>
              <a:t>24.09.2025</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7" name="Rectangle 6"/>
          <p:cNvSpPr>
            <a:spLocks noGrp="1" noChangeArrowheads="1"/>
          </p:cNvSpPr>
          <p:nvPr>
            <p:ph type="sldNum" sz="quarter" idx="12"/>
          </p:nvPr>
        </p:nvSpPr>
        <p:spPr>
          <a:ln/>
        </p:spPr>
        <p:txBody>
          <a:bodyPr/>
          <a:lstStyle>
            <a:lvl1pPr>
              <a:defRPr/>
            </a:lvl1pPr>
          </a:lstStyle>
          <a:p>
            <a:pPr>
              <a:defRPr/>
            </a:pPr>
            <a:fld id="{99E40AFE-9148-4E08-81A2-DBFCDE8D209D}" type="slidenum">
              <a:rPr lang="tr-TR"/>
              <a:pPr>
                <a:defRPr/>
              </a:pPr>
              <a:t>‹#›</a:t>
            </a:fld>
            <a:endParaRPr lang="tr-TR"/>
          </a:p>
        </p:txBody>
      </p:sp>
    </p:spTree>
    <p:extLst>
      <p:ext uri="{BB962C8B-B14F-4D97-AF65-F5344CB8AC3E}">
        <p14:creationId xmlns:p14="http://schemas.microsoft.com/office/powerpoint/2010/main" val="29324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SmartArt Yer Tutucusu"/>
          <p:cNvSpPr>
            <a:spLocks noGrp="1"/>
          </p:cNvSpPr>
          <p:nvPr>
            <p:ph type="dgm"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fld id="{3665961E-AE25-4DC9-BBA0-C4508D931205}" type="datetime1">
              <a:rPr lang="tr-TR"/>
              <a:pPr>
                <a:defRPr/>
              </a:pPr>
              <a:t>24.09.2025</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6" name="Rectangle 6"/>
          <p:cNvSpPr>
            <a:spLocks noGrp="1" noChangeArrowheads="1"/>
          </p:cNvSpPr>
          <p:nvPr>
            <p:ph type="sldNum" sz="quarter" idx="12"/>
          </p:nvPr>
        </p:nvSpPr>
        <p:spPr>
          <a:ln/>
        </p:spPr>
        <p:txBody>
          <a:bodyPr/>
          <a:lstStyle>
            <a:lvl1pPr>
              <a:defRPr/>
            </a:lvl1pPr>
          </a:lstStyle>
          <a:p>
            <a:pPr>
              <a:defRPr/>
            </a:pPr>
            <a:fld id="{C97D5045-81F8-4E7E-A552-C6E1BEFD42FE}" type="slidenum">
              <a:rPr lang="tr-TR"/>
              <a:pPr>
                <a:defRPr/>
              </a:pPr>
              <a:t>‹#›</a:t>
            </a:fld>
            <a:endParaRPr lang="tr-TR"/>
          </a:p>
        </p:txBody>
      </p:sp>
    </p:spTree>
    <p:extLst>
      <p:ext uri="{BB962C8B-B14F-4D97-AF65-F5344CB8AC3E}">
        <p14:creationId xmlns:p14="http://schemas.microsoft.com/office/powerpoint/2010/main" val="2647438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a:defRPr/>
            </a:pPr>
            <a:fld id="{D7F8BCF6-17BB-4A2D-B1FD-2171F11147DC}" type="datetime1">
              <a:rPr lang="tr-TR"/>
              <a:pPr>
                <a:defRPr/>
              </a:pPr>
              <a:t>24.09.2025</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5" name="Rectangle 6"/>
          <p:cNvSpPr>
            <a:spLocks noGrp="1" noChangeArrowheads="1"/>
          </p:cNvSpPr>
          <p:nvPr>
            <p:ph type="sldNum" sz="quarter" idx="12"/>
          </p:nvPr>
        </p:nvSpPr>
        <p:spPr>
          <a:ln/>
        </p:spPr>
        <p:txBody>
          <a:bodyPr/>
          <a:lstStyle>
            <a:lvl1pPr>
              <a:defRPr/>
            </a:lvl1pPr>
          </a:lstStyle>
          <a:p>
            <a:pPr>
              <a:defRPr/>
            </a:pPr>
            <a:fld id="{7EC8AB4A-33B4-4948-B383-BFBC03F51ABF}" type="slidenum">
              <a:rPr lang="tr-TR"/>
              <a:pPr>
                <a:defRPr/>
              </a:pPr>
              <a:t>‹#›</a:t>
            </a:fld>
            <a:endParaRPr lang="tr-TR"/>
          </a:p>
        </p:txBody>
      </p:sp>
    </p:spTree>
    <p:extLst>
      <p:ext uri="{BB962C8B-B14F-4D97-AF65-F5344CB8AC3E}">
        <p14:creationId xmlns:p14="http://schemas.microsoft.com/office/powerpoint/2010/main" val="177294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FB5283F4-17F7-4342-B5F0-370A09314937}" type="datetime1">
              <a:rPr lang="tr-TR"/>
              <a:pPr>
                <a:defRPr/>
              </a:pPr>
              <a:t>24.09.2025</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6" name="Rectangle 6"/>
          <p:cNvSpPr>
            <a:spLocks noGrp="1" noChangeArrowheads="1"/>
          </p:cNvSpPr>
          <p:nvPr>
            <p:ph type="sldNum" sz="quarter" idx="12"/>
          </p:nvPr>
        </p:nvSpPr>
        <p:spPr>
          <a:ln/>
        </p:spPr>
        <p:txBody>
          <a:bodyPr/>
          <a:lstStyle>
            <a:lvl1pPr>
              <a:defRPr/>
            </a:lvl1pPr>
          </a:lstStyle>
          <a:p>
            <a:pPr>
              <a:defRPr/>
            </a:pPr>
            <a:fld id="{2D47ABBB-885D-429B-8B9C-B86585C95460}" type="slidenum">
              <a:rPr lang="tr-TR"/>
              <a:pPr>
                <a:defRPr/>
              </a:pPr>
              <a:t>‹#›</a:t>
            </a:fld>
            <a:endParaRPr lang="tr-TR"/>
          </a:p>
        </p:txBody>
      </p:sp>
    </p:spTree>
    <p:extLst>
      <p:ext uri="{BB962C8B-B14F-4D97-AF65-F5344CB8AC3E}">
        <p14:creationId xmlns:p14="http://schemas.microsoft.com/office/powerpoint/2010/main" val="323361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CF70A462-BC91-4689-9DF9-0E6FF30C1680}" type="datetime1">
              <a:rPr lang="tr-TR"/>
              <a:pPr>
                <a:defRPr/>
              </a:pPr>
              <a:t>24.09.2025</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6" name="Rectangle 6"/>
          <p:cNvSpPr>
            <a:spLocks noGrp="1" noChangeArrowheads="1"/>
          </p:cNvSpPr>
          <p:nvPr>
            <p:ph type="sldNum" sz="quarter" idx="12"/>
          </p:nvPr>
        </p:nvSpPr>
        <p:spPr>
          <a:ln/>
        </p:spPr>
        <p:txBody>
          <a:bodyPr/>
          <a:lstStyle>
            <a:lvl1pPr>
              <a:defRPr/>
            </a:lvl1pPr>
          </a:lstStyle>
          <a:p>
            <a:pPr>
              <a:defRPr/>
            </a:pPr>
            <a:fld id="{793F7940-5A01-4E1E-B30C-245CEF1125C3}" type="slidenum">
              <a:rPr lang="tr-TR"/>
              <a:pPr>
                <a:defRPr/>
              </a:pPr>
              <a:t>‹#›</a:t>
            </a:fld>
            <a:endParaRPr lang="tr-TR"/>
          </a:p>
        </p:txBody>
      </p:sp>
    </p:spTree>
    <p:extLst>
      <p:ext uri="{BB962C8B-B14F-4D97-AF65-F5344CB8AC3E}">
        <p14:creationId xmlns:p14="http://schemas.microsoft.com/office/powerpoint/2010/main" val="240155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DDA18D39-8105-4FFA-BDBA-39E69823D2B4}" type="datetime1">
              <a:rPr lang="tr-TR"/>
              <a:pPr>
                <a:defRPr/>
              </a:pPr>
              <a:t>24.09.2025</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7" name="Rectangle 6"/>
          <p:cNvSpPr>
            <a:spLocks noGrp="1" noChangeArrowheads="1"/>
          </p:cNvSpPr>
          <p:nvPr>
            <p:ph type="sldNum" sz="quarter" idx="12"/>
          </p:nvPr>
        </p:nvSpPr>
        <p:spPr>
          <a:ln/>
        </p:spPr>
        <p:txBody>
          <a:bodyPr/>
          <a:lstStyle>
            <a:lvl1pPr>
              <a:defRPr/>
            </a:lvl1pPr>
          </a:lstStyle>
          <a:p>
            <a:pPr>
              <a:defRPr/>
            </a:pPr>
            <a:fld id="{CE4047A9-EE21-4555-8535-99847D3E7D48}" type="slidenum">
              <a:rPr lang="tr-TR"/>
              <a:pPr>
                <a:defRPr/>
              </a:pPr>
              <a:t>‹#›</a:t>
            </a:fld>
            <a:endParaRPr lang="tr-TR"/>
          </a:p>
        </p:txBody>
      </p:sp>
    </p:spTree>
    <p:extLst>
      <p:ext uri="{BB962C8B-B14F-4D97-AF65-F5344CB8AC3E}">
        <p14:creationId xmlns:p14="http://schemas.microsoft.com/office/powerpoint/2010/main" val="356596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9DE0FD89-FCF1-4C17-8DAA-790806F991FC}" type="datetime1">
              <a:rPr lang="tr-TR"/>
              <a:pPr>
                <a:defRPr/>
              </a:pPr>
              <a:t>24.09.2025</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9" name="Rectangle 6"/>
          <p:cNvSpPr>
            <a:spLocks noGrp="1" noChangeArrowheads="1"/>
          </p:cNvSpPr>
          <p:nvPr>
            <p:ph type="sldNum" sz="quarter" idx="12"/>
          </p:nvPr>
        </p:nvSpPr>
        <p:spPr>
          <a:ln/>
        </p:spPr>
        <p:txBody>
          <a:bodyPr/>
          <a:lstStyle>
            <a:lvl1pPr>
              <a:defRPr/>
            </a:lvl1pPr>
          </a:lstStyle>
          <a:p>
            <a:pPr>
              <a:defRPr/>
            </a:pPr>
            <a:fld id="{952E323F-FF1D-4739-A474-39E449DDC4F9}" type="slidenum">
              <a:rPr lang="tr-TR"/>
              <a:pPr>
                <a:defRPr/>
              </a:pPr>
              <a:t>‹#›</a:t>
            </a:fld>
            <a:endParaRPr lang="tr-TR"/>
          </a:p>
        </p:txBody>
      </p:sp>
    </p:spTree>
    <p:extLst>
      <p:ext uri="{BB962C8B-B14F-4D97-AF65-F5344CB8AC3E}">
        <p14:creationId xmlns:p14="http://schemas.microsoft.com/office/powerpoint/2010/main" val="319725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7E0F8D21-067F-4FAA-8BBD-9D745396F68F}" type="datetime1">
              <a:rPr lang="tr-TR"/>
              <a:pPr>
                <a:defRPr/>
              </a:pPr>
              <a:t>24.09.2025</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5" name="Rectangle 6"/>
          <p:cNvSpPr>
            <a:spLocks noGrp="1" noChangeArrowheads="1"/>
          </p:cNvSpPr>
          <p:nvPr>
            <p:ph type="sldNum" sz="quarter" idx="12"/>
          </p:nvPr>
        </p:nvSpPr>
        <p:spPr>
          <a:ln/>
        </p:spPr>
        <p:txBody>
          <a:bodyPr/>
          <a:lstStyle>
            <a:lvl1pPr>
              <a:defRPr/>
            </a:lvl1pPr>
          </a:lstStyle>
          <a:p>
            <a:pPr>
              <a:defRPr/>
            </a:pPr>
            <a:fld id="{77AC9821-394B-4AB7-96E0-48C0B4C6739B}" type="slidenum">
              <a:rPr lang="tr-TR"/>
              <a:pPr>
                <a:defRPr/>
              </a:pPr>
              <a:t>‹#›</a:t>
            </a:fld>
            <a:endParaRPr lang="tr-TR"/>
          </a:p>
        </p:txBody>
      </p:sp>
    </p:spTree>
    <p:extLst>
      <p:ext uri="{BB962C8B-B14F-4D97-AF65-F5344CB8AC3E}">
        <p14:creationId xmlns:p14="http://schemas.microsoft.com/office/powerpoint/2010/main" val="318056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66FD8A-78C6-498E-BC15-245D8E61AE44}" type="datetime1">
              <a:rPr lang="tr-TR"/>
              <a:pPr>
                <a:defRPr/>
              </a:pPr>
              <a:t>24.09.2025</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4" name="Rectangle 6"/>
          <p:cNvSpPr>
            <a:spLocks noGrp="1" noChangeArrowheads="1"/>
          </p:cNvSpPr>
          <p:nvPr>
            <p:ph type="sldNum" sz="quarter" idx="12"/>
          </p:nvPr>
        </p:nvSpPr>
        <p:spPr>
          <a:ln/>
        </p:spPr>
        <p:txBody>
          <a:bodyPr/>
          <a:lstStyle>
            <a:lvl1pPr>
              <a:defRPr/>
            </a:lvl1pPr>
          </a:lstStyle>
          <a:p>
            <a:pPr>
              <a:defRPr/>
            </a:pPr>
            <a:fld id="{E5B9070C-648B-4D0E-95F4-948D7DCD2BD7}" type="slidenum">
              <a:rPr lang="tr-TR"/>
              <a:pPr>
                <a:defRPr/>
              </a:pPr>
              <a:t>‹#›</a:t>
            </a:fld>
            <a:endParaRPr lang="tr-TR"/>
          </a:p>
        </p:txBody>
      </p:sp>
    </p:spTree>
    <p:extLst>
      <p:ext uri="{BB962C8B-B14F-4D97-AF65-F5344CB8AC3E}">
        <p14:creationId xmlns:p14="http://schemas.microsoft.com/office/powerpoint/2010/main" val="231488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FEDDDE4A-FB4D-450E-95AB-DA9DF55A0C8F}" type="datetime1">
              <a:rPr lang="tr-TR"/>
              <a:pPr>
                <a:defRPr/>
              </a:pPr>
              <a:t>24.09.2025</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7" name="Rectangle 6"/>
          <p:cNvSpPr>
            <a:spLocks noGrp="1" noChangeArrowheads="1"/>
          </p:cNvSpPr>
          <p:nvPr>
            <p:ph type="sldNum" sz="quarter" idx="12"/>
          </p:nvPr>
        </p:nvSpPr>
        <p:spPr>
          <a:ln/>
        </p:spPr>
        <p:txBody>
          <a:bodyPr/>
          <a:lstStyle>
            <a:lvl1pPr>
              <a:defRPr/>
            </a:lvl1pPr>
          </a:lstStyle>
          <a:p>
            <a:pPr>
              <a:defRPr/>
            </a:pPr>
            <a:fld id="{78A777CB-E22C-430E-9602-99FD9947241A}" type="slidenum">
              <a:rPr lang="tr-TR"/>
              <a:pPr>
                <a:defRPr/>
              </a:pPr>
              <a:t>‹#›</a:t>
            </a:fld>
            <a:endParaRPr lang="tr-TR"/>
          </a:p>
        </p:txBody>
      </p:sp>
    </p:spTree>
    <p:extLst>
      <p:ext uri="{BB962C8B-B14F-4D97-AF65-F5344CB8AC3E}">
        <p14:creationId xmlns:p14="http://schemas.microsoft.com/office/powerpoint/2010/main" val="401443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A9146B7C-30E9-4D28-B038-485D5A1A353A}" type="datetime1">
              <a:rPr lang="tr-TR"/>
              <a:pPr>
                <a:defRPr/>
              </a:pPr>
              <a:t>24.09.2025</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CHAPTER 4       ORTHOGRAPHIC PROJECTION</a:t>
            </a:r>
          </a:p>
        </p:txBody>
      </p:sp>
      <p:sp>
        <p:nvSpPr>
          <p:cNvPr id="7" name="Rectangle 6"/>
          <p:cNvSpPr>
            <a:spLocks noGrp="1" noChangeArrowheads="1"/>
          </p:cNvSpPr>
          <p:nvPr>
            <p:ph type="sldNum" sz="quarter" idx="12"/>
          </p:nvPr>
        </p:nvSpPr>
        <p:spPr>
          <a:ln/>
        </p:spPr>
        <p:txBody>
          <a:bodyPr/>
          <a:lstStyle>
            <a:lvl1pPr>
              <a:defRPr/>
            </a:lvl1pPr>
          </a:lstStyle>
          <a:p>
            <a:pPr>
              <a:defRPr/>
            </a:pPr>
            <a:fld id="{62B52709-C9FD-4BB3-AF8A-7DE08F542AAC}" type="slidenum">
              <a:rPr lang="tr-TR"/>
              <a:pPr>
                <a:defRPr/>
              </a:pPr>
              <a:t>‹#›</a:t>
            </a:fld>
            <a:endParaRPr lang="tr-TR"/>
          </a:p>
        </p:txBody>
      </p:sp>
    </p:spTree>
    <p:extLst>
      <p:ext uri="{BB962C8B-B14F-4D97-AF65-F5344CB8AC3E}">
        <p14:creationId xmlns:p14="http://schemas.microsoft.com/office/powerpoint/2010/main" val="135523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2498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9670BB35-F64B-4B84-8A74-7B7DE60CBD64}" type="datetime1">
              <a:rPr lang="tr-TR"/>
              <a:pPr>
                <a:defRPr/>
              </a:pPr>
              <a:t>24.09.2025</a:t>
            </a:fld>
            <a:endParaRPr lang="tr-TR"/>
          </a:p>
        </p:txBody>
      </p:sp>
      <p:sp>
        <p:nvSpPr>
          <p:cNvPr id="2498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tr-TR"/>
              <a:t>CHAPTER 4       ORTHOGRAPHIC PROJECTION</a:t>
            </a:r>
          </a:p>
        </p:txBody>
      </p:sp>
      <p:sp>
        <p:nvSpPr>
          <p:cNvPr id="2498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9CBAC1A-B979-4B6C-98EC-405787E86D1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DAF591-9D22-4537-937B-378FFEDBAF39}" type="datetime1">
              <a:rPr lang="tr-TR" smtClean="0"/>
              <a:pPr eaLnBrk="1" hangingPunct="1"/>
              <a:t>24.09.2025</a:t>
            </a:fld>
            <a:endParaRPr lang="tr-TR"/>
          </a:p>
        </p:txBody>
      </p:sp>
      <p:sp>
        <p:nvSpPr>
          <p:cNvPr id="4099"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4100"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9434F5-CBE0-44EE-A8B6-9786D3DFB11A}" type="slidenum">
              <a:rPr lang="tr-TR" smtClean="0"/>
              <a:pPr eaLnBrk="1" hangingPunct="1"/>
              <a:t>1</a:t>
            </a:fld>
            <a:endParaRPr lang="tr-TR"/>
          </a:p>
        </p:txBody>
      </p:sp>
      <p:sp>
        <p:nvSpPr>
          <p:cNvPr id="4101" name="Rectangle 2"/>
          <p:cNvSpPr>
            <a:spLocks noGrp="1" noChangeArrowheads="1"/>
          </p:cNvSpPr>
          <p:nvPr>
            <p:ph type="title" idx="4294967295"/>
          </p:nvPr>
        </p:nvSpPr>
        <p:spPr>
          <a:xfrm>
            <a:off x="0" y="457200"/>
            <a:ext cx="8229600" cy="1371600"/>
          </a:xfrm>
        </p:spPr>
        <p:txBody>
          <a:bodyPr/>
          <a:lstStyle/>
          <a:p>
            <a:pPr eaLnBrk="1" hangingPunct="1"/>
            <a:r>
              <a:rPr lang="tr-TR" sz="6000"/>
              <a:t>ME 113</a:t>
            </a:r>
          </a:p>
        </p:txBody>
      </p:sp>
      <p:sp>
        <p:nvSpPr>
          <p:cNvPr id="4102" name="Rectangle 3"/>
          <p:cNvSpPr>
            <a:spLocks noGrp="1" noChangeArrowheads="1"/>
          </p:cNvSpPr>
          <p:nvPr>
            <p:ph type="body" idx="4294967295"/>
          </p:nvPr>
        </p:nvSpPr>
        <p:spPr>
          <a:xfrm>
            <a:off x="539750" y="1916113"/>
            <a:ext cx="8229600" cy="2232025"/>
          </a:xfrm>
        </p:spPr>
        <p:txBody>
          <a:bodyPr/>
          <a:lstStyle/>
          <a:p>
            <a:pPr algn="ctr" eaLnBrk="1" hangingPunct="1">
              <a:buFontTx/>
              <a:buNone/>
            </a:pPr>
            <a:r>
              <a:rPr lang="tr-TR" sz="6000"/>
              <a:t>ENGINEERING</a:t>
            </a:r>
          </a:p>
          <a:p>
            <a:pPr algn="ctr" eaLnBrk="1" hangingPunct="1">
              <a:buFontTx/>
              <a:buNone/>
            </a:pPr>
            <a:r>
              <a:rPr lang="tr-TR" sz="6000"/>
              <a:t>DRAWING I</a:t>
            </a:r>
          </a:p>
        </p:txBody>
      </p:sp>
      <p:sp>
        <p:nvSpPr>
          <p:cNvPr id="4103" name="Rectangle 4"/>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pic>
        <p:nvPicPr>
          <p:cNvPr id="4104" name="Picture 5" descr="AM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933825"/>
            <a:ext cx="2286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179FFE-E630-4AEA-8302-4F84F64F7554}" type="datetime1">
              <a:rPr lang="tr-TR" smtClean="0"/>
              <a:pPr eaLnBrk="1" hangingPunct="1"/>
              <a:t>24.09.2025</a:t>
            </a:fld>
            <a:endParaRPr lang="tr-TR"/>
          </a:p>
        </p:txBody>
      </p:sp>
      <p:sp>
        <p:nvSpPr>
          <p:cNvPr id="10243"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10244"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4EA356-D8A6-4571-97D1-5B58A05ADC5B}" type="slidenum">
              <a:rPr lang="tr-TR" smtClean="0"/>
              <a:pPr eaLnBrk="1" hangingPunct="1"/>
              <a:t>10</a:t>
            </a:fld>
            <a:endParaRPr lang="tr-TR"/>
          </a:p>
        </p:txBody>
      </p:sp>
      <p:sp>
        <p:nvSpPr>
          <p:cNvPr id="10245" name="Rectangle 5"/>
          <p:cNvSpPr>
            <a:spLocks noChangeArrowheads="1"/>
          </p:cNvSpPr>
          <p:nvPr/>
        </p:nvSpPr>
        <p:spPr bwMode="auto">
          <a:xfrm>
            <a:off x="152252" y="4797152"/>
            <a:ext cx="8964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000" dirty="0">
                <a:latin typeface="Verdana" pitchFamily="34" charset="0"/>
              </a:rPr>
              <a:t>Projection methods vary according to the direction in which the rays of sight are taken to the plane</a:t>
            </a:r>
            <a:r>
              <a:rPr lang="tr-TR" sz="2000" dirty="0">
                <a:latin typeface="Verdana" pitchFamily="34" charset="0"/>
              </a:rPr>
              <a:t>.</a:t>
            </a:r>
            <a:r>
              <a:rPr lang="en-US" sz="2000" dirty="0">
                <a:latin typeface="Verdana" pitchFamily="34" charset="0"/>
              </a:rPr>
              <a:t> If the rays are taken to a particular station point result is called “perspective projection" or "central projection" (Fig.4.1)</a:t>
            </a:r>
            <a:r>
              <a:rPr lang="tr-TR" sz="2000" dirty="0">
                <a:latin typeface="Verdana" pitchFamily="34" charset="0"/>
              </a:rPr>
              <a:t> </a:t>
            </a:r>
            <a:endParaRPr lang="en-US" sz="2000" dirty="0">
              <a:latin typeface="Verdana" pitchFamily="34" charset="0"/>
            </a:endParaRPr>
          </a:p>
        </p:txBody>
      </p:sp>
      <p:pic>
        <p:nvPicPr>
          <p:cNvPr id="10246" name="Picture 7" descr="41"/>
          <p:cNvPicPr>
            <a:picLocks noChangeAspect="1" noChangeArrowheads="1"/>
          </p:cNvPicPr>
          <p:nvPr/>
        </p:nvPicPr>
        <p:blipFill>
          <a:blip r:embed="rId2">
            <a:extLst>
              <a:ext uri="{28A0092B-C50C-407E-A947-70E740481C1C}">
                <a14:useLocalDpi xmlns:a14="http://schemas.microsoft.com/office/drawing/2010/main" val="0"/>
              </a:ext>
            </a:extLst>
          </a:blip>
          <a:srcRect b="13823"/>
          <a:stretch>
            <a:fillRect/>
          </a:stretch>
        </p:blipFill>
        <p:spPr bwMode="auto">
          <a:xfrm>
            <a:off x="223689" y="766490"/>
            <a:ext cx="8893175"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2"/>
          <p:cNvSpPr>
            <a:spLocks noChangeArrowheads="1"/>
          </p:cNvSpPr>
          <p:nvPr/>
        </p:nvSpPr>
        <p:spPr bwMode="auto">
          <a:xfrm>
            <a:off x="28575" y="2065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10248" name="Rectangle 13"/>
          <p:cNvSpPr>
            <a:spLocks noChangeArrowheads="1"/>
          </p:cNvSpPr>
          <p:nvPr/>
        </p:nvSpPr>
        <p:spPr bwMode="auto">
          <a:xfrm>
            <a:off x="2627313" y="3933825"/>
            <a:ext cx="3297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tabLst>
                <a:tab pos="152400" algn="l"/>
              </a:tabLst>
            </a:pPr>
            <a:r>
              <a:rPr lang="en-AU" sz="1600" i="1">
                <a:latin typeface="Verdana" pitchFamily="34" charset="0"/>
                <a:cs typeface="Times New Roman" pitchFamily="18" charset="0"/>
              </a:rPr>
              <a:t>Fig.4.1. Perspective projection</a:t>
            </a:r>
            <a:endParaRPr lang="en-AU" sz="1600"/>
          </a:p>
        </p:txBody>
      </p:sp>
      <p:sp>
        <p:nvSpPr>
          <p:cNvPr id="10249" name="Rectangle 14"/>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
        <p:nvSpPr>
          <p:cNvPr id="10" name="11 Metin kutusu"/>
          <p:cNvSpPr txBox="1"/>
          <p:nvPr/>
        </p:nvSpPr>
        <p:spPr>
          <a:xfrm>
            <a:off x="204185" y="323945"/>
            <a:ext cx="8472271" cy="584775"/>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Projection Methods</a:t>
            </a:r>
            <a:r>
              <a:rPr lang="tr-TR" sz="3000" b="1" dirty="0">
                <a:solidFill>
                  <a:srgbClr val="B00000"/>
                </a:solidFill>
                <a:latin typeface="Arial" pitchFamily="34" charset="0"/>
                <a:cs typeface="Arial" pitchFamily="34" charset="0"/>
              </a:rPr>
              <a:t>: </a:t>
            </a:r>
            <a:r>
              <a:rPr lang="en-US" sz="3200" dirty="0">
                <a:solidFill>
                  <a:srgbClr val="FF0000"/>
                </a:solidFill>
                <a:latin typeface="Arial" pitchFamily="34" charset="0"/>
                <a:cs typeface="Arial" pitchFamily="34" charset="0"/>
              </a:rPr>
              <a:t>Perspective projection</a:t>
            </a:r>
            <a:endParaRPr lang="en-US" sz="32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C5376E-B8FE-4DCC-9F15-1AFB5C07493B}" type="datetime1">
              <a:rPr lang="tr-TR" smtClean="0"/>
              <a:pPr eaLnBrk="1" hangingPunct="1"/>
              <a:t>24.09.2025</a:t>
            </a:fld>
            <a:endParaRPr lang="tr-TR"/>
          </a:p>
        </p:txBody>
      </p:sp>
      <p:sp>
        <p:nvSpPr>
          <p:cNvPr id="11267"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1126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A13E6D-16F7-4F51-AB83-5E0E9734EA33}" type="slidenum">
              <a:rPr lang="tr-TR" smtClean="0"/>
              <a:pPr eaLnBrk="1" hangingPunct="1"/>
              <a:t>11</a:t>
            </a:fld>
            <a:endParaRPr lang="tr-TR"/>
          </a:p>
        </p:txBody>
      </p:sp>
      <p:sp>
        <p:nvSpPr>
          <p:cNvPr id="11269" name="Rectangle 4"/>
          <p:cNvSpPr>
            <a:spLocks noGrp="1" noChangeArrowheads="1"/>
          </p:cNvSpPr>
          <p:nvPr>
            <p:ph type="title"/>
          </p:nvPr>
        </p:nvSpPr>
        <p:spPr>
          <a:xfrm>
            <a:off x="396081" y="4647173"/>
            <a:ext cx="8351838" cy="1368425"/>
          </a:xfrm>
        </p:spPr>
        <p:txBody>
          <a:bodyPr/>
          <a:lstStyle/>
          <a:p>
            <a:pPr algn="just" eaLnBrk="1" hangingPunct="1"/>
            <a:r>
              <a:rPr lang="en-US" sz="2000" dirty="0">
                <a:latin typeface="Verdana" pitchFamily="34" charset="0"/>
              </a:rPr>
              <a:t>When the station point </a:t>
            </a:r>
            <a:r>
              <a:rPr lang="tr-TR" sz="2000" dirty="0">
                <a:latin typeface="Verdana" pitchFamily="34" charset="0"/>
              </a:rPr>
              <a:t>O</a:t>
            </a:r>
            <a:r>
              <a:rPr lang="en-US" sz="2000" dirty="0">
                <a:latin typeface="Verdana" pitchFamily="34" charset="0"/>
              </a:rPr>
              <a:t> is infinitely distant from the projection plane, the rays of projection will be parallel to each other as shown in (Fig.4.2). In this case the</a:t>
            </a:r>
            <a:r>
              <a:rPr lang="tr-TR" sz="2000" dirty="0">
                <a:latin typeface="Verdana" pitchFamily="34" charset="0"/>
              </a:rPr>
              <a:t> </a:t>
            </a:r>
            <a:r>
              <a:rPr lang="en-US" sz="2000" dirty="0">
                <a:latin typeface="Verdana" pitchFamily="34" charset="0"/>
              </a:rPr>
              <a:t>projection is called “parallel projection”.</a:t>
            </a:r>
            <a:endParaRPr lang="tr-TR" sz="2000" dirty="0">
              <a:latin typeface="Verdana" pitchFamily="34" charset="0"/>
            </a:endParaRPr>
          </a:p>
        </p:txBody>
      </p:sp>
      <p:sp>
        <p:nvSpPr>
          <p:cNvPr id="11270" name="Rectangle 6"/>
          <p:cNvSpPr>
            <a:spLocks noChangeArrowheads="1"/>
          </p:cNvSpPr>
          <p:nvPr/>
        </p:nvSpPr>
        <p:spPr bwMode="auto">
          <a:xfrm>
            <a:off x="0" y="2471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11271" name="Rectangle 11"/>
          <p:cNvSpPr>
            <a:spLocks noChangeArrowheads="1"/>
          </p:cNvSpPr>
          <p:nvPr/>
        </p:nvSpPr>
        <p:spPr bwMode="auto">
          <a:xfrm>
            <a:off x="792163" y="4487863"/>
            <a:ext cx="8351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AU" sz="2000"/>
          </a:p>
        </p:txBody>
      </p:sp>
      <p:pic>
        <p:nvPicPr>
          <p:cNvPr id="11272" name="Picture 13" descr="F42"/>
          <p:cNvPicPr>
            <a:picLocks noGrp="1" noChangeAspect="1" noChangeArrowheads="1"/>
          </p:cNvPicPr>
          <p:nvPr>
            <p:ph idx="1"/>
          </p:nvPr>
        </p:nvPicPr>
        <p:blipFill>
          <a:blip r:embed="rId2">
            <a:lum bright="4000" contrast="4000"/>
            <a:extLst>
              <a:ext uri="{28A0092B-C50C-407E-A947-70E740481C1C}">
                <a14:useLocalDpi xmlns:a14="http://schemas.microsoft.com/office/drawing/2010/main" val="0"/>
              </a:ext>
            </a:extLst>
          </a:blip>
          <a:srcRect t="11580" b="11580"/>
          <a:stretch>
            <a:fillRect/>
          </a:stretch>
        </p:blipFill>
        <p:spPr>
          <a:xfrm>
            <a:off x="1367631" y="925513"/>
            <a:ext cx="6408737" cy="3463925"/>
          </a:xfrm>
          <a:noFill/>
        </p:spPr>
      </p:pic>
      <p:sp>
        <p:nvSpPr>
          <p:cNvPr id="11273" name="Rectangle 15"/>
          <p:cNvSpPr>
            <a:spLocks noChangeArrowheads="1"/>
          </p:cNvSpPr>
          <p:nvPr/>
        </p:nvSpPr>
        <p:spPr bwMode="auto">
          <a:xfrm>
            <a:off x="2602996" y="4052888"/>
            <a:ext cx="2871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600" i="1">
                <a:latin typeface="Verdana" pitchFamily="34" charset="0"/>
              </a:rPr>
              <a:t>Fig.4.2. Parallel projection</a:t>
            </a:r>
            <a:endParaRPr lang="tr-TR" sz="1600" i="1">
              <a:latin typeface="Verdana" pitchFamily="34" charset="0"/>
            </a:endParaRPr>
          </a:p>
        </p:txBody>
      </p:sp>
      <p:sp>
        <p:nvSpPr>
          <p:cNvPr id="11274" name="Rectangle 16"/>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
        <p:nvSpPr>
          <p:cNvPr id="11" name="11 Metin kutusu"/>
          <p:cNvSpPr txBox="1"/>
          <p:nvPr/>
        </p:nvSpPr>
        <p:spPr>
          <a:xfrm>
            <a:off x="132177" y="365919"/>
            <a:ext cx="7464160" cy="584775"/>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Projection Methods</a:t>
            </a:r>
            <a:r>
              <a:rPr lang="tr-TR" sz="3000" b="1" dirty="0">
                <a:solidFill>
                  <a:srgbClr val="B00000"/>
                </a:solidFill>
                <a:latin typeface="Arial" pitchFamily="34" charset="0"/>
                <a:cs typeface="Arial" pitchFamily="34" charset="0"/>
              </a:rPr>
              <a:t>: </a:t>
            </a:r>
            <a:r>
              <a:rPr lang="en-US" sz="3200" dirty="0">
                <a:solidFill>
                  <a:srgbClr val="FF0000"/>
                </a:solidFill>
                <a:latin typeface="Arial" pitchFamily="34" charset="0"/>
                <a:cs typeface="Arial" pitchFamily="34" charset="0"/>
              </a:rPr>
              <a:t>Parallel projection</a:t>
            </a:r>
            <a:endParaRPr lang="en-US" sz="3000" b="1" dirty="0">
              <a:solidFill>
                <a:srgbClr val="FF0000"/>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4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D6A2AC-5DFD-4B83-B763-513FF51C13E6}" type="datetime1">
              <a:rPr lang="tr-TR" smtClean="0"/>
              <a:pPr eaLnBrk="1" hangingPunct="1"/>
              <a:t>24.09.2025</a:t>
            </a:fld>
            <a:endParaRPr lang="tr-TR"/>
          </a:p>
        </p:txBody>
      </p:sp>
      <p:sp>
        <p:nvSpPr>
          <p:cNvPr id="12291" name="5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12292" name="6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1F6162-151B-4375-98FB-CD4D5F0C57F4}" type="slidenum">
              <a:rPr lang="tr-TR" smtClean="0"/>
              <a:pPr eaLnBrk="1" hangingPunct="1"/>
              <a:t>12</a:t>
            </a:fld>
            <a:endParaRPr lang="tr-TR"/>
          </a:p>
        </p:txBody>
      </p:sp>
      <p:sp>
        <p:nvSpPr>
          <p:cNvPr id="12293" name="Rectangle 3"/>
          <p:cNvSpPr>
            <a:spLocks noGrp="1" noChangeArrowheads="1"/>
          </p:cNvSpPr>
          <p:nvPr>
            <p:ph type="body" sz="half" idx="1"/>
          </p:nvPr>
        </p:nvSpPr>
        <p:spPr>
          <a:xfrm>
            <a:off x="0" y="476250"/>
            <a:ext cx="9144000" cy="1231900"/>
          </a:xfrm>
          <a:noFill/>
        </p:spPr>
        <p:txBody>
          <a:bodyPr/>
          <a:lstStyle/>
          <a:p>
            <a:pPr algn="just" eaLnBrk="1" hangingPunct="1">
              <a:buFontTx/>
              <a:buNone/>
            </a:pPr>
            <a:r>
              <a:rPr lang="tr-TR" sz="1800"/>
              <a:t>	</a:t>
            </a:r>
            <a:r>
              <a:rPr lang="en-US" sz="1800">
                <a:latin typeface="Verdana" pitchFamily="34" charset="0"/>
              </a:rPr>
              <a:t>If the rays of parallel projection are perpendicular to the plane of</a:t>
            </a:r>
            <a:r>
              <a:rPr lang="tr-TR" sz="1800">
                <a:latin typeface="Verdana" pitchFamily="34" charset="0"/>
              </a:rPr>
              <a:t> </a:t>
            </a:r>
            <a:r>
              <a:rPr lang="en-US" sz="1800">
                <a:latin typeface="Verdana" pitchFamily="34" charset="0"/>
              </a:rPr>
              <a:t>projection, the resulting projection is an </a:t>
            </a:r>
            <a:r>
              <a:rPr lang="tr-TR" sz="1800">
                <a:latin typeface="Verdana" pitchFamily="34" charset="0"/>
              </a:rPr>
              <a:t>“</a:t>
            </a:r>
            <a:r>
              <a:rPr lang="en-US" sz="1800">
                <a:latin typeface="Verdana" pitchFamily="34" charset="0"/>
              </a:rPr>
              <a:t>Orthographic projection</a:t>
            </a:r>
            <a:r>
              <a:rPr lang="tr-TR" sz="1800">
                <a:latin typeface="Verdana" pitchFamily="34" charset="0"/>
              </a:rPr>
              <a:t>”</a:t>
            </a:r>
            <a:r>
              <a:rPr lang="en-US" sz="1800">
                <a:latin typeface="Verdana" pitchFamily="34" charset="0"/>
              </a:rPr>
              <a:t>, if the rays of parallel projection, oblique to the plane of projection the resulting projection is an “oblique projection” (Fig.4.3).</a:t>
            </a:r>
            <a:endParaRPr lang="tr-TR" sz="1800">
              <a:latin typeface="Verdana" pitchFamily="34" charset="0"/>
            </a:endParaRPr>
          </a:p>
        </p:txBody>
      </p:sp>
      <p:pic>
        <p:nvPicPr>
          <p:cNvPr id="12294" name="Picture 5" descr="F4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71550" y="1628775"/>
            <a:ext cx="7343775" cy="4567238"/>
          </a:xfrm>
          <a:noFill/>
        </p:spPr>
      </p:pic>
      <p:sp>
        <p:nvSpPr>
          <p:cNvPr id="12295" name="Rectangle 8"/>
          <p:cNvSpPr>
            <a:spLocks noChangeArrowheads="1"/>
          </p:cNvSpPr>
          <p:nvPr/>
        </p:nvSpPr>
        <p:spPr bwMode="auto">
          <a:xfrm>
            <a:off x="1692275" y="5949950"/>
            <a:ext cx="4886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sz="1600" i="1">
                <a:latin typeface="Verdana" pitchFamily="34" charset="0"/>
              </a:rPr>
              <a:t>Fig.4.3. Orthographic and oblique projections</a:t>
            </a:r>
            <a:r>
              <a:rPr lang="tr-TR" sz="1600"/>
              <a:t> </a:t>
            </a:r>
          </a:p>
        </p:txBody>
      </p:sp>
      <p:sp>
        <p:nvSpPr>
          <p:cNvPr id="12296" name="Rectangle 9"/>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179512" y="188640"/>
            <a:ext cx="7979075"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Projection Methods: Parallel projections</a:t>
            </a:r>
          </a:p>
        </p:txBody>
      </p:sp>
      <p:pic>
        <p:nvPicPr>
          <p:cNvPr id="3074" name="Picture 2"/>
          <p:cNvPicPr>
            <a:picLocks noChangeAspect="1" noChangeArrowheads="1"/>
          </p:cNvPicPr>
          <p:nvPr/>
        </p:nvPicPr>
        <p:blipFill>
          <a:blip r:embed="rId2" cstate="print"/>
          <a:srcRect/>
          <a:stretch>
            <a:fillRect/>
          </a:stretch>
        </p:blipFill>
        <p:spPr bwMode="auto">
          <a:xfrm>
            <a:off x="107504" y="886575"/>
            <a:ext cx="4464495" cy="3471119"/>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788025" y="978312"/>
            <a:ext cx="4317840" cy="3513735"/>
          </a:xfrm>
          <a:prstGeom prst="rect">
            <a:avLst/>
          </a:prstGeom>
          <a:noFill/>
          <a:ln w="9525">
            <a:noFill/>
            <a:miter lim="800000"/>
            <a:headEnd/>
            <a:tailEnd/>
          </a:ln>
          <a:effectLst/>
        </p:spPr>
      </p:pic>
      <p:sp>
        <p:nvSpPr>
          <p:cNvPr id="12" name="11 Metin kutusu"/>
          <p:cNvSpPr txBox="1"/>
          <p:nvPr/>
        </p:nvSpPr>
        <p:spPr>
          <a:xfrm>
            <a:off x="1934289" y="4286256"/>
            <a:ext cx="1845623" cy="369332"/>
          </a:xfrm>
          <a:prstGeom prst="rect">
            <a:avLst/>
          </a:prstGeom>
          <a:noFill/>
        </p:spPr>
        <p:txBody>
          <a:bodyPr wrap="square" rtlCol="0">
            <a:spAutoFit/>
          </a:bodyPr>
          <a:lstStyle/>
          <a:p>
            <a:r>
              <a:rPr lang="en-US" dirty="0">
                <a:solidFill>
                  <a:srgbClr val="002060"/>
                </a:solidFill>
                <a:effectLst>
                  <a:outerShdw blurRad="38100" dist="38100" dir="2700000" algn="tl">
                    <a:srgbClr val="000000">
                      <a:alpha val="43137"/>
                    </a:srgbClr>
                  </a:outerShdw>
                </a:effectLst>
                <a:latin typeface="Arial" pitchFamily="34" charset="0"/>
                <a:cs typeface="Arial" pitchFamily="34" charset="0"/>
              </a:rPr>
              <a:t>Orthographic </a:t>
            </a:r>
          </a:p>
        </p:txBody>
      </p:sp>
      <p:sp>
        <p:nvSpPr>
          <p:cNvPr id="13" name="12 Metin kutusu"/>
          <p:cNvSpPr txBox="1"/>
          <p:nvPr/>
        </p:nvSpPr>
        <p:spPr>
          <a:xfrm>
            <a:off x="6682168" y="4357694"/>
            <a:ext cx="989142" cy="369332"/>
          </a:xfrm>
          <a:prstGeom prst="rect">
            <a:avLst/>
          </a:prstGeom>
          <a:noFill/>
        </p:spPr>
        <p:txBody>
          <a:bodyPr wrap="square" rtlCol="0">
            <a:spAutoFit/>
          </a:bodyPr>
          <a:lstStyle/>
          <a:p>
            <a:r>
              <a:rPr lang="en-US" dirty="0">
                <a:solidFill>
                  <a:srgbClr val="002060"/>
                </a:solidFill>
                <a:effectLst>
                  <a:outerShdw blurRad="38100" dist="38100" dir="2700000" algn="tl">
                    <a:srgbClr val="000000">
                      <a:alpha val="43137"/>
                    </a:srgbClr>
                  </a:outerShdw>
                </a:effectLst>
                <a:latin typeface="Arial" pitchFamily="34" charset="0"/>
                <a:cs typeface="Arial" pitchFamily="34" charset="0"/>
              </a:rPr>
              <a:t>Oblique</a:t>
            </a:r>
          </a:p>
        </p:txBody>
      </p:sp>
      <p:sp>
        <p:nvSpPr>
          <p:cNvPr id="14" name="13 Metin kutusu"/>
          <p:cNvSpPr txBox="1"/>
          <p:nvPr/>
        </p:nvSpPr>
        <p:spPr>
          <a:xfrm>
            <a:off x="545135" y="5012778"/>
            <a:ext cx="4352224" cy="369332"/>
          </a:xfrm>
          <a:prstGeom prst="rect">
            <a:avLst/>
          </a:prstGeom>
          <a:noFill/>
        </p:spPr>
        <p:txBody>
          <a:bodyPr wrap="square" rtlCol="0">
            <a:spAutoFit/>
          </a:bodyPr>
          <a:lstStyle/>
          <a:p>
            <a:r>
              <a:rPr lang="en-US" dirty="0">
                <a:latin typeface="Arial" pitchFamily="34" charset="0"/>
                <a:cs typeface="Arial" pitchFamily="34" charset="0"/>
              </a:rPr>
              <a:t>Line of sight is perpendicular to plane </a:t>
            </a:r>
          </a:p>
        </p:txBody>
      </p:sp>
      <p:sp>
        <p:nvSpPr>
          <p:cNvPr id="15" name="14 Metin kutusu"/>
          <p:cNvSpPr txBox="1"/>
          <p:nvPr/>
        </p:nvSpPr>
        <p:spPr>
          <a:xfrm>
            <a:off x="5424264" y="5035944"/>
            <a:ext cx="3488127" cy="369332"/>
          </a:xfrm>
          <a:prstGeom prst="rect">
            <a:avLst/>
          </a:prstGeom>
          <a:noFill/>
        </p:spPr>
        <p:txBody>
          <a:bodyPr wrap="square" rtlCol="0">
            <a:spAutoFit/>
          </a:bodyPr>
          <a:lstStyle/>
          <a:p>
            <a:r>
              <a:rPr lang="en-US" dirty="0">
                <a:latin typeface="Arial" pitchFamily="34" charset="0"/>
                <a:cs typeface="Arial" pitchFamily="34" charset="0"/>
              </a:rPr>
              <a:t>Line of sight is oblique to plane </a:t>
            </a:r>
          </a:p>
        </p:txBody>
      </p:sp>
      <p:sp>
        <p:nvSpPr>
          <p:cNvPr id="9" name="Date Placeholder 8"/>
          <p:cNvSpPr>
            <a:spLocks noGrp="1"/>
          </p:cNvSpPr>
          <p:nvPr>
            <p:ph type="dt" sz="half" idx="10"/>
          </p:nvPr>
        </p:nvSpPr>
        <p:spPr/>
        <p:txBody>
          <a:bodyPr/>
          <a:lstStyle/>
          <a:p>
            <a:pPr>
              <a:defRPr/>
            </a:pPr>
            <a:fld id="{769D2995-4A9B-40F5-BC60-CCE3FAAC7229}" type="datetime1">
              <a:rPr lang="tr-TR" smtClean="0"/>
              <a:t>24.09.2025</a:t>
            </a:fld>
            <a:endParaRPr lang="tr-TR"/>
          </a:p>
        </p:txBody>
      </p:sp>
      <p:sp>
        <p:nvSpPr>
          <p:cNvPr id="10" name="Footer Placeholder 9"/>
          <p:cNvSpPr>
            <a:spLocks noGrp="1"/>
          </p:cNvSpPr>
          <p:nvPr>
            <p:ph type="ftr" sz="quarter" idx="11"/>
          </p:nvPr>
        </p:nvSpPr>
        <p:spPr/>
        <p:txBody>
          <a:bodyPr/>
          <a:lstStyle/>
          <a:p>
            <a:pPr>
              <a:defRPr/>
            </a:pPr>
            <a:r>
              <a:rPr lang="tr-TR"/>
              <a:t>CHAPTER 4       ORTHOGRAPHIC PROJECTION</a:t>
            </a:r>
          </a:p>
        </p:txBody>
      </p:sp>
      <p:sp>
        <p:nvSpPr>
          <p:cNvPr id="11" name="Slide Number Placeholder 10"/>
          <p:cNvSpPr>
            <a:spLocks noGrp="1"/>
          </p:cNvSpPr>
          <p:nvPr>
            <p:ph type="sldNum" sz="quarter" idx="12"/>
          </p:nvPr>
        </p:nvSpPr>
        <p:spPr/>
        <p:txBody>
          <a:bodyPr/>
          <a:lstStyle/>
          <a:p>
            <a:pPr>
              <a:defRPr/>
            </a:pPr>
            <a:fld id="{6012A527-AA7E-48CA-B13D-D3DE0D44A6D9}" type="slidenum">
              <a:rPr lang="tr-TR" smtClean="0"/>
              <a:pPr>
                <a:defRPr/>
              </a:pPr>
              <a:t>13</a:t>
            </a:fld>
            <a:endParaRPr lang="tr-TR"/>
          </a:p>
        </p:txBody>
      </p:sp>
    </p:spTree>
    <p:extLst>
      <p:ext uri="{BB962C8B-B14F-4D97-AF65-F5344CB8AC3E}">
        <p14:creationId xmlns:p14="http://schemas.microsoft.com/office/powerpoint/2010/main" val="33540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8B82A6-ED00-45AD-88CE-2BC83425BC68}" type="datetime1">
              <a:rPr lang="tr-TR" smtClean="0"/>
              <a:pPr eaLnBrk="1" hangingPunct="1"/>
              <a:t>24.09.2025</a:t>
            </a:fld>
            <a:endParaRPr lang="tr-TR"/>
          </a:p>
        </p:txBody>
      </p:sp>
      <p:sp>
        <p:nvSpPr>
          <p:cNvPr id="13315"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13316"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5F51CB-06E6-4500-AFDE-EC8C59C33275}" type="slidenum">
              <a:rPr lang="tr-TR" smtClean="0"/>
              <a:pPr eaLnBrk="1" hangingPunct="1"/>
              <a:t>14</a:t>
            </a:fld>
            <a:endParaRPr lang="tr-TR"/>
          </a:p>
        </p:txBody>
      </p:sp>
      <p:sp>
        <p:nvSpPr>
          <p:cNvPr id="13317" name="Rectangle 2"/>
          <p:cNvSpPr>
            <a:spLocks noChangeArrowheads="1"/>
          </p:cNvSpPr>
          <p:nvPr/>
        </p:nvSpPr>
        <p:spPr bwMode="auto">
          <a:xfrm>
            <a:off x="179388" y="3141663"/>
            <a:ext cx="882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endParaRPr lang="tr-TR" sz="2400"/>
          </a:p>
        </p:txBody>
      </p:sp>
      <p:sp>
        <p:nvSpPr>
          <p:cNvPr id="13318" name="Rectangle 3"/>
          <p:cNvSpPr>
            <a:spLocks noChangeArrowheads="1"/>
          </p:cNvSpPr>
          <p:nvPr/>
        </p:nvSpPr>
        <p:spPr bwMode="auto">
          <a:xfrm>
            <a:off x="250825" y="333375"/>
            <a:ext cx="8713788"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tabLst>
                <a:tab pos="292100" algn="l"/>
                <a:tab pos="457200" algn="l"/>
                <a:tab pos="900113" algn="l"/>
              </a:tabLst>
            </a:pPr>
            <a:r>
              <a:rPr lang="en-US">
                <a:latin typeface="Verdana" pitchFamily="34" charset="0"/>
              </a:rPr>
              <a:t>As shown in (Fig.4.3) the cube A can have only one orthographic projection; but it can have any number of oblique projections on the plane since any number of lines can be drawn through any point in the cube oblique to the plane.</a:t>
            </a:r>
            <a:endParaRPr lang="tr-TR">
              <a:latin typeface="Verdana" pitchFamily="34" charset="0"/>
            </a:endParaRPr>
          </a:p>
          <a:p>
            <a:pPr algn="just">
              <a:tabLst>
                <a:tab pos="292100" algn="l"/>
                <a:tab pos="457200" algn="l"/>
                <a:tab pos="900113" algn="l"/>
              </a:tabLst>
            </a:pPr>
            <a:endParaRPr lang="tr-TR">
              <a:latin typeface="Verdana" pitchFamily="34" charset="0"/>
            </a:endParaRPr>
          </a:p>
          <a:p>
            <a:pPr algn="just">
              <a:tabLst>
                <a:tab pos="292100" algn="l"/>
                <a:tab pos="457200" algn="l"/>
                <a:tab pos="900113" algn="l"/>
              </a:tabLst>
            </a:pPr>
            <a:r>
              <a:rPr lang="en-US">
                <a:latin typeface="Verdana" pitchFamily="34" charset="0"/>
              </a:rPr>
              <a:t>Projective theory is the basis of background information necessary for shape representation. In engineering drawing, two fundamental methods of shape representation are used:</a:t>
            </a:r>
            <a:endParaRPr lang="tr-TR">
              <a:latin typeface="Verdana" pitchFamily="34" charset="0"/>
            </a:endParaRPr>
          </a:p>
          <a:p>
            <a:pPr algn="just">
              <a:tabLst>
                <a:tab pos="292100" algn="l"/>
                <a:tab pos="457200" algn="l"/>
                <a:tab pos="900113" algn="l"/>
              </a:tabLst>
            </a:pPr>
            <a:endParaRPr lang="tr-TR">
              <a:latin typeface="Verdana" pitchFamily="34" charset="0"/>
            </a:endParaRPr>
          </a:p>
          <a:p>
            <a:pPr algn="just">
              <a:tabLst>
                <a:tab pos="292100" algn="l"/>
                <a:tab pos="457200" algn="l"/>
                <a:tab pos="900113" algn="l"/>
              </a:tabLst>
            </a:pPr>
            <a:r>
              <a:rPr lang="en-US">
                <a:latin typeface="Verdana" pitchFamily="34" charset="0"/>
              </a:rPr>
              <a:t>	1-Orthographic projections</a:t>
            </a:r>
            <a:r>
              <a:rPr lang="tr-TR">
                <a:latin typeface="Verdana" pitchFamily="34" charset="0"/>
              </a:rPr>
              <a:t>,</a:t>
            </a:r>
          </a:p>
          <a:p>
            <a:pPr algn="just">
              <a:tabLst>
                <a:tab pos="292100" algn="l"/>
                <a:tab pos="457200" algn="l"/>
                <a:tab pos="900113" algn="l"/>
              </a:tabLst>
            </a:pPr>
            <a:r>
              <a:rPr lang="tr-TR">
                <a:latin typeface="Verdana" pitchFamily="34" charset="0"/>
              </a:rPr>
              <a:t>	</a:t>
            </a:r>
            <a:r>
              <a:rPr lang="en-US">
                <a:latin typeface="Verdana" pitchFamily="34" charset="0"/>
              </a:rPr>
              <a:t>2-Pictorial projections</a:t>
            </a:r>
            <a:endParaRPr lang="tr-TR">
              <a:latin typeface="Verdana" pitchFamily="34" charset="0"/>
            </a:endParaRPr>
          </a:p>
          <a:p>
            <a:pPr algn="just">
              <a:tabLst>
                <a:tab pos="292100" algn="l"/>
                <a:tab pos="457200" algn="l"/>
                <a:tab pos="900113" algn="l"/>
              </a:tabLst>
            </a:pPr>
            <a:endParaRPr lang="tr-TR">
              <a:latin typeface="Verdana" pitchFamily="34" charset="0"/>
            </a:endParaRPr>
          </a:p>
          <a:p>
            <a:pPr algn="just">
              <a:tabLst>
                <a:tab pos="292100" algn="l"/>
                <a:tab pos="457200" algn="l"/>
                <a:tab pos="900113" algn="l"/>
              </a:tabLst>
            </a:pPr>
            <a:r>
              <a:rPr lang="en-US">
                <a:latin typeface="Verdana" pitchFamily="34" charset="0"/>
              </a:rPr>
              <a:t>In this section we will discuss only the orthographic projection</a:t>
            </a:r>
            <a:endParaRPr lang="tr-TR">
              <a:latin typeface="Verdana" pitchFamily="34" charset="0"/>
            </a:endParaRPr>
          </a:p>
        </p:txBody>
      </p:sp>
      <p:sp>
        <p:nvSpPr>
          <p:cNvPr id="13319" name="Rectangle 4"/>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101    ENGINEERING GRAPHICS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CB72FC-D2BF-4273-9CFE-A8DA90F9420C}" type="datetime1">
              <a:rPr lang="tr-TR" smtClean="0"/>
              <a:pPr eaLnBrk="1" hangingPunct="1"/>
              <a:t>24.09.2025</a:t>
            </a:fld>
            <a:endParaRPr lang="tr-TR"/>
          </a:p>
        </p:txBody>
      </p:sp>
      <p:sp>
        <p:nvSpPr>
          <p:cNvPr id="14339"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14340"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4DD031-B34C-4FFC-8C2A-713CA72214F7}" type="slidenum">
              <a:rPr lang="tr-TR" smtClean="0"/>
              <a:pPr eaLnBrk="1" hangingPunct="1"/>
              <a:t>15</a:t>
            </a:fld>
            <a:endParaRPr lang="tr-TR"/>
          </a:p>
        </p:txBody>
      </p:sp>
      <p:sp>
        <p:nvSpPr>
          <p:cNvPr id="14341" name="Rectangle 2"/>
          <p:cNvSpPr>
            <a:spLocks noChangeArrowheads="1"/>
          </p:cNvSpPr>
          <p:nvPr/>
        </p:nvSpPr>
        <p:spPr bwMode="auto">
          <a:xfrm>
            <a:off x="179388" y="3141663"/>
            <a:ext cx="882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endParaRPr lang="tr-TR" sz="2400"/>
          </a:p>
        </p:txBody>
      </p:sp>
      <p:sp>
        <p:nvSpPr>
          <p:cNvPr id="14342" name="Rectangle 3"/>
          <p:cNvSpPr>
            <a:spLocks noChangeArrowheads="1"/>
          </p:cNvSpPr>
          <p:nvPr/>
        </p:nvSpPr>
        <p:spPr bwMode="auto">
          <a:xfrm>
            <a:off x="457200" y="981075"/>
            <a:ext cx="83280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tabLst>
                <a:tab pos="457200" algn="l"/>
              </a:tabLst>
            </a:pPr>
            <a:r>
              <a:rPr lang="en-US" sz="2000" dirty="0">
                <a:latin typeface="Verdana" pitchFamily="34" charset="0"/>
              </a:rPr>
              <a:t>Orthographic projection is the method of representing the exact shape of an object by dropping perpendiculars from two or more sides of the object to planes, generally at right angles to each other; collectively, the views on these planes describe the object completely.</a:t>
            </a:r>
          </a:p>
        </p:txBody>
      </p:sp>
      <p:sp>
        <p:nvSpPr>
          <p:cNvPr id="14343" name="Rectangle 4"/>
          <p:cNvSpPr>
            <a:spLocks noChangeArrowheads="1"/>
          </p:cNvSpPr>
          <p:nvPr/>
        </p:nvSpPr>
        <p:spPr bwMode="auto">
          <a:xfrm>
            <a:off x="457200" y="404813"/>
            <a:ext cx="8002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tabLst>
                <a:tab pos="457200" algn="l"/>
              </a:tabLst>
            </a:pPr>
            <a:r>
              <a:rPr lang="en-US" sz="2400" dirty="0">
                <a:latin typeface="Verdana" pitchFamily="34" charset="0"/>
              </a:rPr>
              <a:t>4.2. DEFINITION OF ORTHOGRAPHIC PROJECTION</a:t>
            </a:r>
          </a:p>
        </p:txBody>
      </p:sp>
      <p:sp>
        <p:nvSpPr>
          <p:cNvPr id="14344" name="Rectangle 5"/>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101    ENGINEERING GRAPHICS</a:t>
            </a:r>
          </a:p>
        </p:txBody>
      </p:sp>
      <p:pic>
        <p:nvPicPr>
          <p:cNvPr id="143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840038"/>
            <a:ext cx="4176713"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7"/>
          <p:cNvSpPr>
            <a:spLocks noChangeArrowheads="1"/>
          </p:cNvSpPr>
          <p:nvPr/>
        </p:nvSpPr>
        <p:spPr bwMode="auto">
          <a:xfrm>
            <a:off x="468313" y="3573463"/>
            <a:ext cx="37449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a:r>
              <a:rPr lang="en-US" sz="2000" dirty="0"/>
              <a:t>Views may be thought of as being projected onto planes that form a transparent</a:t>
            </a:r>
            <a:r>
              <a:rPr lang="tr-TR" sz="2000" dirty="0"/>
              <a:t> </a:t>
            </a:r>
            <a:r>
              <a:rPr lang="en-US" sz="2000" dirty="0"/>
              <a:t>"box" around the object: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78265" y="260648"/>
            <a:ext cx="4260764"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Glass-box approach</a:t>
            </a:r>
          </a:p>
        </p:txBody>
      </p:sp>
      <p:pic>
        <p:nvPicPr>
          <p:cNvPr id="4098" name="Picture 2"/>
          <p:cNvPicPr>
            <a:picLocks noChangeAspect="1" noChangeArrowheads="1"/>
          </p:cNvPicPr>
          <p:nvPr/>
        </p:nvPicPr>
        <p:blipFill>
          <a:blip r:embed="rId2" cstate="print"/>
          <a:srcRect/>
          <a:stretch>
            <a:fillRect/>
          </a:stretch>
        </p:blipFill>
        <p:spPr bwMode="auto">
          <a:xfrm>
            <a:off x="101375" y="1988840"/>
            <a:ext cx="4206854" cy="342902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4992188" y="1844095"/>
            <a:ext cx="3972300" cy="3573769"/>
          </a:xfrm>
          <a:prstGeom prst="rect">
            <a:avLst/>
          </a:prstGeom>
          <a:noFill/>
          <a:ln w="9525">
            <a:noFill/>
            <a:miter lim="800000"/>
            <a:headEnd/>
            <a:tailEnd/>
          </a:ln>
          <a:effectLst/>
        </p:spPr>
      </p:pic>
      <p:sp>
        <p:nvSpPr>
          <p:cNvPr id="11" name="10 Sağ Ok"/>
          <p:cNvSpPr/>
          <p:nvPr/>
        </p:nvSpPr>
        <p:spPr>
          <a:xfrm>
            <a:off x="4139952" y="3429000"/>
            <a:ext cx="72537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Dikdörtgen"/>
          <p:cNvSpPr/>
          <p:nvPr/>
        </p:nvSpPr>
        <p:spPr>
          <a:xfrm>
            <a:off x="302905" y="1015666"/>
            <a:ext cx="3429024" cy="341632"/>
          </a:xfrm>
          <a:prstGeom prst="rect">
            <a:avLst/>
          </a:prstGeom>
        </p:spPr>
        <p:txBody>
          <a:bodyPr wrap="square">
            <a:spAutoFit/>
          </a:bodyPr>
          <a:lstStyle/>
          <a:p>
            <a:pPr>
              <a:lnSpc>
                <a:spcPct val="90000"/>
              </a:lnSpc>
            </a:pPr>
            <a:r>
              <a:rPr lang="en-US" dirty="0">
                <a:latin typeface="Arial" pitchFamily="34" charset="0"/>
                <a:cs typeface="Arial" pitchFamily="34" charset="0"/>
              </a:rPr>
              <a:t>Place the object in a glass box</a:t>
            </a:r>
          </a:p>
        </p:txBody>
      </p:sp>
      <p:sp>
        <p:nvSpPr>
          <p:cNvPr id="13" name="12 Dikdörtgen"/>
          <p:cNvSpPr/>
          <p:nvPr/>
        </p:nvSpPr>
        <p:spPr>
          <a:xfrm>
            <a:off x="302905" y="1407174"/>
            <a:ext cx="8374732" cy="369332"/>
          </a:xfrm>
          <a:prstGeom prst="rect">
            <a:avLst/>
          </a:prstGeom>
        </p:spPr>
        <p:txBody>
          <a:bodyPr wrap="square">
            <a:spAutoFit/>
          </a:bodyPr>
          <a:lstStyle/>
          <a:p>
            <a:r>
              <a:rPr lang="en-US" dirty="0">
                <a:latin typeface="Arial" pitchFamily="34" charset="0"/>
                <a:cs typeface="Arial" pitchFamily="34" charset="0"/>
              </a:rPr>
              <a:t>Glass-box approach </a:t>
            </a:r>
            <a:r>
              <a:rPr lang="tr-TR" dirty="0">
                <a:latin typeface="Arial" pitchFamily="34" charset="0"/>
                <a:cs typeface="Arial" pitchFamily="34" charset="0"/>
              </a:rPr>
              <a:t>is </a:t>
            </a:r>
            <a:r>
              <a:rPr lang="en-US" dirty="0">
                <a:latin typeface="Arial" pitchFamily="34" charset="0"/>
                <a:cs typeface="Arial" pitchFamily="34" charset="0"/>
              </a:rPr>
              <a:t>use</a:t>
            </a:r>
            <a:r>
              <a:rPr lang="tr-TR" dirty="0">
                <a:latin typeface="Arial" pitchFamily="34" charset="0"/>
                <a:cs typeface="Arial" pitchFamily="34" charset="0"/>
              </a:rPr>
              <a:t>d </a:t>
            </a:r>
            <a:r>
              <a:rPr lang="en-US" dirty="0">
                <a:latin typeface="Arial" pitchFamily="34" charset="0"/>
                <a:cs typeface="Arial" pitchFamily="34" charset="0"/>
              </a:rPr>
              <a:t>for developing orthographic projection drawings</a:t>
            </a:r>
          </a:p>
        </p:txBody>
      </p:sp>
      <p:sp>
        <p:nvSpPr>
          <p:cNvPr id="14" name="13 Dikdörtgen"/>
          <p:cNvSpPr/>
          <p:nvPr/>
        </p:nvSpPr>
        <p:spPr>
          <a:xfrm>
            <a:off x="4308229" y="6000768"/>
            <a:ext cx="5032147" cy="369332"/>
          </a:xfrm>
          <a:prstGeom prst="rect">
            <a:avLst/>
          </a:prstGeom>
        </p:spPr>
        <p:txBody>
          <a:bodyPr wrap="none">
            <a:spAutoFit/>
          </a:bodyPr>
          <a:lstStyle/>
          <a:p>
            <a:r>
              <a:rPr lang="en-US" dirty="0">
                <a:latin typeface="Arial" pitchFamily="34" charset="0"/>
                <a:cs typeface="Arial" pitchFamily="34" charset="0"/>
              </a:rPr>
              <a:t>Project points on the front view of the glass-box</a:t>
            </a:r>
          </a:p>
        </p:txBody>
      </p:sp>
      <p:sp>
        <p:nvSpPr>
          <p:cNvPr id="9" name="Date Placeholder 8"/>
          <p:cNvSpPr>
            <a:spLocks noGrp="1"/>
          </p:cNvSpPr>
          <p:nvPr>
            <p:ph type="dt" sz="half" idx="10"/>
          </p:nvPr>
        </p:nvSpPr>
        <p:spPr/>
        <p:txBody>
          <a:bodyPr/>
          <a:lstStyle/>
          <a:p>
            <a:pPr>
              <a:defRPr/>
            </a:pPr>
            <a:fld id="{8F526447-E65B-433D-9962-25F135EB2A27}" type="datetime1">
              <a:rPr lang="tr-TR" smtClean="0"/>
              <a:t>24.09.2025</a:t>
            </a:fld>
            <a:endParaRPr lang="tr-TR"/>
          </a:p>
        </p:txBody>
      </p:sp>
      <p:sp>
        <p:nvSpPr>
          <p:cNvPr id="10" name="Footer Placeholder 9"/>
          <p:cNvSpPr>
            <a:spLocks noGrp="1"/>
          </p:cNvSpPr>
          <p:nvPr>
            <p:ph type="ftr" sz="quarter" idx="11"/>
          </p:nvPr>
        </p:nvSpPr>
        <p:spPr/>
        <p:txBody>
          <a:bodyPr/>
          <a:lstStyle/>
          <a:p>
            <a:pPr>
              <a:defRPr/>
            </a:pPr>
            <a:r>
              <a:rPr lang="tr-TR"/>
              <a:t>CHAPTER 4       ORTHOGRAPHIC PROJECTION</a:t>
            </a:r>
          </a:p>
        </p:txBody>
      </p:sp>
      <p:sp>
        <p:nvSpPr>
          <p:cNvPr id="15" name="Slide Number Placeholder 14"/>
          <p:cNvSpPr>
            <a:spLocks noGrp="1"/>
          </p:cNvSpPr>
          <p:nvPr>
            <p:ph type="sldNum" sz="quarter" idx="12"/>
          </p:nvPr>
        </p:nvSpPr>
        <p:spPr/>
        <p:txBody>
          <a:bodyPr/>
          <a:lstStyle/>
          <a:p>
            <a:pPr>
              <a:defRPr/>
            </a:pPr>
            <a:fld id="{6012A527-AA7E-48CA-B13D-D3DE0D44A6D9}" type="slidenum">
              <a:rPr lang="tr-TR" smtClean="0"/>
              <a:pPr>
                <a:defRPr/>
              </a:pPr>
              <a:t>16</a:t>
            </a:fld>
            <a:endParaRPr lang="tr-TR"/>
          </a:p>
        </p:txBody>
      </p:sp>
    </p:spTree>
    <p:extLst>
      <p:ext uri="{BB962C8B-B14F-4D97-AF65-F5344CB8AC3E}">
        <p14:creationId xmlns:p14="http://schemas.microsoft.com/office/powerpoint/2010/main" val="137398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7065" y="1607331"/>
            <a:ext cx="4737988" cy="364333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874076" y="1535893"/>
            <a:ext cx="4286280" cy="3786214"/>
          </a:xfrm>
          <a:prstGeom prst="rect">
            <a:avLst/>
          </a:prstGeom>
          <a:noFill/>
          <a:ln w="9525">
            <a:noFill/>
            <a:miter lim="800000"/>
            <a:headEnd/>
            <a:tailEnd/>
          </a:ln>
          <a:effectLst/>
        </p:spPr>
      </p:pic>
      <p:sp>
        <p:nvSpPr>
          <p:cNvPr id="4" name="3 Sağ Ok"/>
          <p:cNvSpPr/>
          <p:nvPr/>
        </p:nvSpPr>
        <p:spPr>
          <a:xfrm>
            <a:off x="4067944" y="3429000"/>
            <a:ext cx="72537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Metin kutusu"/>
          <p:cNvSpPr txBox="1"/>
          <p:nvPr/>
        </p:nvSpPr>
        <p:spPr>
          <a:xfrm>
            <a:off x="397480" y="339764"/>
            <a:ext cx="4448491"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Glass-box approach</a:t>
            </a:r>
          </a:p>
        </p:txBody>
      </p:sp>
      <p:sp>
        <p:nvSpPr>
          <p:cNvPr id="2" name="Date Placeholder 1"/>
          <p:cNvSpPr>
            <a:spLocks noGrp="1"/>
          </p:cNvSpPr>
          <p:nvPr>
            <p:ph type="dt" sz="half" idx="10"/>
          </p:nvPr>
        </p:nvSpPr>
        <p:spPr/>
        <p:txBody>
          <a:bodyPr/>
          <a:lstStyle/>
          <a:p>
            <a:pPr>
              <a:defRPr/>
            </a:pPr>
            <a:fld id="{4FB8C53B-05F9-4292-83C5-648DDD5D9CD1}" type="datetime1">
              <a:rPr lang="tr-TR" smtClean="0"/>
              <a:t>24.09.2025</a:t>
            </a:fld>
            <a:endParaRPr lang="tr-TR"/>
          </a:p>
        </p:txBody>
      </p:sp>
      <p:sp>
        <p:nvSpPr>
          <p:cNvPr id="3" name="Footer Placeholder 2"/>
          <p:cNvSpPr>
            <a:spLocks noGrp="1"/>
          </p:cNvSpPr>
          <p:nvPr>
            <p:ph type="ftr" sz="quarter" idx="11"/>
          </p:nvPr>
        </p:nvSpPr>
        <p:spPr/>
        <p:txBody>
          <a:bodyPr/>
          <a:lstStyle/>
          <a:p>
            <a:pPr>
              <a:defRPr/>
            </a:pPr>
            <a:r>
              <a:rPr lang="tr-TR"/>
              <a:t>CHAPTER 4       ORTHOGRAPHIC PROJECTION</a:t>
            </a:r>
          </a:p>
        </p:txBody>
      </p:sp>
      <p:sp>
        <p:nvSpPr>
          <p:cNvPr id="7" name="Slide Number Placeholder 6"/>
          <p:cNvSpPr>
            <a:spLocks noGrp="1"/>
          </p:cNvSpPr>
          <p:nvPr>
            <p:ph type="sldNum" sz="quarter" idx="12"/>
          </p:nvPr>
        </p:nvSpPr>
        <p:spPr/>
        <p:txBody>
          <a:bodyPr/>
          <a:lstStyle/>
          <a:p>
            <a:pPr>
              <a:defRPr/>
            </a:pPr>
            <a:fld id="{6012A527-AA7E-48CA-B13D-D3DE0D44A6D9}" type="slidenum">
              <a:rPr lang="tr-TR" smtClean="0"/>
              <a:pPr>
                <a:defRPr/>
              </a:pPr>
              <a:t>17</a:t>
            </a:fld>
            <a:endParaRPr lang="tr-TR"/>
          </a:p>
        </p:txBody>
      </p:sp>
    </p:spTree>
    <p:extLst>
      <p:ext uri="{BB962C8B-B14F-4D97-AF65-F5344CB8AC3E}">
        <p14:creationId xmlns:p14="http://schemas.microsoft.com/office/powerpoint/2010/main" val="127164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306269"/>
            <a:ext cx="4577754" cy="3862261"/>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769829" y="1687046"/>
            <a:ext cx="4176343" cy="4385161"/>
          </a:xfrm>
          <a:prstGeom prst="rect">
            <a:avLst/>
          </a:prstGeom>
          <a:noFill/>
          <a:ln w="9525">
            <a:noFill/>
            <a:miter lim="800000"/>
            <a:headEnd/>
            <a:tailEnd/>
          </a:ln>
          <a:effectLst/>
        </p:spPr>
      </p:pic>
      <p:sp>
        <p:nvSpPr>
          <p:cNvPr id="4" name="3 Sağ Ok"/>
          <p:cNvSpPr/>
          <p:nvPr/>
        </p:nvSpPr>
        <p:spPr>
          <a:xfrm>
            <a:off x="3978515" y="3237399"/>
            <a:ext cx="72537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Metin kutusu"/>
          <p:cNvSpPr txBox="1"/>
          <p:nvPr/>
        </p:nvSpPr>
        <p:spPr>
          <a:xfrm>
            <a:off x="251520" y="328613"/>
            <a:ext cx="4664515"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Glass-box approach</a:t>
            </a:r>
          </a:p>
        </p:txBody>
      </p:sp>
      <p:sp>
        <p:nvSpPr>
          <p:cNvPr id="2" name="Date Placeholder 1"/>
          <p:cNvSpPr>
            <a:spLocks noGrp="1"/>
          </p:cNvSpPr>
          <p:nvPr>
            <p:ph type="dt" sz="half" idx="10"/>
          </p:nvPr>
        </p:nvSpPr>
        <p:spPr/>
        <p:txBody>
          <a:bodyPr/>
          <a:lstStyle/>
          <a:p>
            <a:pPr>
              <a:defRPr/>
            </a:pPr>
            <a:fld id="{79AE15E9-550B-4B8F-8DE2-7A7FA99E7BA6}" type="datetime1">
              <a:rPr lang="tr-TR" smtClean="0"/>
              <a:t>24.09.2025</a:t>
            </a:fld>
            <a:endParaRPr lang="tr-TR"/>
          </a:p>
        </p:txBody>
      </p:sp>
      <p:sp>
        <p:nvSpPr>
          <p:cNvPr id="3" name="Footer Placeholder 2"/>
          <p:cNvSpPr>
            <a:spLocks noGrp="1"/>
          </p:cNvSpPr>
          <p:nvPr>
            <p:ph type="ftr" sz="quarter" idx="11"/>
          </p:nvPr>
        </p:nvSpPr>
        <p:spPr/>
        <p:txBody>
          <a:bodyPr/>
          <a:lstStyle/>
          <a:p>
            <a:pPr>
              <a:defRPr/>
            </a:pPr>
            <a:r>
              <a:rPr lang="tr-TR"/>
              <a:t>CHAPTER 4       ORTHOGRAPHIC PROJECTION</a:t>
            </a:r>
          </a:p>
        </p:txBody>
      </p:sp>
      <p:sp>
        <p:nvSpPr>
          <p:cNvPr id="7" name="Slide Number Placeholder 6"/>
          <p:cNvSpPr>
            <a:spLocks noGrp="1"/>
          </p:cNvSpPr>
          <p:nvPr>
            <p:ph type="sldNum" sz="quarter" idx="12"/>
          </p:nvPr>
        </p:nvSpPr>
        <p:spPr/>
        <p:txBody>
          <a:bodyPr/>
          <a:lstStyle/>
          <a:p>
            <a:pPr>
              <a:defRPr/>
            </a:pPr>
            <a:fld id="{6012A527-AA7E-48CA-B13D-D3DE0D44A6D9}" type="slidenum">
              <a:rPr lang="tr-TR" smtClean="0"/>
              <a:pPr>
                <a:defRPr/>
              </a:pPr>
              <a:t>18</a:t>
            </a:fld>
            <a:endParaRPr lang="tr-TR"/>
          </a:p>
        </p:txBody>
      </p:sp>
    </p:spTree>
    <p:extLst>
      <p:ext uri="{BB962C8B-B14F-4D97-AF65-F5344CB8AC3E}">
        <p14:creationId xmlns:p14="http://schemas.microsoft.com/office/powerpoint/2010/main" val="133441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50E485-632E-4F78-A219-E7B1892BBC87}" type="datetime1">
              <a:rPr lang="tr-TR" smtClean="0"/>
              <a:pPr eaLnBrk="1" hangingPunct="1"/>
              <a:t>24.09.2025</a:t>
            </a:fld>
            <a:endParaRPr lang="tr-TR"/>
          </a:p>
        </p:txBody>
      </p:sp>
      <p:sp>
        <p:nvSpPr>
          <p:cNvPr id="15363" name="5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15364" name="6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678F31-A96C-4902-B016-6853AEC52056}" type="slidenum">
              <a:rPr lang="tr-TR" smtClean="0"/>
              <a:pPr eaLnBrk="1" hangingPunct="1"/>
              <a:t>19</a:t>
            </a:fld>
            <a:endParaRPr lang="tr-TR"/>
          </a:p>
        </p:txBody>
      </p:sp>
      <p:sp>
        <p:nvSpPr>
          <p:cNvPr id="15365" name="Rectangle 5"/>
          <p:cNvSpPr>
            <a:spLocks noGrp="1" noChangeArrowheads="1"/>
          </p:cNvSpPr>
          <p:nvPr>
            <p:ph type="title"/>
          </p:nvPr>
        </p:nvSpPr>
        <p:spPr>
          <a:xfrm>
            <a:off x="395288" y="404813"/>
            <a:ext cx="4978400" cy="450850"/>
          </a:xfrm>
        </p:spPr>
        <p:txBody>
          <a:bodyPr/>
          <a:lstStyle/>
          <a:p>
            <a:pPr eaLnBrk="1" hangingPunct="1"/>
            <a:r>
              <a:rPr lang="en-US" sz="2400">
                <a:latin typeface="Verdana" pitchFamily="34" charset="0"/>
              </a:rPr>
              <a:t>4.3. MULTIVIEW PROJECTION</a:t>
            </a:r>
            <a:endParaRPr lang="tr-TR" sz="2400">
              <a:latin typeface="Verdana" pitchFamily="34" charset="0"/>
            </a:endParaRPr>
          </a:p>
        </p:txBody>
      </p:sp>
      <p:pic>
        <p:nvPicPr>
          <p:cNvPr id="15366" name="Picture 4" descr="F4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9750" y="1773238"/>
            <a:ext cx="7561263" cy="4311650"/>
          </a:xfrm>
          <a:noFill/>
        </p:spPr>
      </p:pic>
      <p:sp>
        <p:nvSpPr>
          <p:cNvPr id="15367" name="Rectangle 7"/>
          <p:cNvSpPr>
            <a:spLocks noChangeArrowheads="1"/>
          </p:cNvSpPr>
          <p:nvPr/>
        </p:nvSpPr>
        <p:spPr bwMode="auto">
          <a:xfrm>
            <a:off x="2876550" y="5661025"/>
            <a:ext cx="3783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i="1">
                <a:latin typeface="Verdana" pitchFamily="34" charset="0"/>
              </a:rPr>
              <a:t>Fig.4.4. Three planes of projection</a:t>
            </a:r>
            <a:r>
              <a:rPr lang="tr-TR" sz="1600">
                <a:latin typeface="Verdana" pitchFamily="34" charset="0"/>
              </a:rPr>
              <a:t> </a:t>
            </a:r>
          </a:p>
        </p:txBody>
      </p:sp>
      <p:sp>
        <p:nvSpPr>
          <p:cNvPr id="15368" name="Rectangle 8"/>
          <p:cNvSpPr>
            <a:spLocks noChangeArrowheads="1"/>
          </p:cNvSpPr>
          <p:nvPr/>
        </p:nvSpPr>
        <p:spPr bwMode="auto">
          <a:xfrm>
            <a:off x="287524" y="947068"/>
            <a:ext cx="856895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en-US" sz="2000" dirty="0">
                <a:solidFill>
                  <a:schemeClr val="tx2"/>
                </a:solidFill>
                <a:latin typeface="Verdana" pitchFamily="34" charset="0"/>
              </a:rPr>
              <a:t>There are three principal planes of</a:t>
            </a:r>
            <a:r>
              <a:rPr lang="tr-TR" sz="2000" dirty="0">
                <a:solidFill>
                  <a:schemeClr val="tx2"/>
                </a:solidFill>
                <a:latin typeface="Verdana" pitchFamily="34" charset="0"/>
              </a:rPr>
              <a:t> </a:t>
            </a:r>
            <a:r>
              <a:rPr lang="en-US" sz="2000" dirty="0">
                <a:solidFill>
                  <a:schemeClr val="tx2"/>
                </a:solidFill>
                <a:latin typeface="Verdana" pitchFamily="34" charset="0"/>
              </a:rPr>
              <a:t>projection-horizontal,</a:t>
            </a:r>
            <a:r>
              <a:rPr lang="tr-TR" sz="2000" dirty="0">
                <a:solidFill>
                  <a:schemeClr val="tx2"/>
                </a:solidFill>
                <a:latin typeface="Verdana" pitchFamily="34" charset="0"/>
              </a:rPr>
              <a:t> </a:t>
            </a:r>
            <a:r>
              <a:rPr lang="en-US" sz="2000" dirty="0">
                <a:solidFill>
                  <a:schemeClr val="tx2"/>
                </a:solidFill>
                <a:latin typeface="Verdana" pitchFamily="34" charset="0"/>
              </a:rPr>
              <a:t>vertical and profile-as illustrated in Fig.4.4.</a:t>
            </a:r>
            <a:endParaRPr lang="tr-TR" sz="2000" dirty="0">
              <a:solidFill>
                <a:schemeClr val="tx2"/>
              </a:solidFill>
              <a:latin typeface="Verdana" pitchFamily="34" charset="0"/>
            </a:endParaRPr>
          </a:p>
        </p:txBody>
      </p:sp>
      <p:sp>
        <p:nvSpPr>
          <p:cNvPr id="15369" name="Rectangle 10"/>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38BFED-01DB-4633-82EE-795D52ECBC24}" type="datetime1">
              <a:rPr lang="tr-TR" smtClean="0"/>
              <a:pPr eaLnBrk="1" hangingPunct="1"/>
              <a:t>24.09.2025</a:t>
            </a:fld>
            <a:endParaRPr lang="tr-TR"/>
          </a:p>
        </p:txBody>
      </p:sp>
      <p:sp>
        <p:nvSpPr>
          <p:cNvPr id="5123"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5124"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287324-1ACC-452E-8EAE-9D687B966ACC}" type="slidenum">
              <a:rPr lang="tr-TR" smtClean="0"/>
              <a:pPr eaLnBrk="1" hangingPunct="1"/>
              <a:t>2</a:t>
            </a:fld>
            <a:endParaRPr lang="tr-TR"/>
          </a:p>
        </p:txBody>
      </p:sp>
      <p:sp>
        <p:nvSpPr>
          <p:cNvPr id="77828" name="WordArt 4"/>
          <p:cNvSpPr>
            <a:spLocks noChangeArrowheads="1" noChangeShapeType="1"/>
          </p:cNvSpPr>
          <p:nvPr/>
        </p:nvSpPr>
        <p:spPr bwMode="auto">
          <a:xfrm>
            <a:off x="611188" y="1628775"/>
            <a:ext cx="7993062" cy="3529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4000" b="1" kern="10" dirty="0">
                <a:solidFill>
                  <a:schemeClr val="tx2"/>
                </a:solidFill>
                <a:effectLst>
                  <a:outerShdw dist="45791" dir="2021404" algn="ctr" rotWithShape="0">
                    <a:srgbClr val="B2B2B2">
                      <a:alpha val="79999"/>
                    </a:srgbClr>
                  </a:outerShdw>
                </a:effectLst>
                <a:latin typeface="Verdana"/>
                <a:ea typeface="Verdana"/>
                <a:cs typeface="Verdana"/>
              </a:rPr>
              <a:t>CHAPTER 4</a:t>
            </a:r>
          </a:p>
          <a:p>
            <a:pPr algn="ctr"/>
            <a:r>
              <a:rPr lang="tr-TR" sz="4000" b="1" kern="10" dirty="0">
                <a:solidFill>
                  <a:schemeClr val="tx2"/>
                </a:solidFill>
                <a:effectLst>
                  <a:outerShdw dist="45791" dir="2021404" algn="ctr" rotWithShape="0">
                    <a:srgbClr val="B2B2B2">
                      <a:alpha val="79999"/>
                    </a:srgbClr>
                  </a:outerShdw>
                </a:effectLst>
                <a:latin typeface="Verdana"/>
                <a:ea typeface="Verdana"/>
                <a:cs typeface="Verdana"/>
              </a:rPr>
              <a:t>ORTHOGRAPHIC DRAWING</a:t>
            </a:r>
          </a:p>
          <a:p>
            <a:pPr algn="ctr"/>
            <a:r>
              <a:rPr lang="tr-TR" sz="4000" b="1" kern="10" dirty="0">
                <a:solidFill>
                  <a:schemeClr val="tx2"/>
                </a:solidFill>
                <a:effectLst>
                  <a:outerShdw dist="45791" dir="2021404" algn="ctr" rotWithShape="0">
                    <a:srgbClr val="B2B2B2">
                      <a:alpha val="79999"/>
                    </a:srgbClr>
                  </a:outerShdw>
                </a:effectLst>
                <a:latin typeface="Verdana"/>
                <a:ea typeface="Verdana"/>
                <a:cs typeface="Verdana"/>
              </a:rPr>
              <a:t>1</a:t>
            </a:r>
          </a:p>
        </p:txBody>
      </p:sp>
      <p:sp>
        <p:nvSpPr>
          <p:cNvPr id="5126" name="Rectangle 5"/>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77828">
                                            <p:txEl>
                                              <p:pRg st="0" end="0"/>
                                            </p:txEl>
                                          </p:spTgt>
                                        </p:tgtEl>
                                        <p:attrNameLst>
                                          <p:attrName>style.visibility</p:attrName>
                                        </p:attrNameLst>
                                      </p:cBhvr>
                                      <p:to>
                                        <p:strVal val="visible"/>
                                      </p:to>
                                    </p:set>
                                    <p:animEffect transition="in" filter="fade">
                                      <p:cBhvr>
                                        <p:cTn id="7" dur="500">
                                          <p:stCondLst>
                                            <p:cond delay="0"/>
                                          </p:stCondLst>
                                        </p:cTn>
                                        <p:tgtEl>
                                          <p:spTgt spid="77828">
                                            <p:txEl>
                                              <p:pRg st="0" end="0"/>
                                            </p:txEl>
                                          </p:spTgt>
                                        </p:tgtEl>
                                      </p:cBhvr>
                                    </p:animEffect>
                                    <p:anim calcmode="lin" valueType="num">
                                      <p:cBhvr>
                                        <p:cTn id="8" dur="500" fill="hold">
                                          <p:stCondLst>
                                            <p:cond delay="0"/>
                                          </p:stCondLst>
                                        </p:cTn>
                                        <p:tgtEl>
                                          <p:spTgt spid="77828">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778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AB6FEA-9D37-4E6A-9F73-879F28995399}" type="datetime1">
              <a:rPr lang="tr-TR" smtClean="0"/>
              <a:pPr eaLnBrk="1" hangingPunct="1"/>
              <a:t>24.09.2025</a:t>
            </a:fld>
            <a:endParaRPr lang="tr-TR"/>
          </a:p>
        </p:txBody>
      </p:sp>
      <p:sp>
        <p:nvSpPr>
          <p:cNvPr id="16387"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1638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D7DEDF-D0D5-4BD1-A83F-57B1FEB8EAC0}" type="slidenum">
              <a:rPr lang="tr-TR" smtClean="0"/>
              <a:pPr eaLnBrk="1" hangingPunct="1"/>
              <a:t>20</a:t>
            </a:fld>
            <a:endParaRPr lang="tr-TR"/>
          </a:p>
        </p:txBody>
      </p:sp>
      <p:sp>
        <p:nvSpPr>
          <p:cNvPr id="16389" name="Rectangle 2"/>
          <p:cNvSpPr>
            <a:spLocks noChangeArrowheads="1"/>
          </p:cNvSpPr>
          <p:nvPr/>
        </p:nvSpPr>
        <p:spPr bwMode="auto">
          <a:xfrm>
            <a:off x="2843213" y="5876925"/>
            <a:ext cx="3783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i="1">
                <a:latin typeface="Verdana" pitchFamily="34" charset="0"/>
              </a:rPr>
              <a:t>Fig.4.4. Three planes of projection</a:t>
            </a:r>
            <a:r>
              <a:rPr lang="tr-TR" sz="1600">
                <a:latin typeface="Verdana" pitchFamily="34" charset="0"/>
              </a:rPr>
              <a:t> </a:t>
            </a:r>
          </a:p>
        </p:txBody>
      </p:sp>
      <p:sp>
        <p:nvSpPr>
          <p:cNvPr id="16390" name="Rectangle 3"/>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101    ENGINEERING GRAPHICS</a:t>
            </a:r>
          </a:p>
        </p:txBody>
      </p:sp>
      <p:pic>
        <p:nvPicPr>
          <p:cNvPr id="1639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4788" y="333375"/>
            <a:ext cx="6337300" cy="548005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241C52-96F2-41B0-B9DF-4F8968CD6E90}" type="datetime1">
              <a:rPr lang="tr-TR" smtClean="0"/>
              <a:pPr eaLnBrk="1" hangingPunct="1"/>
              <a:t>24.09.2025</a:t>
            </a:fld>
            <a:endParaRPr lang="tr-TR"/>
          </a:p>
        </p:txBody>
      </p:sp>
      <p:sp>
        <p:nvSpPr>
          <p:cNvPr id="17411"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17412"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FDE475-E26F-4274-B6A0-78FD400F953B}" type="slidenum">
              <a:rPr lang="tr-TR" smtClean="0"/>
              <a:pPr eaLnBrk="1" hangingPunct="1"/>
              <a:t>21</a:t>
            </a:fld>
            <a:endParaRPr lang="tr-TR"/>
          </a:p>
        </p:txBody>
      </p:sp>
      <p:sp>
        <p:nvSpPr>
          <p:cNvPr id="17413" name="Rectangle 2"/>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101    ENGINEERING GRAPHICS</a:t>
            </a:r>
          </a:p>
        </p:txBody>
      </p:sp>
      <p:sp>
        <p:nvSpPr>
          <p:cNvPr id="17414" name="Rectangle 3"/>
          <p:cNvSpPr>
            <a:spLocks noGrp="1" noChangeArrowheads="1"/>
          </p:cNvSpPr>
          <p:nvPr>
            <p:ph type="body" idx="1"/>
          </p:nvPr>
        </p:nvSpPr>
        <p:spPr>
          <a:xfrm>
            <a:off x="539552" y="1340768"/>
            <a:ext cx="8229600" cy="3024188"/>
          </a:xfrm>
        </p:spPr>
        <p:txBody>
          <a:bodyPr/>
          <a:lstStyle/>
          <a:p>
            <a:pPr marL="0" indent="0" algn="just" eaLnBrk="1" hangingPunct="1">
              <a:spcBef>
                <a:spcPts val="0"/>
              </a:spcBef>
              <a:buFontTx/>
              <a:buNone/>
            </a:pPr>
            <a:r>
              <a:rPr lang="en-US" sz="2000" dirty="0">
                <a:latin typeface="Verdana" pitchFamily="34" charset="0"/>
              </a:rPr>
              <a:t>These planes intersect each other at right angles, forming the first, second, third and fourth angles or quadrants. Theoretically, an object can be projected in any one of the four angles. An object projected in any angle or quadrant so that. Its sides are parallel to the principal planes will show the object in its true size and shape. Remember that, the observer should view every object projected from a position in front of the vertical plane and above the horizontal plane as shown in Fig.4.5 and 4.6. </a:t>
            </a:r>
            <a:endParaRPr lang="tr-TR" sz="2000" dirty="0">
              <a:latin typeface="Verdana" pitchFamily="34" charset="0"/>
            </a:endParaRPr>
          </a:p>
          <a:p>
            <a:pPr marL="0" indent="0" eaLnBrk="1" hangingPunct="1">
              <a:spcBef>
                <a:spcPts val="0"/>
              </a:spcBef>
              <a:buFontTx/>
              <a:buNone/>
            </a:pPr>
            <a:endParaRPr lang="tr-T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4D9397-7BA9-47B6-8D99-91CF3292C366}" type="datetime1">
              <a:rPr lang="tr-TR" smtClean="0"/>
              <a:pPr eaLnBrk="1" hangingPunct="1"/>
              <a:t>24.09.2025</a:t>
            </a:fld>
            <a:endParaRPr lang="tr-TR"/>
          </a:p>
        </p:txBody>
      </p:sp>
      <p:sp>
        <p:nvSpPr>
          <p:cNvPr id="18435" name="5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18436" name="6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9FA4D5-9620-41CF-B110-896ABA207D54}" type="slidenum">
              <a:rPr lang="tr-TR" smtClean="0"/>
              <a:pPr eaLnBrk="1" hangingPunct="1"/>
              <a:t>22</a:t>
            </a:fld>
            <a:endParaRPr lang="tr-TR"/>
          </a:p>
        </p:txBody>
      </p:sp>
      <p:sp>
        <p:nvSpPr>
          <p:cNvPr id="18437" name="Rectangle 2"/>
          <p:cNvSpPr>
            <a:spLocks noGrp="1" noChangeArrowheads="1"/>
          </p:cNvSpPr>
          <p:nvPr>
            <p:ph type="body" sz="half" idx="1"/>
          </p:nvPr>
        </p:nvSpPr>
        <p:spPr>
          <a:xfrm>
            <a:off x="153324" y="333375"/>
            <a:ext cx="8568952" cy="1223963"/>
          </a:xfrm>
        </p:spPr>
        <p:txBody>
          <a:bodyPr/>
          <a:lstStyle/>
          <a:p>
            <a:pPr marL="0" indent="0" algn="just" eaLnBrk="1" hangingPunct="1">
              <a:spcBef>
                <a:spcPts val="0"/>
              </a:spcBef>
              <a:buFontTx/>
              <a:buNone/>
            </a:pPr>
            <a:r>
              <a:rPr lang="en-US" sz="1800" dirty="0">
                <a:latin typeface="Verdana" pitchFamily="34" charset="0"/>
              </a:rPr>
              <a:t>Technical people are concerned chiefly first angle and third angle</a:t>
            </a:r>
            <a:r>
              <a:rPr lang="tr-TR" sz="1800" dirty="0">
                <a:latin typeface="Verdana" pitchFamily="34" charset="0"/>
              </a:rPr>
              <a:t> </a:t>
            </a:r>
            <a:r>
              <a:rPr lang="en-US" sz="1800" dirty="0">
                <a:latin typeface="Verdana" pitchFamily="34" charset="0"/>
              </a:rPr>
              <a:t>projection. Third angle projection is used in America, England and some other countries First angle projection is used in Turkey and in the other countries those are using metric system.</a:t>
            </a:r>
            <a:endParaRPr lang="tr-TR" sz="1800" dirty="0">
              <a:latin typeface="Verdana" pitchFamily="34" charset="0"/>
            </a:endParaRPr>
          </a:p>
        </p:txBody>
      </p:sp>
      <p:sp>
        <p:nvSpPr>
          <p:cNvPr id="18438" name="Rectangle 3"/>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101    ENGINEERING GRAPHICS</a:t>
            </a:r>
          </a:p>
        </p:txBody>
      </p:sp>
      <p:pic>
        <p:nvPicPr>
          <p:cNvPr id="18439"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59632" y="1557338"/>
            <a:ext cx="7128718" cy="4676057"/>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49490" y="1428736"/>
            <a:ext cx="8006130" cy="5429264"/>
          </a:xfrm>
          <a:prstGeom prst="rect">
            <a:avLst/>
          </a:prstGeom>
          <a:noFill/>
          <a:ln w="9525">
            <a:noFill/>
            <a:miter lim="800000"/>
            <a:headEnd/>
            <a:tailEnd/>
          </a:ln>
          <a:effectLst/>
        </p:spPr>
      </p:pic>
      <p:sp>
        <p:nvSpPr>
          <p:cNvPr id="4" name="3 Metin kutusu"/>
          <p:cNvSpPr txBox="1"/>
          <p:nvPr/>
        </p:nvSpPr>
        <p:spPr>
          <a:xfrm>
            <a:off x="483549" y="642918"/>
            <a:ext cx="8440674"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Projection Systems</a:t>
            </a:r>
          </a:p>
        </p:txBody>
      </p:sp>
      <p:sp>
        <p:nvSpPr>
          <p:cNvPr id="2" name="Date Placeholder 1"/>
          <p:cNvSpPr>
            <a:spLocks noGrp="1"/>
          </p:cNvSpPr>
          <p:nvPr>
            <p:ph type="dt" sz="half" idx="10"/>
          </p:nvPr>
        </p:nvSpPr>
        <p:spPr/>
        <p:txBody>
          <a:bodyPr/>
          <a:lstStyle/>
          <a:p>
            <a:pPr>
              <a:defRPr/>
            </a:pPr>
            <a:fld id="{FE67C3AB-6F86-4DF4-971D-8895884F59B9}" type="datetime1">
              <a:rPr lang="tr-TR" smtClean="0"/>
              <a:t>24.09.2025</a:t>
            </a:fld>
            <a:endParaRPr lang="tr-TR"/>
          </a:p>
        </p:txBody>
      </p:sp>
      <p:sp>
        <p:nvSpPr>
          <p:cNvPr id="3" name="Footer Placeholder 2"/>
          <p:cNvSpPr>
            <a:spLocks noGrp="1"/>
          </p:cNvSpPr>
          <p:nvPr>
            <p:ph type="ftr" sz="quarter" idx="11"/>
          </p:nvPr>
        </p:nvSpPr>
        <p:spPr/>
        <p:txBody>
          <a:bodyPr/>
          <a:lstStyle/>
          <a:p>
            <a:pPr>
              <a:defRPr/>
            </a:pPr>
            <a:r>
              <a:rPr lang="tr-TR"/>
              <a:t>CHAPTER 4       ORTHOGRAPHIC PROJECTION</a:t>
            </a:r>
          </a:p>
        </p:txBody>
      </p:sp>
      <p:sp>
        <p:nvSpPr>
          <p:cNvPr id="11" name="Slide Number Placeholder 10"/>
          <p:cNvSpPr>
            <a:spLocks noGrp="1"/>
          </p:cNvSpPr>
          <p:nvPr>
            <p:ph type="sldNum" sz="quarter" idx="12"/>
          </p:nvPr>
        </p:nvSpPr>
        <p:spPr/>
        <p:txBody>
          <a:bodyPr/>
          <a:lstStyle/>
          <a:p>
            <a:pPr>
              <a:defRPr/>
            </a:pPr>
            <a:fld id="{6012A527-AA7E-48CA-B13D-D3DE0D44A6D9}" type="slidenum">
              <a:rPr lang="tr-TR" smtClean="0"/>
              <a:pPr>
                <a:defRPr/>
              </a:pPr>
              <a:t>23</a:t>
            </a:fld>
            <a:endParaRPr lang="tr-TR"/>
          </a:p>
        </p:txBody>
      </p:sp>
    </p:spTree>
    <p:extLst>
      <p:ext uri="{BB962C8B-B14F-4D97-AF65-F5344CB8AC3E}">
        <p14:creationId xmlns:p14="http://schemas.microsoft.com/office/powerpoint/2010/main" val="4072984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011091" y="1428736"/>
            <a:ext cx="6942566" cy="4929222"/>
          </a:xfrm>
          <a:prstGeom prst="rect">
            <a:avLst/>
          </a:prstGeom>
          <a:noFill/>
          <a:ln w="9525">
            <a:noFill/>
            <a:miter lim="800000"/>
            <a:headEnd/>
            <a:tailEnd/>
          </a:ln>
          <a:effectLst/>
        </p:spPr>
      </p:pic>
      <p:sp>
        <p:nvSpPr>
          <p:cNvPr id="9" name="8 Metin kutusu"/>
          <p:cNvSpPr txBox="1"/>
          <p:nvPr/>
        </p:nvSpPr>
        <p:spPr>
          <a:xfrm>
            <a:off x="483549" y="642918"/>
            <a:ext cx="8440674"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Projection Systems</a:t>
            </a:r>
          </a:p>
        </p:txBody>
      </p:sp>
      <p:sp>
        <p:nvSpPr>
          <p:cNvPr id="2" name="Date Placeholder 1"/>
          <p:cNvSpPr>
            <a:spLocks noGrp="1"/>
          </p:cNvSpPr>
          <p:nvPr>
            <p:ph type="dt" sz="half" idx="10"/>
          </p:nvPr>
        </p:nvSpPr>
        <p:spPr/>
        <p:txBody>
          <a:bodyPr/>
          <a:lstStyle/>
          <a:p>
            <a:pPr>
              <a:defRPr/>
            </a:pPr>
            <a:fld id="{376C6080-C2C3-417F-87BD-530D6EB963AA}" type="datetime1">
              <a:rPr lang="tr-TR" smtClean="0"/>
              <a:t>24.09.2025</a:t>
            </a:fld>
            <a:endParaRPr lang="tr-TR"/>
          </a:p>
        </p:txBody>
      </p:sp>
      <p:sp>
        <p:nvSpPr>
          <p:cNvPr id="10" name="Footer Placeholder 9"/>
          <p:cNvSpPr>
            <a:spLocks noGrp="1"/>
          </p:cNvSpPr>
          <p:nvPr>
            <p:ph type="ftr" sz="quarter" idx="11"/>
          </p:nvPr>
        </p:nvSpPr>
        <p:spPr/>
        <p:txBody>
          <a:bodyPr/>
          <a:lstStyle/>
          <a:p>
            <a:pPr>
              <a:defRPr/>
            </a:pPr>
            <a:r>
              <a:rPr lang="tr-TR"/>
              <a:t>CHAPTER 4       ORTHOGRAPHIC PROJECTION</a:t>
            </a:r>
          </a:p>
        </p:txBody>
      </p:sp>
      <p:sp>
        <p:nvSpPr>
          <p:cNvPr id="11" name="Slide Number Placeholder 10"/>
          <p:cNvSpPr>
            <a:spLocks noGrp="1"/>
          </p:cNvSpPr>
          <p:nvPr>
            <p:ph type="sldNum" sz="quarter" idx="12"/>
          </p:nvPr>
        </p:nvSpPr>
        <p:spPr/>
        <p:txBody>
          <a:bodyPr/>
          <a:lstStyle/>
          <a:p>
            <a:pPr>
              <a:defRPr/>
            </a:pPr>
            <a:fld id="{6012A527-AA7E-48CA-B13D-D3DE0D44A6D9}" type="slidenum">
              <a:rPr lang="tr-TR" smtClean="0"/>
              <a:pPr>
                <a:defRPr/>
              </a:pPr>
              <a:t>24</a:t>
            </a:fld>
            <a:endParaRPr lang="tr-TR"/>
          </a:p>
        </p:txBody>
      </p:sp>
    </p:spTree>
    <p:extLst>
      <p:ext uri="{BB962C8B-B14F-4D97-AF65-F5344CB8AC3E}">
        <p14:creationId xmlns:p14="http://schemas.microsoft.com/office/powerpoint/2010/main" val="160611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945148" y="1357298"/>
            <a:ext cx="7309688" cy="4786346"/>
          </a:xfrm>
          <a:prstGeom prst="rect">
            <a:avLst/>
          </a:prstGeom>
          <a:noFill/>
          <a:ln w="9525">
            <a:noFill/>
            <a:miter lim="800000"/>
            <a:headEnd/>
            <a:tailEnd/>
          </a:ln>
          <a:effectLst/>
        </p:spPr>
      </p:pic>
      <p:sp>
        <p:nvSpPr>
          <p:cNvPr id="3" name="2 Metin kutusu"/>
          <p:cNvSpPr txBox="1"/>
          <p:nvPr/>
        </p:nvSpPr>
        <p:spPr>
          <a:xfrm>
            <a:off x="483549" y="642918"/>
            <a:ext cx="8440674"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Projection Systems</a:t>
            </a:r>
          </a:p>
        </p:txBody>
      </p:sp>
      <p:sp>
        <p:nvSpPr>
          <p:cNvPr id="2" name="Date Placeholder 1"/>
          <p:cNvSpPr>
            <a:spLocks noGrp="1"/>
          </p:cNvSpPr>
          <p:nvPr>
            <p:ph type="dt" sz="half" idx="10"/>
          </p:nvPr>
        </p:nvSpPr>
        <p:spPr/>
        <p:txBody>
          <a:bodyPr/>
          <a:lstStyle/>
          <a:p>
            <a:pPr>
              <a:defRPr/>
            </a:pPr>
            <a:fld id="{6251778F-2CC4-44B2-BE4A-1F0762AD9DE4}" type="datetime1">
              <a:rPr lang="tr-TR" smtClean="0"/>
              <a:t>24.09.2025</a:t>
            </a:fld>
            <a:endParaRPr lang="tr-TR"/>
          </a:p>
        </p:txBody>
      </p:sp>
      <p:sp>
        <p:nvSpPr>
          <p:cNvPr id="4" name="Footer Placeholder 3"/>
          <p:cNvSpPr>
            <a:spLocks noGrp="1"/>
          </p:cNvSpPr>
          <p:nvPr>
            <p:ph type="ftr" sz="quarter" idx="11"/>
          </p:nvPr>
        </p:nvSpPr>
        <p:spPr/>
        <p:txBody>
          <a:bodyPr/>
          <a:lstStyle/>
          <a:p>
            <a:pPr>
              <a:defRPr/>
            </a:pPr>
            <a:r>
              <a:rPr lang="tr-TR"/>
              <a:t>CHAPTER 4       ORTHOGRAPHIC PROJECTION</a:t>
            </a:r>
          </a:p>
        </p:txBody>
      </p:sp>
      <p:sp>
        <p:nvSpPr>
          <p:cNvPr id="5" name="Slide Number Placeholder 4"/>
          <p:cNvSpPr>
            <a:spLocks noGrp="1"/>
          </p:cNvSpPr>
          <p:nvPr>
            <p:ph type="sldNum" sz="quarter" idx="12"/>
          </p:nvPr>
        </p:nvSpPr>
        <p:spPr/>
        <p:txBody>
          <a:bodyPr/>
          <a:lstStyle/>
          <a:p>
            <a:pPr>
              <a:defRPr/>
            </a:pPr>
            <a:fld id="{6012A527-AA7E-48CA-B13D-D3DE0D44A6D9}" type="slidenum">
              <a:rPr lang="tr-TR" smtClean="0"/>
              <a:pPr>
                <a:defRPr/>
              </a:pPr>
              <a:t>25</a:t>
            </a:fld>
            <a:endParaRPr lang="tr-TR"/>
          </a:p>
        </p:txBody>
      </p:sp>
    </p:spTree>
    <p:extLst>
      <p:ext uri="{BB962C8B-B14F-4D97-AF65-F5344CB8AC3E}">
        <p14:creationId xmlns:p14="http://schemas.microsoft.com/office/powerpoint/2010/main" val="4292458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011091" y="1714488"/>
            <a:ext cx="6970899" cy="4333892"/>
          </a:xfrm>
          <a:prstGeom prst="rect">
            <a:avLst/>
          </a:prstGeom>
          <a:noFill/>
          <a:ln w="9525">
            <a:noFill/>
            <a:miter lim="800000"/>
            <a:headEnd/>
            <a:tailEnd/>
          </a:ln>
          <a:effectLst/>
        </p:spPr>
      </p:pic>
      <p:sp>
        <p:nvSpPr>
          <p:cNvPr id="9" name="8 Metin kutusu"/>
          <p:cNvSpPr txBox="1"/>
          <p:nvPr/>
        </p:nvSpPr>
        <p:spPr>
          <a:xfrm>
            <a:off x="483549" y="642918"/>
            <a:ext cx="8440674"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Projection Systems</a:t>
            </a:r>
          </a:p>
        </p:txBody>
      </p:sp>
      <p:sp>
        <p:nvSpPr>
          <p:cNvPr id="2" name="Date Placeholder 1"/>
          <p:cNvSpPr>
            <a:spLocks noGrp="1"/>
          </p:cNvSpPr>
          <p:nvPr>
            <p:ph type="dt" sz="half" idx="10"/>
          </p:nvPr>
        </p:nvSpPr>
        <p:spPr/>
        <p:txBody>
          <a:bodyPr/>
          <a:lstStyle/>
          <a:p>
            <a:pPr>
              <a:defRPr/>
            </a:pPr>
            <a:fld id="{920F65B1-66A9-4E34-9470-17A1A77EA0AA}" type="datetime1">
              <a:rPr lang="tr-TR" smtClean="0"/>
              <a:t>24.09.2025</a:t>
            </a:fld>
            <a:endParaRPr lang="tr-TR"/>
          </a:p>
        </p:txBody>
      </p:sp>
      <p:sp>
        <p:nvSpPr>
          <p:cNvPr id="10" name="Footer Placeholder 9"/>
          <p:cNvSpPr>
            <a:spLocks noGrp="1"/>
          </p:cNvSpPr>
          <p:nvPr>
            <p:ph type="ftr" sz="quarter" idx="11"/>
          </p:nvPr>
        </p:nvSpPr>
        <p:spPr/>
        <p:txBody>
          <a:bodyPr/>
          <a:lstStyle/>
          <a:p>
            <a:pPr>
              <a:defRPr/>
            </a:pPr>
            <a:r>
              <a:rPr lang="tr-TR"/>
              <a:t>CHAPTER 4       ORTHOGRAPHIC PROJECTION</a:t>
            </a:r>
          </a:p>
        </p:txBody>
      </p:sp>
      <p:sp>
        <p:nvSpPr>
          <p:cNvPr id="11" name="Slide Number Placeholder 10"/>
          <p:cNvSpPr>
            <a:spLocks noGrp="1"/>
          </p:cNvSpPr>
          <p:nvPr>
            <p:ph type="sldNum" sz="quarter" idx="12"/>
          </p:nvPr>
        </p:nvSpPr>
        <p:spPr/>
        <p:txBody>
          <a:bodyPr/>
          <a:lstStyle/>
          <a:p>
            <a:pPr>
              <a:defRPr/>
            </a:pPr>
            <a:fld id="{6012A527-AA7E-48CA-B13D-D3DE0D44A6D9}" type="slidenum">
              <a:rPr lang="tr-TR" smtClean="0"/>
              <a:pPr>
                <a:defRPr/>
              </a:pPr>
              <a:t>26</a:t>
            </a:fld>
            <a:endParaRPr lang="tr-TR"/>
          </a:p>
        </p:txBody>
      </p:sp>
    </p:spTree>
    <p:extLst>
      <p:ext uri="{BB962C8B-B14F-4D97-AF65-F5344CB8AC3E}">
        <p14:creationId xmlns:p14="http://schemas.microsoft.com/office/powerpoint/2010/main" val="2867477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670519" y="1571612"/>
            <a:ext cx="6445788" cy="4572032"/>
          </a:xfrm>
          <a:prstGeom prst="rect">
            <a:avLst/>
          </a:prstGeom>
          <a:noFill/>
          <a:ln w="9525">
            <a:noFill/>
            <a:miter lim="800000"/>
            <a:headEnd/>
            <a:tailEnd/>
          </a:ln>
          <a:effectLst/>
        </p:spPr>
      </p:pic>
      <p:sp>
        <p:nvSpPr>
          <p:cNvPr id="9" name="8 Metin kutusu"/>
          <p:cNvSpPr txBox="1"/>
          <p:nvPr/>
        </p:nvSpPr>
        <p:spPr>
          <a:xfrm>
            <a:off x="483549" y="642918"/>
            <a:ext cx="5960659"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Projection System</a:t>
            </a:r>
            <a:r>
              <a:rPr lang="tr-TR" sz="3000" b="1" dirty="0">
                <a:solidFill>
                  <a:srgbClr val="B00000"/>
                </a:solidFill>
                <a:latin typeface="Arial" pitchFamily="34" charset="0"/>
                <a:cs typeface="Arial" pitchFamily="34" charset="0"/>
              </a:rPr>
              <a:t> </a:t>
            </a:r>
            <a:r>
              <a:rPr lang="tr-TR" sz="3000" b="1" dirty="0" err="1">
                <a:solidFill>
                  <a:srgbClr val="B00000"/>
                </a:solidFill>
                <a:latin typeface="Arial" pitchFamily="34" charset="0"/>
                <a:cs typeface="Arial" pitchFamily="34" charset="0"/>
              </a:rPr>
              <a:t>symbols</a:t>
            </a:r>
            <a:endParaRPr lang="en-US" sz="3000" b="1" dirty="0">
              <a:solidFill>
                <a:srgbClr val="B00000"/>
              </a:solidFill>
              <a:latin typeface="Arial" pitchFamily="34" charset="0"/>
              <a:cs typeface="Arial" pitchFamily="34" charset="0"/>
            </a:endParaRPr>
          </a:p>
        </p:txBody>
      </p:sp>
      <p:sp>
        <p:nvSpPr>
          <p:cNvPr id="2" name="Date Placeholder 1"/>
          <p:cNvSpPr>
            <a:spLocks noGrp="1"/>
          </p:cNvSpPr>
          <p:nvPr>
            <p:ph type="dt" sz="half" idx="10"/>
          </p:nvPr>
        </p:nvSpPr>
        <p:spPr/>
        <p:txBody>
          <a:bodyPr/>
          <a:lstStyle/>
          <a:p>
            <a:pPr>
              <a:defRPr/>
            </a:pPr>
            <a:fld id="{8C34FA85-A4C2-4AC9-B756-3E725FE21222}" type="datetime1">
              <a:rPr lang="tr-TR" smtClean="0"/>
              <a:t>24.09.2025</a:t>
            </a:fld>
            <a:endParaRPr lang="tr-TR"/>
          </a:p>
        </p:txBody>
      </p:sp>
      <p:sp>
        <p:nvSpPr>
          <p:cNvPr id="10" name="Footer Placeholder 9"/>
          <p:cNvSpPr>
            <a:spLocks noGrp="1"/>
          </p:cNvSpPr>
          <p:nvPr>
            <p:ph type="ftr" sz="quarter" idx="11"/>
          </p:nvPr>
        </p:nvSpPr>
        <p:spPr/>
        <p:txBody>
          <a:bodyPr/>
          <a:lstStyle/>
          <a:p>
            <a:pPr>
              <a:defRPr/>
            </a:pPr>
            <a:r>
              <a:rPr lang="tr-TR"/>
              <a:t>CHAPTER 4       ORTHOGRAPHIC PROJECTION</a:t>
            </a:r>
          </a:p>
        </p:txBody>
      </p:sp>
      <p:sp>
        <p:nvSpPr>
          <p:cNvPr id="11" name="Slide Number Placeholder 10"/>
          <p:cNvSpPr>
            <a:spLocks noGrp="1"/>
          </p:cNvSpPr>
          <p:nvPr>
            <p:ph type="sldNum" sz="quarter" idx="12"/>
          </p:nvPr>
        </p:nvSpPr>
        <p:spPr/>
        <p:txBody>
          <a:bodyPr/>
          <a:lstStyle/>
          <a:p>
            <a:pPr>
              <a:defRPr/>
            </a:pPr>
            <a:fld id="{6012A527-AA7E-48CA-B13D-D3DE0D44A6D9}" type="slidenum">
              <a:rPr lang="tr-TR" smtClean="0"/>
              <a:pPr>
                <a:defRPr/>
              </a:pPr>
              <a:t>27</a:t>
            </a:fld>
            <a:endParaRPr lang="tr-TR"/>
          </a:p>
        </p:txBody>
      </p:sp>
    </p:spTree>
    <p:extLst>
      <p:ext uri="{BB962C8B-B14F-4D97-AF65-F5344CB8AC3E}">
        <p14:creationId xmlns:p14="http://schemas.microsoft.com/office/powerpoint/2010/main" val="3044910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747319" y="1571612"/>
            <a:ext cx="7859225" cy="4872058"/>
          </a:xfrm>
          <a:prstGeom prst="rect">
            <a:avLst/>
          </a:prstGeom>
          <a:noFill/>
          <a:ln w="9525">
            <a:noFill/>
            <a:miter lim="800000"/>
            <a:headEnd/>
            <a:tailEnd/>
          </a:ln>
          <a:effectLst/>
        </p:spPr>
      </p:pic>
      <p:cxnSp>
        <p:nvCxnSpPr>
          <p:cNvPr id="6" name="5 Düz Bağlayıcı"/>
          <p:cNvCxnSpPr>
            <a:stCxn id="13314" idx="0"/>
            <a:endCxn id="13314" idx="2"/>
          </p:cNvCxnSpPr>
          <p:nvPr/>
        </p:nvCxnSpPr>
        <p:spPr>
          <a:xfrm rot="16200000" flipH="1">
            <a:off x="2240903" y="4007702"/>
            <a:ext cx="4872058" cy="14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483549" y="642918"/>
            <a:ext cx="8440674"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Projection Systems</a:t>
            </a:r>
          </a:p>
        </p:txBody>
      </p:sp>
      <p:sp>
        <p:nvSpPr>
          <p:cNvPr id="2" name="Date Placeholder 1"/>
          <p:cNvSpPr>
            <a:spLocks noGrp="1"/>
          </p:cNvSpPr>
          <p:nvPr>
            <p:ph type="dt" sz="half" idx="10"/>
          </p:nvPr>
        </p:nvSpPr>
        <p:spPr/>
        <p:txBody>
          <a:bodyPr/>
          <a:lstStyle/>
          <a:p>
            <a:pPr>
              <a:defRPr/>
            </a:pPr>
            <a:fld id="{065D3026-4977-4E35-9695-F192FCB1718C}" type="datetime1">
              <a:rPr lang="tr-TR" smtClean="0"/>
              <a:t>24.09.2025</a:t>
            </a:fld>
            <a:endParaRPr lang="tr-TR"/>
          </a:p>
        </p:txBody>
      </p:sp>
      <p:sp>
        <p:nvSpPr>
          <p:cNvPr id="3" name="Footer Placeholder 2"/>
          <p:cNvSpPr>
            <a:spLocks noGrp="1"/>
          </p:cNvSpPr>
          <p:nvPr>
            <p:ph type="ftr" sz="quarter" idx="11"/>
          </p:nvPr>
        </p:nvSpPr>
        <p:spPr/>
        <p:txBody>
          <a:bodyPr/>
          <a:lstStyle/>
          <a:p>
            <a:pPr>
              <a:defRPr/>
            </a:pPr>
            <a:r>
              <a:rPr lang="tr-TR"/>
              <a:t>CHAPTER 4       ORTHOGRAPHIC PROJECTION</a:t>
            </a:r>
          </a:p>
        </p:txBody>
      </p:sp>
      <p:sp>
        <p:nvSpPr>
          <p:cNvPr id="12" name="Slide Number Placeholder 11"/>
          <p:cNvSpPr>
            <a:spLocks noGrp="1"/>
          </p:cNvSpPr>
          <p:nvPr>
            <p:ph type="sldNum" sz="quarter" idx="12"/>
          </p:nvPr>
        </p:nvSpPr>
        <p:spPr/>
        <p:txBody>
          <a:bodyPr/>
          <a:lstStyle/>
          <a:p>
            <a:pPr>
              <a:defRPr/>
            </a:pPr>
            <a:fld id="{6012A527-AA7E-48CA-B13D-D3DE0D44A6D9}" type="slidenum">
              <a:rPr lang="tr-TR" smtClean="0"/>
              <a:pPr>
                <a:defRPr/>
              </a:pPr>
              <a:t>28</a:t>
            </a:fld>
            <a:endParaRPr lang="tr-TR"/>
          </a:p>
        </p:txBody>
      </p:sp>
    </p:spTree>
    <p:extLst>
      <p:ext uri="{BB962C8B-B14F-4D97-AF65-F5344CB8AC3E}">
        <p14:creationId xmlns:p14="http://schemas.microsoft.com/office/powerpoint/2010/main" val="3188556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2E4A44-8D8A-4741-A397-BAD425B0DEA8}" type="datetime1">
              <a:rPr lang="tr-TR" smtClean="0"/>
              <a:pPr eaLnBrk="1" hangingPunct="1"/>
              <a:t>24.09.2025</a:t>
            </a:fld>
            <a:endParaRPr lang="tr-TR"/>
          </a:p>
        </p:txBody>
      </p:sp>
      <p:sp>
        <p:nvSpPr>
          <p:cNvPr id="19459" name="3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19460"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9218A6-0CAF-4D7F-A4EC-59CF63C3F5BE}" type="slidenum">
              <a:rPr lang="tr-TR" smtClean="0"/>
              <a:pPr eaLnBrk="1" hangingPunct="1"/>
              <a:t>29</a:t>
            </a:fld>
            <a:endParaRPr lang="tr-TR"/>
          </a:p>
        </p:txBody>
      </p:sp>
      <p:sp>
        <p:nvSpPr>
          <p:cNvPr id="19461" name="Rectangle 2"/>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101    ENGINEERING GRAPHICS</a:t>
            </a:r>
          </a:p>
        </p:txBody>
      </p:sp>
      <p:pic>
        <p:nvPicPr>
          <p:cNvPr id="19462"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4925" y="260350"/>
            <a:ext cx="9144000" cy="5926138"/>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135257" y="2640961"/>
            <a:ext cx="4809422" cy="1557337"/>
          </a:xfrm>
          <a:prstGeom prst="rect">
            <a:avLst/>
          </a:prstGeom>
          <a:noFill/>
          <a:ln w="9525">
            <a:noFill/>
            <a:miter lim="800000"/>
            <a:headEnd/>
            <a:tailEnd/>
          </a:ln>
          <a:effectLst/>
        </p:spPr>
      </p:pic>
      <p:sp>
        <p:nvSpPr>
          <p:cNvPr id="7" name="6 Metin kutusu"/>
          <p:cNvSpPr txBox="1"/>
          <p:nvPr/>
        </p:nvSpPr>
        <p:spPr>
          <a:xfrm>
            <a:off x="395536" y="133085"/>
            <a:ext cx="6462391"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Introduction</a:t>
            </a:r>
            <a:r>
              <a:rPr lang="tr-TR" sz="3000" b="1" dirty="0">
                <a:solidFill>
                  <a:srgbClr val="B00000"/>
                </a:solidFill>
                <a:latin typeface="Arial" pitchFamily="34" charset="0"/>
                <a:cs typeface="Arial" pitchFamily="34" charset="0"/>
              </a:rPr>
              <a:t> </a:t>
            </a:r>
            <a:r>
              <a:rPr lang="en-US" sz="3000" b="1" dirty="0">
                <a:solidFill>
                  <a:srgbClr val="B00000"/>
                </a:solidFill>
                <a:latin typeface="Arial" pitchFamily="34" charset="0"/>
                <a:cs typeface="Arial" pitchFamily="34" charset="0"/>
              </a:rPr>
              <a:t>and Objectives</a:t>
            </a:r>
          </a:p>
        </p:txBody>
      </p:sp>
      <p:sp>
        <p:nvSpPr>
          <p:cNvPr id="8" name="7 Metin kutusu"/>
          <p:cNvSpPr txBox="1"/>
          <p:nvPr/>
        </p:nvSpPr>
        <p:spPr>
          <a:xfrm>
            <a:off x="120862" y="701970"/>
            <a:ext cx="7979075" cy="1938992"/>
          </a:xfrm>
          <a:prstGeom prst="rect">
            <a:avLst/>
          </a:prstGeom>
          <a:noFill/>
        </p:spPr>
        <p:txBody>
          <a:bodyPr wrap="square" rtlCol="0">
            <a:spAutoFit/>
          </a:bodyPr>
          <a:lstStyle/>
          <a:p>
            <a:pPr>
              <a:buFont typeface="Wingdings" pitchFamily="2" charset="2"/>
              <a:buChar char="q"/>
            </a:pPr>
            <a:r>
              <a:rPr lang="en-US" sz="2000" dirty="0">
                <a:latin typeface="Arial" pitchFamily="34" charset="0"/>
                <a:cs typeface="Arial" pitchFamily="34" charset="0"/>
              </a:rPr>
              <a:t> Ortho_ Greek word meaning perpendicular.</a:t>
            </a:r>
          </a:p>
          <a:p>
            <a:pPr>
              <a:buFont typeface="Wingdings" pitchFamily="2" charset="2"/>
              <a:buChar char="q"/>
            </a:pPr>
            <a:r>
              <a:rPr lang="en-US" sz="2000" dirty="0">
                <a:latin typeface="Arial" pitchFamily="34" charset="0"/>
                <a:cs typeface="Arial" pitchFamily="34" charset="0"/>
              </a:rPr>
              <a:t> A system of drawing to represent 3D objects by using multiple-view drawings.</a:t>
            </a:r>
          </a:p>
          <a:p>
            <a:pPr>
              <a:buFont typeface="Wingdings" pitchFamily="2" charset="2"/>
              <a:buChar char="q"/>
            </a:pPr>
            <a:r>
              <a:rPr lang="en-US" sz="2000" dirty="0">
                <a:latin typeface="Arial" pitchFamily="34" charset="0"/>
                <a:cs typeface="Arial" pitchFamily="34" charset="0"/>
              </a:rPr>
              <a:t> In this system of projection, the 3D object is projected perpendicularly onto a projection plane with parallel projectors.</a:t>
            </a:r>
          </a:p>
          <a:p>
            <a:endParaRPr lang="en-US" sz="2000" dirty="0">
              <a:latin typeface="Arial" pitchFamily="34" charset="0"/>
              <a:cs typeface="Arial" pitchFamily="34" charset="0"/>
            </a:endParaRPr>
          </a:p>
        </p:txBody>
      </p:sp>
      <p:sp>
        <p:nvSpPr>
          <p:cNvPr id="11" name="10 Metin kutusu"/>
          <p:cNvSpPr txBox="1"/>
          <p:nvPr/>
        </p:nvSpPr>
        <p:spPr>
          <a:xfrm>
            <a:off x="105103" y="2640962"/>
            <a:ext cx="3818825" cy="2862322"/>
          </a:xfrm>
          <a:prstGeom prst="rect">
            <a:avLst/>
          </a:prstGeom>
          <a:noFill/>
        </p:spPr>
        <p:txBody>
          <a:bodyPr wrap="square" rtlCol="0">
            <a:spAutoFit/>
          </a:bodyPr>
          <a:lstStyle/>
          <a:p>
            <a:r>
              <a:rPr lang="en-US" b="1" dirty="0">
                <a:solidFill>
                  <a:srgbClr val="580000"/>
                </a:solidFill>
                <a:latin typeface="Arial" pitchFamily="34" charset="0"/>
                <a:cs typeface="Arial" pitchFamily="34" charset="0"/>
              </a:rPr>
              <a:t>Objectives</a:t>
            </a:r>
            <a:r>
              <a:rPr lang="tr-TR" b="1" dirty="0">
                <a:solidFill>
                  <a:srgbClr val="580000"/>
                </a:solidFill>
                <a:latin typeface="Arial" pitchFamily="34" charset="0"/>
                <a:cs typeface="Arial" pitchFamily="34" charset="0"/>
              </a:rPr>
              <a:t>:</a:t>
            </a:r>
          </a:p>
          <a:p>
            <a:endParaRPr lang="en-US" dirty="0">
              <a:latin typeface="Arial" pitchFamily="34" charset="0"/>
              <a:cs typeface="Arial" pitchFamily="34" charset="0"/>
            </a:endParaRPr>
          </a:p>
          <a:p>
            <a:pPr>
              <a:buFont typeface="Wingdings" pitchFamily="2" charset="2"/>
              <a:buChar char="q"/>
            </a:pPr>
            <a:r>
              <a:rPr lang="en-US" dirty="0">
                <a:latin typeface="Arial" pitchFamily="34" charset="0"/>
                <a:cs typeface="Arial" pitchFamily="34" charset="0"/>
              </a:rPr>
              <a:t> To understand the basic principles of orthographic projection</a:t>
            </a:r>
          </a:p>
          <a:p>
            <a:pPr>
              <a:buFont typeface="Wingdings" pitchFamily="2" charset="2"/>
              <a:buChar char="q"/>
            </a:pPr>
            <a:r>
              <a:rPr lang="en-US" dirty="0">
                <a:latin typeface="Arial" pitchFamily="34" charset="0"/>
                <a:cs typeface="Arial" pitchFamily="34" charset="0"/>
              </a:rPr>
              <a:t> To be able to construct orthographic views of simple objects</a:t>
            </a:r>
          </a:p>
          <a:p>
            <a:pPr>
              <a:buFont typeface="Wingdings" pitchFamily="2" charset="2"/>
              <a:buChar char="q"/>
            </a:pPr>
            <a:r>
              <a:rPr lang="en-US" dirty="0">
                <a:latin typeface="Arial" pitchFamily="34" charset="0"/>
                <a:cs typeface="Arial" pitchFamily="34" charset="0"/>
              </a:rPr>
              <a:t> To visualize 3D objects from drawings showing their orthographic views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796136" y="4198299"/>
            <a:ext cx="2561749" cy="2239657"/>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pPr>
              <a:defRPr/>
            </a:pPr>
            <a:fld id="{54B214FA-BD78-43EF-BD36-78D5E719D5B2}" type="datetime1">
              <a:rPr lang="tr-TR" smtClean="0"/>
              <a:t>24.09.2025</a:t>
            </a:fld>
            <a:endParaRPr lang="tr-TR"/>
          </a:p>
        </p:txBody>
      </p:sp>
      <p:sp>
        <p:nvSpPr>
          <p:cNvPr id="12" name="Footer Placeholder 11"/>
          <p:cNvSpPr>
            <a:spLocks noGrp="1"/>
          </p:cNvSpPr>
          <p:nvPr>
            <p:ph type="ftr" sz="quarter" idx="11"/>
          </p:nvPr>
        </p:nvSpPr>
        <p:spPr/>
        <p:txBody>
          <a:bodyPr/>
          <a:lstStyle/>
          <a:p>
            <a:pPr>
              <a:defRPr/>
            </a:pPr>
            <a:r>
              <a:rPr lang="tr-TR"/>
              <a:t>CHAPTER 4       ORTHOGRAPHIC PROJECTION</a:t>
            </a:r>
          </a:p>
        </p:txBody>
      </p:sp>
      <p:sp>
        <p:nvSpPr>
          <p:cNvPr id="13" name="Slide Number Placeholder 12"/>
          <p:cNvSpPr>
            <a:spLocks noGrp="1"/>
          </p:cNvSpPr>
          <p:nvPr>
            <p:ph type="sldNum" sz="quarter" idx="12"/>
          </p:nvPr>
        </p:nvSpPr>
        <p:spPr/>
        <p:txBody>
          <a:bodyPr/>
          <a:lstStyle/>
          <a:p>
            <a:pPr>
              <a:defRPr/>
            </a:pPr>
            <a:fld id="{6012A527-AA7E-48CA-B13D-D3DE0D44A6D9}" type="slidenum">
              <a:rPr lang="tr-TR" smtClean="0"/>
              <a:pPr>
                <a:defRPr/>
              </a:pPr>
              <a:t>3</a:t>
            </a:fld>
            <a:endParaRPr lang="tr-TR"/>
          </a:p>
        </p:txBody>
      </p:sp>
    </p:spTree>
    <p:extLst>
      <p:ext uri="{BB962C8B-B14F-4D97-AF65-F5344CB8AC3E}">
        <p14:creationId xmlns:p14="http://schemas.microsoft.com/office/powerpoint/2010/main" val="206576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3A0AE4-1F2F-4662-866B-50F943F01AC2}" type="datetime1">
              <a:rPr lang="tr-TR" smtClean="0"/>
              <a:pPr eaLnBrk="1" hangingPunct="1"/>
              <a:t>24.09.2025</a:t>
            </a:fld>
            <a:endParaRPr lang="tr-TR"/>
          </a:p>
        </p:txBody>
      </p:sp>
      <p:sp>
        <p:nvSpPr>
          <p:cNvPr id="20483" name="3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20484"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40F417-CFD8-43F2-8090-F72FEC547E7E}" type="slidenum">
              <a:rPr lang="tr-TR" smtClean="0"/>
              <a:pPr eaLnBrk="1" hangingPunct="1"/>
              <a:t>30</a:t>
            </a:fld>
            <a:endParaRPr lang="tr-TR"/>
          </a:p>
        </p:txBody>
      </p:sp>
      <p:pic>
        <p:nvPicPr>
          <p:cNvPr id="20485" name="Picture 2" descr="F4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549275"/>
            <a:ext cx="8229600" cy="4892675"/>
          </a:xfrm>
          <a:noFill/>
        </p:spPr>
      </p:pic>
      <p:sp>
        <p:nvSpPr>
          <p:cNvPr id="20486" name="Rectangle 3"/>
          <p:cNvSpPr>
            <a:spLocks noChangeArrowheads="1"/>
          </p:cNvSpPr>
          <p:nvPr/>
        </p:nvSpPr>
        <p:spPr bwMode="auto">
          <a:xfrm>
            <a:off x="2555875" y="5661025"/>
            <a:ext cx="327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i="1">
                <a:latin typeface="Verdana" pitchFamily="34" charset="0"/>
              </a:rPr>
              <a:t>Fig.4.5. First-angle projection</a:t>
            </a:r>
            <a:r>
              <a:rPr lang="tr-TR" sz="1600"/>
              <a:t> </a:t>
            </a:r>
          </a:p>
        </p:txBody>
      </p:sp>
      <p:sp>
        <p:nvSpPr>
          <p:cNvPr id="20487" name="Rectangle 4"/>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101    ENGINEERING GRAPHICS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B484F6-0002-4459-8C52-06FB1A9F8CDC}" type="datetime1">
              <a:rPr lang="tr-TR" smtClean="0"/>
              <a:pPr eaLnBrk="1" hangingPunct="1"/>
              <a:t>24.09.2025</a:t>
            </a:fld>
            <a:endParaRPr lang="tr-TR"/>
          </a:p>
        </p:txBody>
      </p:sp>
      <p:sp>
        <p:nvSpPr>
          <p:cNvPr id="21507" name="3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21508"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CD6A1A-D509-4F4C-90FE-18334D394571}" type="slidenum">
              <a:rPr lang="tr-TR" smtClean="0"/>
              <a:pPr eaLnBrk="1" hangingPunct="1"/>
              <a:t>31</a:t>
            </a:fld>
            <a:endParaRPr lang="tr-TR"/>
          </a:p>
        </p:txBody>
      </p:sp>
      <p:sp>
        <p:nvSpPr>
          <p:cNvPr id="21509" name="Rectangle 2"/>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101    ENGINEERING GRAPHICS</a:t>
            </a:r>
          </a:p>
        </p:txBody>
      </p:sp>
      <p:pic>
        <p:nvPicPr>
          <p:cNvPr id="21510"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333375"/>
            <a:ext cx="9144000" cy="579755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51663" y="2005028"/>
            <a:ext cx="4255477" cy="34956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4967657" y="2176477"/>
            <a:ext cx="3886200" cy="3324225"/>
          </a:xfrm>
          <a:prstGeom prst="rect">
            <a:avLst/>
          </a:prstGeom>
          <a:noFill/>
          <a:ln w="9525">
            <a:noFill/>
            <a:miter lim="800000"/>
            <a:headEnd/>
            <a:tailEnd/>
          </a:ln>
          <a:effectLst/>
        </p:spPr>
      </p:pic>
      <p:sp>
        <p:nvSpPr>
          <p:cNvPr id="4" name="3 Sağ Ok"/>
          <p:cNvSpPr/>
          <p:nvPr/>
        </p:nvSpPr>
        <p:spPr>
          <a:xfrm>
            <a:off x="4440115" y="3643314"/>
            <a:ext cx="72537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Metin kutusu"/>
          <p:cNvSpPr txBox="1"/>
          <p:nvPr/>
        </p:nvSpPr>
        <p:spPr>
          <a:xfrm>
            <a:off x="483549" y="642918"/>
            <a:ext cx="4220337"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Glass-box approach</a:t>
            </a:r>
          </a:p>
        </p:txBody>
      </p:sp>
      <p:sp>
        <p:nvSpPr>
          <p:cNvPr id="2" name="Date Placeholder 1"/>
          <p:cNvSpPr>
            <a:spLocks noGrp="1"/>
          </p:cNvSpPr>
          <p:nvPr>
            <p:ph type="dt" sz="half" idx="10"/>
          </p:nvPr>
        </p:nvSpPr>
        <p:spPr/>
        <p:txBody>
          <a:bodyPr/>
          <a:lstStyle/>
          <a:p>
            <a:pPr>
              <a:defRPr/>
            </a:pPr>
            <a:fld id="{2ADAD93D-3E8C-4000-812F-0C57FBB11B0F}" type="datetime1">
              <a:rPr lang="tr-TR" smtClean="0"/>
              <a:t>24.09.2025</a:t>
            </a:fld>
            <a:endParaRPr lang="tr-TR"/>
          </a:p>
        </p:txBody>
      </p:sp>
      <p:sp>
        <p:nvSpPr>
          <p:cNvPr id="3" name="Footer Placeholder 2"/>
          <p:cNvSpPr>
            <a:spLocks noGrp="1"/>
          </p:cNvSpPr>
          <p:nvPr>
            <p:ph type="ftr" sz="quarter" idx="11"/>
          </p:nvPr>
        </p:nvSpPr>
        <p:spPr/>
        <p:txBody>
          <a:bodyPr/>
          <a:lstStyle/>
          <a:p>
            <a:pPr>
              <a:defRPr/>
            </a:pPr>
            <a:r>
              <a:rPr lang="tr-TR"/>
              <a:t>CHAPTER 4       ORTHOGRAPHIC PROJECTION</a:t>
            </a:r>
          </a:p>
        </p:txBody>
      </p:sp>
      <p:sp>
        <p:nvSpPr>
          <p:cNvPr id="7" name="Slide Number Placeholder 6"/>
          <p:cNvSpPr>
            <a:spLocks noGrp="1"/>
          </p:cNvSpPr>
          <p:nvPr>
            <p:ph type="sldNum" sz="quarter" idx="12"/>
          </p:nvPr>
        </p:nvSpPr>
        <p:spPr/>
        <p:txBody>
          <a:bodyPr/>
          <a:lstStyle/>
          <a:p>
            <a:pPr>
              <a:defRPr/>
            </a:pPr>
            <a:fld id="{6012A527-AA7E-48CA-B13D-D3DE0D44A6D9}" type="slidenum">
              <a:rPr lang="tr-TR" smtClean="0"/>
              <a:pPr>
                <a:defRPr/>
              </a:pPr>
              <a:t>32</a:t>
            </a:fld>
            <a:endParaRPr lang="tr-TR"/>
          </a:p>
        </p:txBody>
      </p:sp>
    </p:spTree>
    <p:extLst>
      <p:ext uri="{BB962C8B-B14F-4D97-AF65-F5344CB8AC3E}">
        <p14:creationId xmlns:p14="http://schemas.microsoft.com/office/powerpoint/2010/main" val="945942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476093" y="365919"/>
            <a:ext cx="2799764" cy="553998"/>
          </a:xfrm>
          <a:prstGeom prst="rect">
            <a:avLst/>
          </a:prstGeom>
          <a:noFill/>
        </p:spPr>
        <p:txBody>
          <a:bodyPr wrap="square" rtlCol="0">
            <a:spAutoFit/>
          </a:bodyPr>
          <a:lstStyle/>
          <a:p>
            <a:r>
              <a:rPr lang="tr-TR" sz="3000" b="1" dirty="0">
                <a:solidFill>
                  <a:srgbClr val="B00000"/>
                </a:solidFill>
                <a:latin typeface="Arial" pitchFamily="34" charset="0"/>
                <a:cs typeface="Arial" pitchFamily="34" charset="0"/>
              </a:rPr>
              <a:t>M</a:t>
            </a:r>
            <a:r>
              <a:rPr lang="en-US" sz="3000" b="1" dirty="0" err="1">
                <a:solidFill>
                  <a:srgbClr val="B00000"/>
                </a:solidFill>
                <a:latin typeface="Arial" pitchFamily="34" charset="0"/>
                <a:cs typeface="Arial" pitchFamily="34" charset="0"/>
              </a:rPr>
              <a:t>ulti</a:t>
            </a:r>
            <a:r>
              <a:rPr lang="en-US" sz="3000" b="1" dirty="0">
                <a:solidFill>
                  <a:srgbClr val="B00000"/>
                </a:solidFill>
                <a:latin typeface="Arial" pitchFamily="34" charset="0"/>
                <a:cs typeface="Arial" pitchFamily="34" charset="0"/>
              </a:rPr>
              <a:t>-view</a:t>
            </a:r>
          </a:p>
        </p:txBody>
      </p:sp>
      <p:pic>
        <p:nvPicPr>
          <p:cNvPr id="9" name="Picture 3"/>
          <p:cNvPicPr>
            <a:picLocks noChangeArrowheads="1"/>
          </p:cNvPicPr>
          <p:nvPr/>
        </p:nvPicPr>
        <p:blipFill>
          <a:blip r:embed="rId2" cstate="print"/>
          <a:srcRect/>
          <a:stretch>
            <a:fillRect/>
          </a:stretch>
        </p:blipFill>
        <p:spPr bwMode="auto">
          <a:xfrm>
            <a:off x="1274862" y="1214422"/>
            <a:ext cx="6264563" cy="3643338"/>
          </a:xfrm>
          <a:prstGeom prst="rect">
            <a:avLst/>
          </a:prstGeom>
          <a:noFill/>
          <a:ln w="9525">
            <a:noFill/>
            <a:miter lim="800000"/>
            <a:headEnd/>
            <a:tailEnd/>
          </a:ln>
        </p:spPr>
      </p:pic>
      <p:sp>
        <p:nvSpPr>
          <p:cNvPr id="11" name="10 Metin kutusu"/>
          <p:cNvSpPr txBox="1"/>
          <p:nvPr/>
        </p:nvSpPr>
        <p:spPr>
          <a:xfrm>
            <a:off x="252748" y="5448712"/>
            <a:ext cx="8308789" cy="646331"/>
          </a:xfrm>
          <a:prstGeom prst="rect">
            <a:avLst/>
          </a:prstGeom>
          <a:noFill/>
        </p:spPr>
        <p:txBody>
          <a:bodyPr wrap="square" rtlCol="0">
            <a:spAutoFit/>
          </a:bodyPr>
          <a:lstStyle/>
          <a:p>
            <a:r>
              <a:rPr lang="en-US" dirty="0">
                <a:latin typeface="Arial" pitchFamily="34" charset="0"/>
                <a:cs typeface="Arial" pitchFamily="34" charset="0"/>
              </a:rPr>
              <a:t>FRONT </a:t>
            </a:r>
            <a:r>
              <a:rPr lang="tr-TR" dirty="0">
                <a:latin typeface="Arial" pitchFamily="34" charset="0"/>
                <a:cs typeface="Arial" pitchFamily="34" charset="0"/>
              </a:rPr>
              <a:t>v</a:t>
            </a:r>
            <a:r>
              <a:rPr lang="en-US" dirty="0" err="1">
                <a:latin typeface="Arial" pitchFamily="34" charset="0"/>
                <a:cs typeface="Arial" pitchFamily="34" charset="0"/>
              </a:rPr>
              <a:t>iew</a:t>
            </a:r>
            <a:r>
              <a:rPr lang="en-US" dirty="0">
                <a:latin typeface="Arial" pitchFamily="34" charset="0"/>
                <a:cs typeface="Arial" pitchFamily="34" charset="0"/>
              </a:rPr>
              <a:t> is the most descriptive view of the object</a:t>
            </a:r>
            <a:r>
              <a:rPr lang="tr-TR" dirty="0">
                <a:latin typeface="Arial" pitchFamily="34" charset="0"/>
                <a:cs typeface="Arial" pitchFamily="34" charset="0"/>
              </a:rPr>
              <a:t>.</a:t>
            </a:r>
            <a:r>
              <a:rPr lang="en-US" dirty="0">
                <a:latin typeface="Arial" pitchFamily="34" charset="0"/>
                <a:cs typeface="Arial" pitchFamily="34" charset="0"/>
              </a:rPr>
              <a:t> The view that gives more</a:t>
            </a:r>
            <a:r>
              <a:rPr lang="tr-TR" dirty="0">
                <a:latin typeface="Arial" pitchFamily="34" charset="0"/>
                <a:cs typeface="Arial" pitchFamily="34" charset="0"/>
              </a:rPr>
              <a:t> </a:t>
            </a:r>
            <a:r>
              <a:rPr lang="en-US" dirty="0">
                <a:latin typeface="Arial" pitchFamily="34" charset="0"/>
                <a:cs typeface="Arial" pitchFamily="34" charset="0"/>
              </a:rPr>
              <a:t>information about the object.</a:t>
            </a:r>
          </a:p>
        </p:txBody>
      </p:sp>
      <p:sp>
        <p:nvSpPr>
          <p:cNvPr id="12" name="11 Dikdörtgen"/>
          <p:cNvSpPr/>
          <p:nvPr/>
        </p:nvSpPr>
        <p:spPr>
          <a:xfrm>
            <a:off x="1475656" y="4357694"/>
            <a:ext cx="4108817" cy="369332"/>
          </a:xfrm>
          <a:prstGeom prst="rect">
            <a:avLst/>
          </a:prstGeom>
        </p:spPr>
        <p:txBody>
          <a:bodyPr wrap="none">
            <a:spAutoFit/>
          </a:bodyPr>
          <a:lstStyle/>
          <a:p>
            <a:r>
              <a:rPr lang="en-US" dirty="0">
                <a:latin typeface="Arial" pitchFamily="34" charset="0"/>
                <a:cs typeface="Arial" pitchFamily="34" charset="0"/>
              </a:rPr>
              <a:t>Rotate 90 degrees “up” to get top view</a:t>
            </a:r>
          </a:p>
        </p:txBody>
      </p:sp>
      <p:sp>
        <p:nvSpPr>
          <p:cNvPr id="13" name="12 Dikdörtgen"/>
          <p:cNvSpPr/>
          <p:nvPr/>
        </p:nvSpPr>
        <p:spPr>
          <a:xfrm>
            <a:off x="4637943" y="2786058"/>
            <a:ext cx="1441420" cy="369332"/>
          </a:xfrm>
          <a:prstGeom prst="rect">
            <a:avLst/>
          </a:prstGeom>
        </p:spPr>
        <p:txBody>
          <a:bodyPr wrap="none">
            <a:spAutoFit/>
          </a:bodyPr>
          <a:lstStyle/>
          <a:p>
            <a:r>
              <a:rPr lang="en-US" dirty="0">
                <a:latin typeface="Arial" pitchFamily="34" charset="0"/>
                <a:cs typeface="Arial" pitchFamily="34" charset="0"/>
              </a:rPr>
              <a:t>Rotate Back</a:t>
            </a:r>
          </a:p>
        </p:txBody>
      </p:sp>
      <p:sp>
        <p:nvSpPr>
          <p:cNvPr id="14" name="13 Dikdörtgen"/>
          <p:cNvSpPr/>
          <p:nvPr/>
        </p:nvSpPr>
        <p:spPr>
          <a:xfrm>
            <a:off x="4325768" y="4929198"/>
            <a:ext cx="4775666" cy="369332"/>
          </a:xfrm>
          <a:prstGeom prst="rect">
            <a:avLst/>
          </a:prstGeom>
        </p:spPr>
        <p:txBody>
          <a:bodyPr wrap="none">
            <a:spAutoFit/>
          </a:bodyPr>
          <a:lstStyle/>
          <a:p>
            <a:r>
              <a:rPr lang="en-US" dirty="0">
                <a:latin typeface="Arial" pitchFamily="34" charset="0"/>
                <a:cs typeface="Arial" pitchFamily="34" charset="0"/>
              </a:rPr>
              <a:t>Rotate 90 degrees clockwise to get right side</a:t>
            </a:r>
          </a:p>
        </p:txBody>
      </p:sp>
      <p:sp>
        <p:nvSpPr>
          <p:cNvPr id="10" name="Date Placeholder 9"/>
          <p:cNvSpPr>
            <a:spLocks noGrp="1"/>
          </p:cNvSpPr>
          <p:nvPr>
            <p:ph type="dt" sz="half" idx="10"/>
          </p:nvPr>
        </p:nvSpPr>
        <p:spPr/>
        <p:txBody>
          <a:bodyPr/>
          <a:lstStyle/>
          <a:p>
            <a:pPr>
              <a:defRPr/>
            </a:pPr>
            <a:fld id="{B4D4565A-D4DF-4ED4-8518-23CF4598ECCD}" type="datetime1">
              <a:rPr lang="tr-TR" smtClean="0"/>
              <a:t>24.09.2025</a:t>
            </a:fld>
            <a:endParaRPr lang="tr-TR"/>
          </a:p>
        </p:txBody>
      </p:sp>
      <p:sp>
        <p:nvSpPr>
          <p:cNvPr id="15" name="Footer Placeholder 14"/>
          <p:cNvSpPr>
            <a:spLocks noGrp="1"/>
          </p:cNvSpPr>
          <p:nvPr>
            <p:ph type="ftr" sz="quarter" idx="11"/>
          </p:nvPr>
        </p:nvSpPr>
        <p:spPr/>
        <p:txBody>
          <a:bodyPr/>
          <a:lstStyle/>
          <a:p>
            <a:pPr>
              <a:defRPr/>
            </a:pPr>
            <a:r>
              <a:rPr lang="tr-TR"/>
              <a:t>CHAPTER 4       ORTHOGRAPHIC PROJECTION</a:t>
            </a:r>
          </a:p>
        </p:txBody>
      </p:sp>
      <p:sp>
        <p:nvSpPr>
          <p:cNvPr id="16" name="Slide Number Placeholder 15"/>
          <p:cNvSpPr>
            <a:spLocks noGrp="1"/>
          </p:cNvSpPr>
          <p:nvPr>
            <p:ph type="sldNum" sz="quarter" idx="12"/>
          </p:nvPr>
        </p:nvSpPr>
        <p:spPr/>
        <p:txBody>
          <a:bodyPr/>
          <a:lstStyle/>
          <a:p>
            <a:pPr>
              <a:defRPr/>
            </a:pPr>
            <a:fld id="{6012A527-AA7E-48CA-B13D-D3DE0D44A6D9}" type="slidenum">
              <a:rPr lang="tr-TR" smtClean="0"/>
              <a:pPr>
                <a:defRPr/>
              </a:pPr>
              <a:t>33</a:t>
            </a:fld>
            <a:endParaRPr lang="tr-TR"/>
          </a:p>
        </p:txBody>
      </p:sp>
    </p:spTree>
    <p:extLst>
      <p:ext uri="{BB962C8B-B14F-4D97-AF65-F5344CB8AC3E}">
        <p14:creationId xmlns:p14="http://schemas.microsoft.com/office/powerpoint/2010/main" val="1878988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7396DF-EB44-42A7-A354-3E1A994BFB8E}" type="datetime1">
              <a:rPr lang="tr-TR" smtClean="0"/>
              <a:pPr eaLnBrk="1" hangingPunct="1"/>
              <a:t>24.09.2025</a:t>
            </a:fld>
            <a:endParaRPr lang="tr-TR"/>
          </a:p>
        </p:txBody>
      </p:sp>
      <p:sp>
        <p:nvSpPr>
          <p:cNvPr id="22531" name="3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22532"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A37B97-69D7-44B0-852D-8A03A2E26CE8}" type="slidenum">
              <a:rPr lang="tr-TR" smtClean="0"/>
              <a:pPr eaLnBrk="1" hangingPunct="1"/>
              <a:t>34</a:t>
            </a:fld>
            <a:endParaRPr lang="tr-TR"/>
          </a:p>
        </p:txBody>
      </p:sp>
      <p:pic>
        <p:nvPicPr>
          <p:cNvPr id="22533" name="Picture 4" descr="F4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9388" y="476250"/>
            <a:ext cx="8064500" cy="4465638"/>
          </a:xfrm>
          <a:noFill/>
        </p:spPr>
      </p:pic>
      <p:sp>
        <p:nvSpPr>
          <p:cNvPr id="22534" name="Rectangle 6"/>
          <p:cNvSpPr>
            <a:spLocks noChangeArrowheads="1"/>
          </p:cNvSpPr>
          <p:nvPr/>
        </p:nvSpPr>
        <p:spPr bwMode="auto">
          <a:xfrm>
            <a:off x="2411413" y="5546725"/>
            <a:ext cx="3357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i="1">
                <a:latin typeface="Verdana" pitchFamily="34" charset="0"/>
              </a:rPr>
              <a:t>Fig.4.</a:t>
            </a:r>
            <a:r>
              <a:rPr lang="tr-TR" sz="1600" i="1">
                <a:latin typeface="Verdana" pitchFamily="34" charset="0"/>
              </a:rPr>
              <a:t>6</a:t>
            </a:r>
            <a:r>
              <a:rPr lang="en-US" sz="1600" i="1">
                <a:latin typeface="Verdana" pitchFamily="34" charset="0"/>
              </a:rPr>
              <a:t>.</a:t>
            </a:r>
            <a:r>
              <a:rPr lang="tr-TR" sz="1600" i="1">
                <a:latin typeface="Verdana" pitchFamily="34" charset="0"/>
              </a:rPr>
              <a:t> Third-</a:t>
            </a:r>
            <a:r>
              <a:rPr lang="en-US" sz="1600" i="1">
                <a:latin typeface="Verdana" pitchFamily="34" charset="0"/>
              </a:rPr>
              <a:t>angle projection</a:t>
            </a:r>
            <a:r>
              <a:rPr lang="tr-TR" sz="1600"/>
              <a:t> </a:t>
            </a:r>
          </a:p>
        </p:txBody>
      </p:sp>
      <p:sp>
        <p:nvSpPr>
          <p:cNvPr id="22535" name="Rectangle 7"/>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4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E1536A-17F7-4687-8085-1D59BC1B8D8B}" type="datetime1">
              <a:rPr lang="tr-TR" smtClean="0"/>
              <a:pPr eaLnBrk="1" hangingPunct="1"/>
              <a:t>24.09.2025</a:t>
            </a:fld>
            <a:endParaRPr lang="tr-TR"/>
          </a:p>
        </p:txBody>
      </p:sp>
      <p:sp>
        <p:nvSpPr>
          <p:cNvPr id="23555" name="5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23556" name="6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032116-BE68-4C60-AB73-08D926EAF421}" type="slidenum">
              <a:rPr lang="tr-TR" smtClean="0"/>
              <a:pPr eaLnBrk="1" hangingPunct="1"/>
              <a:t>35</a:t>
            </a:fld>
            <a:endParaRPr lang="tr-TR"/>
          </a:p>
        </p:txBody>
      </p:sp>
      <p:sp>
        <p:nvSpPr>
          <p:cNvPr id="23557" name="Rectangle 2"/>
          <p:cNvSpPr>
            <a:spLocks noGrp="1" noChangeArrowheads="1"/>
          </p:cNvSpPr>
          <p:nvPr>
            <p:ph type="title"/>
          </p:nvPr>
        </p:nvSpPr>
        <p:spPr>
          <a:xfrm>
            <a:off x="457200" y="274638"/>
            <a:ext cx="5194300" cy="376237"/>
          </a:xfrm>
        </p:spPr>
        <p:txBody>
          <a:bodyPr/>
          <a:lstStyle/>
          <a:p>
            <a:pPr eaLnBrk="1" hangingPunct="1"/>
            <a:r>
              <a:rPr lang="en-US" sz="2400">
                <a:latin typeface="Verdana" pitchFamily="34" charset="0"/>
              </a:rPr>
              <a:t>4.</a:t>
            </a:r>
            <a:r>
              <a:rPr lang="tr-TR" sz="2400">
                <a:latin typeface="Verdana" pitchFamily="34" charset="0"/>
              </a:rPr>
              <a:t>4</a:t>
            </a:r>
            <a:r>
              <a:rPr lang="en-US" sz="2400">
                <a:latin typeface="Verdana" pitchFamily="34" charset="0"/>
              </a:rPr>
              <a:t>. FIRST-ANGLE PROJECTION</a:t>
            </a:r>
            <a:endParaRPr lang="tr-TR" sz="2400">
              <a:latin typeface="Verdana" pitchFamily="34" charset="0"/>
            </a:endParaRPr>
          </a:p>
        </p:txBody>
      </p:sp>
      <p:sp>
        <p:nvSpPr>
          <p:cNvPr id="23558" name="Rectangle 7"/>
          <p:cNvSpPr>
            <a:spLocks noChangeArrowheads="1"/>
          </p:cNvSpPr>
          <p:nvPr/>
        </p:nvSpPr>
        <p:spPr bwMode="auto">
          <a:xfrm>
            <a:off x="395288" y="763588"/>
            <a:ext cx="82804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en-US">
                <a:solidFill>
                  <a:schemeClr val="tx2"/>
                </a:solidFill>
                <a:latin typeface="Verdana" pitchFamily="34" charset="0"/>
              </a:rPr>
              <a:t>If the object is situated so that its front and back faces are parallel to the vertical plane of projection, and its top and bottom faces parallel to the horizontal plane, the side face also be parallel to the profile plane, and the faces will be shown in their true forms and sizes in their respective projections. These projections are known respectively in technical drawing as front, top and side views of the object Fig.4.</a:t>
            </a:r>
            <a:r>
              <a:rPr lang="tr-TR">
                <a:solidFill>
                  <a:schemeClr val="tx2"/>
                </a:solidFill>
                <a:latin typeface="Verdana" pitchFamily="34" charset="0"/>
              </a:rPr>
              <a:t>7</a:t>
            </a:r>
            <a:r>
              <a:rPr lang="en-US">
                <a:solidFill>
                  <a:schemeClr val="tx2"/>
                </a:solidFill>
                <a:latin typeface="Verdana" pitchFamily="34" charset="0"/>
              </a:rPr>
              <a:t>.</a:t>
            </a:r>
            <a:br>
              <a:rPr lang="tr-TR">
                <a:solidFill>
                  <a:schemeClr val="tx2"/>
                </a:solidFill>
                <a:latin typeface="Verdana" pitchFamily="34" charset="0"/>
              </a:rPr>
            </a:br>
            <a:br>
              <a:rPr lang="tr-TR">
                <a:solidFill>
                  <a:schemeClr val="tx2"/>
                </a:solidFill>
                <a:latin typeface="Verdana" pitchFamily="34" charset="0"/>
              </a:rPr>
            </a:br>
            <a:r>
              <a:rPr lang="en-US">
                <a:solidFill>
                  <a:schemeClr val="tx2"/>
                </a:solidFill>
                <a:latin typeface="Verdana" pitchFamily="34" charset="0"/>
              </a:rPr>
              <a:t>Having determined the three views of the object on the respective planes situated at right angles to each other as shown in (Fig.4.</a:t>
            </a:r>
            <a:r>
              <a:rPr lang="tr-TR">
                <a:solidFill>
                  <a:schemeClr val="tx2"/>
                </a:solidFill>
                <a:latin typeface="Verdana" pitchFamily="34" charset="0"/>
              </a:rPr>
              <a:t>7</a:t>
            </a:r>
            <a:r>
              <a:rPr lang="en-US">
                <a:solidFill>
                  <a:schemeClr val="tx2"/>
                </a:solidFill>
                <a:latin typeface="Verdana" pitchFamily="34" charset="0"/>
              </a:rPr>
              <a:t>a), the next step in the representation of the object is to revolve two of the panes into the third plane, so that the three views of the object may be shown on one plane as is necessary when the views are to be drawn on a sheet of paper as shown in (Fig.4.</a:t>
            </a:r>
            <a:r>
              <a:rPr lang="tr-TR">
                <a:solidFill>
                  <a:schemeClr val="tx2"/>
                </a:solidFill>
                <a:latin typeface="Verdana" pitchFamily="34" charset="0"/>
              </a:rPr>
              <a:t>7</a:t>
            </a:r>
            <a:r>
              <a:rPr lang="en-US">
                <a:solidFill>
                  <a:schemeClr val="tx2"/>
                </a:solidFill>
                <a:latin typeface="Verdana" pitchFamily="34" charset="0"/>
              </a:rPr>
              <a:t>b). It should be noted that the top view is directly below the front view and, the left side view is to the right of the front view. This system allows three-dimensional objects to be represented by means of related, two-dimensional views in a manner, which is developed in this chapter.</a:t>
            </a:r>
            <a:endParaRPr lang="tr-TR">
              <a:solidFill>
                <a:schemeClr val="tx2"/>
              </a:solidFill>
              <a:latin typeface="Verdana" pitchFamily="34" charset="0"/>
            </a:endParaRPr>
          </a:p>
        </p:txBody>
      </p:sp>
      <p:sp>
        <p:nvSpPr>
          <p:cNvPr id="23559" name="Rectangle 9"/>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87A91E-F894-487A-AD26-15F1B94BE2E8}" type="datetime1">
              <a:rPr lang="tr-TR" smtClean="0"/>
              <a:pPr eaLnBrk="1" hangingPunct="1"/>
              <a:t>24.09.2025</a:t>
            </a:fld>
            <a:endParaRPr lang="tr-TR"/>
          </a:p>
        </p:txBody>
      </p:sp>
      <p:sp>
        <p:nvSpPr>
          <p:cNvPr id="24579"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2458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100123-BB3F-418B-80A9-71DACAF69859}" type="slidenum">
              <a:rPr lang="tr-TR" smtClean="0"/>
              <a:pPr eaLnBrk="1" hangingPunct="1"/>
              <a:t>36</a:t>
            </a:fld>
            <a:endParaRPr lang="tr-TR"/>
          </a:p>
        </p:txBody>
      </p:sp>
      <p:pic>
        <p:nvPicPr>
          <p:cNvPr id="24581" name="Picture 4" descr="F4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404813"/>
            <a:ext cx="8642350" cy="4873625"/>
          </a:xfrm>
          <a:noFill/>
        </p:spPr>
      </p:pic>
      <p:sp>
        <p:nvSpPr>
          <p:cNvPr id="24582" name="Rectangle 7"/>
          <p:cNvSpPr>
            <a:spLocks noChangeArrowheads="1"/>
          </p:cNvSpPr>
          <p:nvPr/>
        </p:nvSpPr>
        <p:spPr bwMode="auto">
          <a:xfrm>
            <a:off x="1116013" y="5468938"/>
            <a:ext cx="6581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sz="1600" i="1">
                <a:latin typeface="Verdana" pitchFamily="34" charset="0"/>
              </a:rPr>
              <a:t>Fig.4.</a:t>
            </a:r>
            <a:r>
              <a:rPr lang="tr-TR" sz="1600" i="1">
                <a:latin typeface="Verdana" pitchFamily="34" charset="0"/>
              </a:rPr>
              <a:t>7</a:t>
            </a:r>
            <a:r>
              <a:rPr lang="en-AU" sz="1600" i="1">
                <a:latin typeface="Verdana" pitchFamily="34" charset="0"/>
              </a:rPr>
              <a:t>. First-angle projection and-revolved position of planes</a:t>
            </a:r>
            <a:r>
              <a:rPr lang="tr-TR" sz="1600" i="1">
                <a:latin typeface="Verdana" pitchFamily="34" charset="0"/>
              </a:rPr>
              <a:t> </a:t>
            </a:r>
          </a:p>
        </p:txBody>
      </p:sp>
      <p:sp>
        <p:nvSpPr>
          <p:cNvPr id="24583" name="Rectangle 8"/>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0116ED-3D36-4436-913B-9317E633EF7F}" type="datetime1">
              <a:rPr lang="tr-TR" smtClean="0"/>
              <a:pPr eaLnBrk="1" hangingPunct="1"/>
              <a:t>24.09.2025</a:t>
            </a:fld>
            <a:endParaRPr lang="tr-TR"/>
          </a:p>
        </p:txBody>
      </p:sp>
      <p:sp>
        <p:nvSpPr>
          <p:cNvPr id="25603"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2560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DC5434-9A7A-4631-9AA1-6952F803B837}" type="slidenum">
              <a:rPr lang="tr-TR" smtClean="0"/>
              <a:pPr eaLnBrk="1" hangingPunct="1"/>
              <a:t>37</a:t>
            </a:fld>
            <a:endParaRPr lang="tr-TR"/>
          </a:p>
        </p:txBody>
      </p:sp>
      <p:sp>
        <p:nvSpPr>
          <p:cNvPr id="25605" name="Rectangle 2"/>
          <p:cNvSpPr>
            <a:spLocks noGrp="1" noChangeArrowheads="1"/>
          </p:cNvSpPr>
          <p:nvPr>
            <p:ph type="title"/>
          </p:nvPr>
        </p:nvSpPr>
        <p:spPr>
          <a:xfrm>
            <a:off x="395288" y="615950"/>
            <a:ext cx="5699125" cy="436563"/>
          </a:xfrm>
        </p:spPr>
        <p:txBody>
          <a:bodyPr/>
          <a:lstStyle/>
          <a:p>
            <a:pPr algn="just" eaLnBrk="1" hangingPunct="1"/>
            <a:r>
              <a:rPr lang="en-US" sz="2400">
                <a:latin typeface="Verdana" pitchFamily="34" charset="0"/>
              </a:rPr>
              <a:t>4.</a:t>
            </a:r>
            <a:r>
              <a:rPr lang="tr-TR" sz="2400">
                <a:latin typeface="Verdana" pitchFamily="34" charset="0"/>
              </a:rPr>
              <a:t>5</a:t>
            </a:r>
            <a:r>
              <a:rPr lang="en-US" sz="2400">
                <a:latin typeface="Verdana" pitchFamily="34" charset="0"/>
              </a:rPr>
              <a:t>. THIRD ANGLE PROJECTION</a:t>
            </a:r>
            <a:endParaRPr lang="tr-TR" sz="2400">
              <a:latin typeface="Verdana" pitchFamily="34" charset="0"/>
            </a:endParaRPr>
          </a:p>
        </p:txBody>
      </p:sp>
      <p:sp>
        <p:nvSpPr>
          <p:cNvPr id="25606" name="Rectangle 7"/>
          <p:cNvSpPr>
            <a:spLocks noChangeArrowheads="1"/>
          </p:cNvSpPr>
          <p:nvPr/>
        </p:nvSpPr>
        <p:spPr bwMode="auto">
          <a:xfrm>
            <a:off x="251520" y="1520825"/>
            <a:ext cx="835183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en-US" sz="2000" dirty="0">
                <a:solidFill>
                  <a:schemeClr val="tx2"/>
                </a:solidFill>
                <a:latin typeface="Verdana" pitchFamily="34" charset="0"/>
              </a:rPr>
              <a:t>If the object in third angle (Fig.4.</a:t>
            </a:r>
            <a:r>
              <a:rPr lang="tr-TR" sz="2000" dirty="0">
                <a:solidFill>
                  <a:schemeClr val="tx2"/>
                </a:solidFill>
                <a:latin typeface="Verdana" pitchFamily="34" charset="0"/>
              </a:rPr>
              <a:t>8</a:t>
            </a:r>
            <a:r>
              <a:rPr lang="en-US" sz="2000" dirty="0">
                <a:solidFill>
                  <a:schemeClr val="tx2"/>
                </a:solidFill>
                <a:latin typeface="Verdana" pitchFamily="34" charset="0"/>
              </a:rPr>
              <a:t>) with is faces parallel, respectively, to the planes of projection, the front, top and side faces of the object will be shown in their true forms and sizes in the respective views. The horizontal and profile planes are in the conventional direction as shown by arrows till coincide with the vertical plane and the three views of the object will appear as shown in Fig.4.</a:t>
            </a:r>
            <a:r>
              <a:rPr lang="tr-TR" sz="2000" dirty="0">
                <a:solidFill>
                  <a:schemeClr val="tx2"/>
                </a:solidFill>
                <a:latin typeface="Verdana" pitchFamily="34" charset="0"/>
              </a:rPr>
              <a:t>9</a:t>
            </a:r>
            <a:r>
              <a:rPr lang="en-US" sz="2000" dirty="0">
                <a:solidFill>
                  <a:schemeClr val="tx2"/>
                </a:solidFill>
                <a:latin typeface="Verdana" pitchFamily="34" charset="0"/>
              </a:rPr>
              <a:t>.</a:t>
            </a:r>
            <a:endParaRPr lang="tr-TR" sz="2000" dirty="0">
              <a:solidFill>
                <a:schemeClr val="tx2"/>
              </a:solidFill>
              <a:latin typeface="Verdana" pitchFamily="34" charset="0"/>
            </a:endParaRPr>
          </a:p>
          <a:p>
            <a:pPr algn="just"/>
            <a:r>
              <a:rPr lang="tr-TR" sz="2000" dirty="0">
                <a:solidFill>
                  <a:schemeClr val="tx2"/>
                </a:solidFill>
                <a:latin typeface="Verdana" pitchFamily="34" charset="0"/>
              </a:rPr>
              <a:t> </a:t>
            </a:r>
            <a:br>
              <a:rPr lang="tr-TR" sz="2000" dirty="0">
                <a:solidFill>
                  <a:schemeClr val="tx2"/>
                </a:solidFill>
                <a:latin typeface="Verdana" pitchFamily="34" charset="0"/>
              </a:rPr>
            </a:br>
            <a:br>
              <a:rPr lang="tr-TR" sz="2000" dirty="0">
                <a:solidFill>
                  <a:schemeClr val="tx2"/>
                </a:solidFill>
                <a:latin typeface="Verdana" pitchFamily="34" charset="0"/>
              </a:rPr>
            </a:br>
            <a:r>
              <a:rPr lang="en-US" sz="2000" dirty="0">
                <a:solidFill>
                  <a:schemeClr val="tx2"/>
                </a:solidFill>
                <a:latin typeface="Verdana" pitchFamily="34" charset="0"/>
              </a:rPr>
              <a:t>It should be noted that the top view, in this case, is directly above the front view, and the right</a:t>
            </a:r>
            <a:r>
              <a:rPr lang="tr-TR" sz="2000" dirty="0">
                <a:solidFill>
                  <a:schemeClr val="tx2"/>
                </a:solidFill>
                <a:latin typeface="Verdana" pitchFamily="34" charset="0"/>
              </a:rPr>
              <a:t>-</a:t>
            </a:r>
            <a:r>
              <a:rPr lang="en-US" sz="2000" dirty="0">
                <a:solidFill>
                  <a:schemeClr val="tx2"/>
                </a:solidFill>
                <a:latin typeface="Verdana" pitchFamily="34" charset="0"/>
              </a:rPr>
              <a:t>side view is directly to the right of the front view.</a:t>
            </a:r>
            <a:endParaRPr lang="tr-TR" sz="2000" dirty="0">
              <a:solidFill>
                <a:schemeClr val="tx2"/>
              </a:solidFill>
              <a:latin typeface="Verdana" pitchFamily="34" charset="0"/>
            </a:endParaRPr>
          </a:p>
        </p:txBody>
      </p:sp>
      <p:sp>
        <p:nvSpPr>
          <p:cNvPr id="25607" name="Rectangle 9"/>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8C92B3-4B77-43BE-8CFA-B9E9688F2D64}" type="datetime1">
              <a:rPr lang="tr-TR" smtClean="0"/>
              <a:pPr eaLnBrk="1" hangingPunct="1"/>
              <a:t>24.09.2025</a:t>
            </a:fld>
            <a:endParaRPr lang="tr-TR"/>
          </a:p>
        </p:txBody>
      </p:sp>
      <p:sp>
        <p:nvSpPr>
          <p:cNvPr id="26627" name="5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26628" name="6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75DB4F-4589-4DD8-A034-CACFCDD9B2D0}" type="slidenum">
              <a:rPr lang="tr-TR" smtClean="0"/>
              <a:pPr eaLnBrk="1" hangingPunct="1"/>
              <a:t>38</a:t>
            </a:fld>
            <a:endParaRPr lang="tr-TR"/>
          </a:p>
        </p:txBody>
      </p:sp>
      <p:pic>
        <p:nvPicPr>
          <p:cNvPr id="26629" name="Picture 4" descr="F4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476250"/>
            <a:ext cx="5435600" cy="4979988"/>
          </a:xfrm>
          <a:noFill/>
        </p:spPr>
      </p:pic>
      <p:pic>
        <p:nvPicPr>
          <p:cNvPr id="26630" name="Picture 6" descr="F4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2725" y="404813"/>
            <a:ext cx="3851275" cy="3814762"/>
          </a:xfrm>
          <a:noFill/>
        </p:spPr>
      </p:pic>
      <p:sp>
        <p:nvSpPr>
          <p:cNvPr id="26631" name="Rectangle 9"/>
          <p:cNvSpPr>
            <a:spLocks noChangeArrowheads="1"/>
          </p:cNvSpPr>
          <p:nvPr/>
        </p:nvSpPr>
        <p:spPr bwMode="auto">
          <a:xfrm>
            <a:off x="900113" y="5589588"/>
            <a:ext cx="3300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sz="1600" i="1">
                <a:latin typeface="Verdana" pitchFamily="34" charset="0"/>
              </a:rPr>
              <a:t>Fig.4.</a:t>
            </a:r>
            <a:r>
              <a:rPr lang="tr-TR" sz="1600" i="1">
                <a:latin typeface="Verdana" pitchFamily="34" charset="0"/>
              </a:rPr>
              <a:t>8</a:t>
            </a:r>
            <a:r>
              <a:rPr lang="en-AU" sz="1600" i="1">
                <a:latin typeface="Verdana" pitchFamily="34" charset="0"/>
              </a:rPr>
              <a:t>.Third-angle projection</a:t>
            </a:r>
            <a:r>
              <a:rPr lang="tr-TR" sz="1600" i="1">
                <a:latin typeface="Verdana" pitchFamily="34" charset="0"/>
              </a:rPr>
              <a:t> </a:t>
            </a:r>
          </a:p>
        </p:txBody>
      </p:sp>
      <p:sp>
        <p:nvSpPr>
          <p:cNvPr id="26632" name="Rectangle 10"/>
          <p:cNvSpPr>
            <a:spLocks noChangeArrowheads="1"/>
          </p:cNvSpPr>
          <p:nvPr/>
        </p:nvSpPr>
        <p:spPr bwMode="auto">
          <a:xfrm>
            <a:off x="5219700" y="4481513"/>
            <a:ext cx="3924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AU" sz="1600" i="1">
                <a:latin typeface="Verdana" pitchFamily="34" charset="0"/>
              </a:rPr>
              <a:t>Fig.4.</a:t>
            </a:r>
            <a:r>
              <a:rPr lang="tr-TR" sz="1600" i="1">
                <a:latin typeface="Verdana" pitchFamily="34" charset="0"/>
              </a:rPr>
              <a:t>9</a:t>
            </a:r>
            <a:r>
              <a:rPr lang="en-AU" sz="1600" i="1">
                <a:latin typeface="Verdana" pitchFamily="34" charset="0"/>
              </a:rPr>
              <a:t>. Revolved position-of planes in third-angle projection</a:t>
            </a:r>
            <a:r>
              <a:rPr lang="tr-TR" sz="1600"/>
              <a:t> </a:t>
            </a:r>
          </a:p>
        </p:txBody>
      </p:sp>
      <p:sp>
        <p:nvSpPr>
          <p:cNvPr id="26633" name="Rectangle 11"/>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255218-92AD-4A38-BD0D-6AF69EC1851B}" type="datetime1">
              <a:rPr lang="tr-TR" smtClean="0"/>
              <a:pPr eaLnBrk="1" hangingPunct="1"/>
              <a:t>24.09.2025</a:t>
            </a:fld>
            <a:endParaRPr lang="tr-TR"/>
          </a:p>
        </p:txBody>
      </p:sp>
      <p:sp>
        <p:nvSpPr>
          <p:cNvPr id="27651" name="3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27652"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CEDA5F-5001-4DC0-A25A-076BF4C55A0D}" type="slidenum">
              <a:rPr lang="tr-TR" smtClean="0"/>
              <a:pPr eaLnBrk="1" hangingPunct="1"/>
              <a:t>39</a:t>
            </a:fld>
            <a:endParaRPr lang="tr-TR"/>
          </a:p>
        </p:txBody>
      </p:sp>
      <p:sp>
        <p:nvSpPr>
          <p:cNvPr id="27653" name="Rectangle 2"/>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101    ENGINEERING GRAPHICS</a:t>
            </a:r>
          </a:p>
        </p:txBody>
      </p:sp>
      <p:pic>
        <p:nvPicPr>
          <p:cNvPr id="27654"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60350"/>
            <a:ext cx="9144000" cy="6029325"/>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8CB1A4-9342-4F51-8EA6-ACF4655A2993}" type="datetime1">
              <a:rPr lang="tr-TR" smtClean="0"/>
              <a:pPr eaLnBrk="1" hangingPunct="1"/>
              <a:t>24.09.2025</a:t>
            </a:fld>
            <a:endParaRPr lang="tr-TR"/>
          </a:p>
        </p:txBody>
      </p:sp>
      <p:sp>
        <p:nvSpPr>
          <p:cNvPr id="6147"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6148"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49CB54-E54A-471D-B8C0-7B4B56F80378}" type="slidenum">
              <a:rPr lang="tr-TR" smtClean="0"/>
              <a:pPr eaLnBrk="1" hangingPunct="1"/>
              <a:t>4</a:t>
            </a:fld>
            <a:endParaRPr lang="tr-TR"/>
          </a:p>
        </p:txBody>
      </p:sp>
      <p:sp>
        <p:nvSpPr>
          <p:cNvPr id="6149" name="Rectangle 6"/>
          <p:cNvSpPr>
            <a:spLocks noChangeArrowheads="1"/>
          </p:cNvSpPr>
          <p:nvPr/>
        </p:nvSpPr>
        <p:spPr bwMode="auto">
          <a:xfrm>
            <a:off x="827088" y="1166585"/>
            <a:ext cx="76327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000" dirty="0">
                <a:latin typeface="Verdana" pitchFamily="34" charset="0"/>
              </a:rPr>
              <a:t>Technical drawing is a "Universal Graphic Language" by</a:t>
            </a:r>
            <a:r>
              <a:rPr lang="tr-TR" sz="2000" dirty="0">
                <a:latin typeface="Verdana" pitchFamily="34" charset="0"/>
              </a:rPr>
              <a:t>  </a:t>
            </a:r>
            <a:r>
              <a:rPr lang="en-US" sz="2000" dirty="0">
                <a:latin typeface="Verdana" pitchFamily="34" charset="0"/>
              </a:rPr>
              <a:t>means of which the shape, size, finish; construction of an object can be described accurately and clearly. Only as a supplement, for notes and specifications is the word</a:t>
            </a:r>
            <a:r>
              <a:rPr lang="tr-TR" sz="2000" dirty="0">
                <a:latin typeface="Verdana" pitchFamily="34" charset="0"/>
              </a:rPr>
              <a:t>-</a:t>
            </a:r>
            <a:r>
              <a:rPr lang="en-US" sz="2000" dirty="0">
                <a:latin typeface="Verdana" pitchFamily="34" charset="0"/>
              </a:rPr>
              <a:t> language used. This language used by engineers and architects to develop and record their ideas and then communicate every detail of their design to the people who are to execute the design and to manufacturers.</a:t>
            </a:r>
            <a:endParaRPr lang="tr-TR" sz="2000" dirty="0">
              <a:latin typeface="Verdana" pitchFamily="34" charset="0"/>
            </a:endParaRPr>
          </a:p>
          <a:p>
            <a:pPr algn="just"/>
            <a:endParaRPr lang="tr-TR" sz="2000" dirty="0">
              <a:latin typeface="Verdana" pitchFamily="34" charset="0"/>
            </a:endParaRPr>
          </a:p>
          <a:p>
            <a:pPr algn="just"/>
            <a:r>
              <a:rPr lang="en-US" sz="2000" dirty="0">
                <a:latin typeface="Verdana" pitchFamily="34" charset="0"/>
              </a:rPr>
              <a:t>The descriptions must be prepared that show every aspects of the shape and size of each part and of the complete machine and structure shape described by </a:t>
            </a:r>
            <a:r>
              <a:rPr lang="en-US" sz="2000" dirty="0">
                <a:solidFill>
                  <a:srgbClr val="FF3300"/>
                </a:solidFill>
                <a:latin typeface="Verdana" pitchFamily="34" charset="0"/>
              </a:rPr>
              <a:t>projection, that is, by the process of causing an image to be formed by rays of sight taken in a particular direction from an object to a picture plane.</a:t>
            </a:r>
          </a:p>
        </p:txBody>
      </p:sp>
      <p:sp>
        <p:nvSpPr>
          <p:cNvPr id="6150" name="Rectangle 7"/>
          <p:cNvSpPr>
            <a:spLocks noChangeArrowheads="1"/>
          </p:cNvSpPr>
          <p:nvPr/>
        </p:nvSpPr>
        <p:spPr bwMode="auto">
          <a:xfrm>
            <a:off x="827088" y="404813"/>
            <a:ext cx="4959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tabLst>
                <a:tab pos="457200" algn="l"/>
              </a:tabLst>
            </a:pPr>
            <a:r>
              <a:rPr lang="tr-TR" sz="2400">
                <a:latin typeface="Verdana" pitchFamily="34" charset="0"/>
              </a:rPr>
              <a:t>4.1 </a:t>
            </a:r>
            <a:r>
              <a:rPr lang="en-US" sz="2400">
                <a:latin typeface="Verdana" pitchFamily="34" charset="0"/>
              </a:rPr>
              <a:t>THEORY</a:t>
            </a:r>
            <a:r>
              <a:rPr lang="tr-TR" sz="2400">
                <a:latin typeface="Verdana" pitchFamily="34" charset="0"/>
              </a:rPr>
              <a:t> OF PROJECTION</a:t>
            </a:r>
            <a:endParaRPr lang="en-US" sz="2400">
              <a:latin typeface="Verdana" pitchFamily="34" charset="0"/>
            </a:endParaRPr>
          </a:p>
        </p:txBody>
      </p:sp>
      <p:sp>
        <p:nvSpPr>
          <p:cNvPr id="6151" name="Rectangle 8"/>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80E0D3-37C9-4823-837F-C7A1545D5366}" type="datetime1">
              <a:rPr lang="tr-TR" smtClean="0"/>
              <a:pPr eaLnBrk="1" hangingPunct="1"/>
              <a:t>24.09.2025</a:t>
            </a:fld>
            <a:endParaRPr lang="tr-TR"/>
          </a:p>
        </p:txBody>
      </p:sp>
      <p:sp>
        <p:nvSpPr>
          <p:cNvPr id="28675"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28676"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FF7911-073D-4B60-94CA-9DD0901B351E}" type="slidenum">
              <a:rPr lang="tr-TR" smtClean="0"/>
              <a:pPr eaLnBrk="1" hangingPunct="1"/>
              <a:t>40</a:t>
            </a:fld>
            <a:endParaRPr lang="tr-TR"/>
          </a:p>
        </p:txBody>
      </p:sp>
      <p:sp>
        <p:nvSpPr>
          <p:cNvPr id="28677" name="Rectangle 2"/>
          <p:cNvSpPr>
            <a:spLocks noGrp="1" noChangeArrowheads="1"/>
          </p:cNvSpPr>
          <p:nvPr>
            <p:ph type="title"/>
          </p:nvPr>
        </p:nvSpPr>
        <p:spPr>
          <a:xfrm>
            <a:off x="457200" y="274638"/>
            <a:ext cx="5410200" cy="436562"/>
          </a:xfrm>
        </p:spPr>
        <p:txBody>
          <a:bodyPr/>
          <a:lstStyle/>
          <a:p>
            <a:pPr eaLnBrk="1" hangingPunct="1"/>
            <a:r>
              <a:rPr lang="en-US" sz="2400">
                <a:latin typeface="Verdana" pitchFamily="34" charset="0"/>
              </a:rPr>
              <a:t>4.6. THE SIX PRINCIPAL VIEWS</a:t>
            </a:r>
            <a:endParaRPr lang="tr-TR" sz="2400">
              <a:latin typeface="Verdana" pitchFamily="34" charset="0"/>
            </a:endParaRPr>
          </a:p>
        </p:txBody>
      </p:sp>
      <p:sp>
        <p:nvSpPr>
          <p:cNvPr id="28678" name="Rectangle 3"/>
          <p:cNvSpPr>
            <a:spLocks noGrp="1" noChangeArrowheads="1"/>
          </p:cNvSpPr>
          <p:nvPr>
            <p:ph type="body" idx="1"/>
          </p:nvPr>
        </p:nvSpPr>
        <p:spPr>
          <a:xfrm>
            <a:off x="341947" y="1124744"/>
            <a:ext cx="8362950" cy="4824412"/>
          </a:xfrm>
        </p:spPr>
        <p:txBody>
          <a:bodyPr/>
          <a:lstStyle/>
          <a:p>
            <a:pPr marL="0" indent="0" algn="just" eaLnBrk="1" hangingPunct="1">
              <a:lnSpc>
                <a:spcPct val="80000"/>
              </a:lnSpc>
              <a:spcBef>
                <a:spcPts val="0"/>
              </a:spcBef>
              <a:buFontTx/>
              <a:buNone/>
            </a:pPr>
            <a:r>
              <a:rPr lang="en-US" sz="2000" dirty="0">
                <a:latin typeface="Verdana" pitchFamily="34" charset="0"/>
              </a:rPr>
              <a:t>Some objects can not be fully represented through the three views mentioned before, but require separate views projected from each side. The system of orthographic projection permits six principal views of a given object to be drawn. (Fig.</a:t>
            </a:r>
            <a:r>
              <a:rPr lang="tr-TR" sz="2000" dirty="0">
                <a:latin typeface="Verdana" pitchFamily="34" charset="0"/>
              </a:rPr>
              <a:t>4</a:t>
            </a:r>
            <a:r>
              <a:rPr lang="en-US" sz="2000" dirty="0">
                <a:latin typeface="Verdana" pitchFamily="34" charset="0"/>
              </a:rPr>
              <a:t>.10) Suggests how an imaginary box formed by the six principal planes is opened to form one common plane- as shown in (Fig.4.11).</a:t>
            </a:r>
            <a:endParaRPr lang="tr-TR" sz="2000" dirty="0">
              <a:latin typeface="Verdana" pitchFamily="34" charset="0"/>
            </a:endParaRPr>
          </a:p>
          <a:p>
            <a:pPr indent="0" algn="just" eaLnBrk="1" hangingPunct="1">
              <a:lnSpc>
                <a:spcPct val="80000"/>
              </a:lnSpc>
              <a:spcBef>
                <a:spcPts val="0"/>
              </a:spcBef>
              <a:buFontTx/>
              <a:buNone/>
            </a:pPr>
            <a:endParaRPr lang="en-US" sz="2000" dirty="0">
              <a:latin typeface="Verdana" pitchFamily="34" charset="0"/>
            </a:endParaRPr>
          </a:p>
          <a:p>
            <a:pPr marL="0" indent="0" algn="just" eaLnBrk="1" hangingPunct="1">
              <a:lnSpc>
                <a:spcPct val="80000"/>
              </a:lnSpc>
              <a:spcBef>
                <a:spcPts val="0"/>
              </a:spcBef>
              <a:buFontTx/>
              <a:buNone/>
            </a:pPr>
            <a:r>
              <a:rPr lang="en-US" sz="2000" dirty="0">
                <a:latin typeface="Verdana" pitchFamily="34" charset="0"/>
              </a:rPr>
              <a:t>It should be observed that the top and bottom planes are both horizontal planes, the front and rear views are both frontal planes, the left and right</a:t>
            </a:r>
            <a:r>
              <a:rPr lang="tr-TR" sz="2000" dirty="0">
                <a:latin typeface="Verdana" pitchFamily="34" charset="0"/>
              </a:rPr>
              <a:t>-</a:t>
            </a:r>
            <a:r>
              <a:rPr lang="en-US" sz="2000" dirty="0">
                <a:latin typeface="Verdana" pitchFamily="34" charset="0"/>
              </a:rPr>
              <a:t>side views are both profile planes. In actual work, there is rarely an occasion when all six principal views are needed on one drawing. But no matter how many are required to give full shape description of the object. Their positions relative to one another should be as in (Fig.4.11). All these six views are principal views. Each of the six views shows two of three dimensions of Height, Width, and Depth</a:t>
            </a:r>
            <a:endParaRPr lang="tr-TR" sz="2000" dirty="0">
              <a:latin typeface="Verdana" pitchFamily="34" charset="0"/>
            </a:endParaRPr>
          </a:p>
        </p:txBody>
      </p:sp>
      <p:sp>
        <p:nvSpPr>
          <p:cNvPr id="28679" name="Rectangle 4"/>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E5C82F-A4C0-4715-A229-144708A89773}" type="datetime1">
              <a:rPr lang="tr-TR" smtClean="0"/>
              <a:pPr eaLnBrk="1" hangingPunct="1"/>
              <a:t>24.09.2025</a:t>
            </a:fld>
            <a:endParaRPr lang="tr-TR"/>
          </a:p>
        </p:txBody>
      </p:sp>
      <p:sp>
        <p:nvSpPr>
          <p:cNvPr id="29699"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29700"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BA303F-B2A3-4260-8867-6F4A1D528AAA}" type="slidenum">
              <a:rPr lang="tr-TR" smtClean="0"/>
              <a:pPr eaLnBrk="1" hangingPunct="1"/>
              <a:t>41</a:t>
            </a:fld>
            <a:endParaRPr lang="tr-TR"/>
          </a:p>
        </p:txBody>
      </p:sp>
      <p:pic>
        <p:nvPicPr>
          <p:cNvPr id="29701" name="Picture 8" descr="F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6335713"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9"/>
          <p:cNvSpPr>
            <a:spLocks noChangeArrowheads="1"/>
          </p:cNvSpPr>
          <p:nvPr/>
        </p:nvSpPr>
        <p:spPr bwMode="auto">
          <a:xfrm>
            <a:off x="6804025" y="1246188"/>
            <a:ext cx="208756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tabLst>
                <a:tab pos="457200" algn="l"/>
                <a:tab pos="685800" algn="l"/>
              </a:tabLst>
            </a:pPr>
            <a:r>
              <a:rPr lang="en-US" sz="1600" i="1">
                <a:latin typeface="Verdana" pitchFamily="34" charset="0"/>
              </a:rPr>
              <a:t>Fig.4.10.The six projection planes enclose the object. This box can be opened into a single plane to give six principal views of an object</a:t>
            </a:r>
          </a:p>
        </p:txBody>
      </p:sp>
      <p:sp>
        <p:nvSpPr>
          <p:cNvPr id="29703" name="Rectangle 10"/>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2128B3-5D6F-4BF3-A501-88A12359F3C5}" type="datetime1">
              <a:rPr lang="tr-TR" smtClean="0"/>
              <a:pPr eaLnBrk="1" hangingPunct="1"/>
              <a:t>24.09.2025</a:t>
            </a:fld>
            <a:endParaRPr lang="tr-TR"/>
          </a:p>
        </p:txBody>
      </p:sp>
      <p:sp>
        <p:nvSpPr>
          <p:cNvPr id="2052"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2053"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232D38-00F2-4304-A10C-5E43F946727B}" type="slidenum">
              <a:rPr lang="tr-TR" smtClean="0"/>
              <a:pPr eaLnBrk="1" hangingPunct="1"/>
              <a:t>42</a:t>
            </a:fld>
            <a:endParaRPr lang="tr-TR"/>
          </a:p>
        </p:txBody>
      </p:sp>
      <p:sp>
        <p:nvSpPr>
          <p:cNvPr id="2054" name="Rectangle 5"/>
          <p:cNvSpPr>
            <a:spLocks noChangeArrowheads="1"/>
          </p:cNvSpPr>
          <p:nvPr/>
        </p:nvSpPr>
        <p:spPr bwMode="auto">
          <a:xfrm>
            <a:off x="0" y="2028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graphicFrame>
        <p:nvGraphicFramePr>
          <p:cNvPr id="2050" name="Object 4"/>
          <p:cNvGraphicFramePr>
            <a:graphicFrameLocks noChangeAspect="1"/>
          </p:cNvGraphicFramePr>
          <p:nvPr/>
        </p:nvGraphicFramePr>
        <p:xfrm>
          <a:off x="0" y="192088"/>
          <a:ext cx="8675688" cy="6045200"/>
        </p:xfrm>
        <a:graphic>
          <a:graphicData uri="http://schemas.openxmlformats.org/presentationml/2006/ole">
            <mc:AlternateContent xmlns:mc="http://schemas.openxmlformats.org/markup-compatibility/2006">
              <mc:Choice xmlns:v="urn:schemas-microsoft-com:vml" Requires="v">
                <p:oleObj name="Resim" r:id="rId2" imgW="5943775" imgH="4116466" progId="Word.Picture.8">
                  <p:embed/>
                </p:oleObj>
              </mc:Choice>
              <mc:Fallback>
                <p:oleObj name="Resim" r:id="rId2" imgW="5943775" imgH="4116466"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088"/>
                        <a:ext cx="8675688" cy="604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6"/>
          <p:cNvSpPr>
            <a:spLocks noChangeArrowheads="1"/>
          </p:cNvSpPr>
          <p:nvPr/>
        </p:nvSpPr>
        <p:spPr bwMode="auto">
          <a:xfrm>
            <a:off x="539750" y="5972175"/>
            <a:ext cx="806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AU" sz="1600" i="1">
                <a:latin typeface="Verdana" pitchFamily="34" charset="0"/>
              </a:rPr>
              <a:t>Fig.4.11. The relative positions of the six views. Study this figure carefully</a:t>
            </a:r>
            <a:r>
              <a:rPr lang="tr-TR" sz="1600">
                <a:latin typeface="Verdana" pitchFamily="34" charset="0"/>
              </a:rPr>
              <a:t> </a:t>
            </a:r>
          </a:p>
        </p:txBody>
      </p:sp>
      <p:sp>
        <p:nvSpPr>
          <p:cNvPr id="2056" name="Rectangle 7"/>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4110401" y="857232"/>
            <a:ext cx="4970415" cy="5786454"/>
          </a:xfrm>
          <a:prstGeom prst="rect">
            <a:avLst/>
          </a:prstGeom>
          <a:noFill/>
          <a:ln w="9525">
            <a:noFill/>
            <a:miter lim="800000"/>
            <a:headEnd/>
            <a:tailEnd/>
          </a:ln>
          <a:effectLst/>
        </p:spPr>
      </p:pic>
      <p:sp>
        <p:nvSpPr>
          <p:cNvPr id="3" name="2 Metin kutusu"/>
          <p:cNvSpPr txBox="1"/>
          <p:nvPr/>
        </p:nvSpPr>
        <p:spPr>
          <a:xfrm>
            <a:off x="483549" y="642918"/>
            <a:ext cx="8440674" cy="553998"/>
          </a:xfrm>
          <a:prstGeom prst="rect">
            <a:avLst/>
          </a:prstGeom>
          <a:noFill/>
        </p:spPr>
        <p:txBody>
          <a:bodyPr wrap="square" rtlCol="0">
            <a:spAutoFit/>
          </a:bodyPr>
          <a:lstStyle/>
          <a:p>
            <a:r>
              <a:rPr lang="tr-TR" sz="3000" b="1" dirty="0">
                <a:solidFill>
                  <a:srgbClr val="B00000"/>
                </a:solidFill>
                <a:latin typeface="Arial" pitchFamily="34" charset="0"/>
                <a:cs typeface="Arial" pitchFamily="34" charset="0"/>
              </a:rPr>
              <a:t>S</a:t>
            </a:r>
            <a:r>
              <a:rPr lang="en-US" sz="3000" b="1" dirty="0">
                <a:solidFill>
                  <a:srgbClr val="B00000"/>
                </a:solidFill>
                <a:latin typeface="Arial" pitchFamily="34" charset="0"/>
                <a:cs typeface="Arial" pitchFamily="34" charset="0"/>
              </a:rPr>
              <a:t>ix principal views</a:t>
            </a:r>
          </a:p>
        </p:txBody>
      </p:sp>
      <p:sp>
        <p:nvSpPr>
          <p:cNvPr id="4" name="3 Dikdörtgen"/>
          <p:cNvSpPr/>
          <p:nvPr/>
        </p:nvSpPr>
        <p:spPr>
          <a:xfrm>
            <a:off x="285720" y="1571613"/>
            <a:ext cx="3890623" cy="3000821"/>
          </a:xfrm>
          <a:prstGeom prst="rect">
            <a:avLst/>
          </a:prstGeom>
        </p:spPr>
        <p:txBody>
          <a:bodyPr wrap="square">
            <a:spAutoFit/>
          </a:bodyPr>
          <a:lstStyle/>
          <a:p>
            <a:pPr>
              <a:lnSpc>
                <a:spcPct val="150000"/>
              </a:lnSpc>
              <a:buFont typeface="Wingdings" pitchFamily="2" charset="2"/>
              <a:buChar char="q"/>
            </a:pPr>
            <a:r>
              <a:rPr lang="tr-TR" dirty="0">
                <a:latin typeface="Arial" pitchFamily="34" charset="0"/>
                <a:cs typeface="Arial" pitchFamily="34" charset="0"/>
              </a:rPr>
              <a:t> </a:t>
            </a:r>
            <a:r>
              <a:rPr lang="en-US" dirty="0">
                <a:latin typeface="Arial" pitchFamily="34" charset="0"/>
                <a:cs typeface="Arial" pitchFamily="34" charset="0"/>
              </a:rPr>
              <a:t>Generally do not need all six to fully describe the object. </a:t>
            </a:r>
            <a:endParaRPr lang="tr-TR" dirty="0">
              <a:latin typeface="Arial" pitchFamily="34" charset="0"/>
              <a:cs typeface="Arial" pitchFamily="34" charset="0"/>
            </a:endParaRPr>
          </a:p>
          <a:p>
            <a:pPr>
              <a:lnSpc>
                <a:spcPct val="150000"/>
              </a:lnSpc>
            </a:pPr>
            <a:endParaRPr lang="tr-TR" dirty="0">
              <a:latin typeface="Arial" pitchFamily="34" charset="0"/>
              <a:cs typeface="Arial" pitchFamily="34" charset="0"/>
            </a:endParaRPr>
          </a:p>
          <a:p>
            <a:pPr>
              <a:lnSpc>
                <a:spcPct val="150000"/>
              </a:lnSpc>
              <a:buFont typeface="Wingdings" pitchFamily="2" charset="2"/>
              <a:buChar char="q"/>
            </a:pPr>
            <a:r>
              <a:rPr lang="tr-TR" dirty="0">
                <a:latin typeface="Arial" pitchFamily="34" charset="0"/>
                <a:cs typeface="Arial" pitchFamily="34" charset="0"/>
              </a:rPr>
              <a:t> </a:t>
            </a:r>
            <a:r>
              <a:rPr lang="en-US" dirty="0">
                <a:latin typeface="Arial" pitchFamily="34" charset="0"/>
                <a:cs typeface="Arial" pitchFamily="34" charset="0"/>
              </a:rPr>
              <a:t>A conventional Engineering Drawing will normally have 2 to 3 views unless it required more views to describe the geometry/ profile.</a:t>
            </a:r>
          </a:p>
        </p:txBody>
      </p:sp>
      <p:sp>
        <p:nvSpPr>
          <p:cNvPr id="2" name="Date Placeholder 1"/>
          <p:cNvSpPr>
            <a:spLocks noGrp="1"/>
          </p:cNvSpPr>
          <p:nvPr>
            <p:ph type="dt" sz="half" idx="10"/>
          </p:nvPr>
        </p:nvSpPr>
        <p:spPr/>
        <p:txBody>
          <a:bodyPr/>
          <a:lstStyle/>
          <a:p>
            <a:pPr>
              <a:defRPr/>
            </a:pPr>
            <a:fld id="{F9569377-5903-490C-AFF7-C43552098344}" type="datetime1">
              <a:rPr lang="tr-TR" smtClean="0"/>
              <a:t>24.09.2025</a:t>
            </a:fld>
            <a:endParaRPr lang="tr-TR"/>
          </a:p>
        </p:txBody>
      </p:sp>
      <p:sp>
        <p:nvSpPr>
          <p:cNvPr id="11" name="Footer Placeholder 10"/>
          <p:cNvSpPr>
            <a:spLocks noGrp="1"/>
          </p:cNvSpPr>
          <p:nvPr>
            <p:ph type="ftr" sz="quarter" idx="11"/>
          </p:nvPr>
        </p:nvSpPr>
        <p:spPr/>
        <p:txBody>
          <a:bodyPr/>
          <a:lstStyle/>
          <a:p>
            <a:pPr>
              <a:defRPr/>
            </a:pPr>
            <a:r>
              <a:rPr lang="tr-TR"/>
              <a:t>CHAPTER 4       ORTHOGRAPHIC PROJECTION</a:t>
            </a:r>
          </a:p>
        </p:txBody>
      </p:sp>
      <p:sp>
        <p:nvSpPr>
          <p:cNvPr id="12" name="Slide Number Placeholder 11"/>
          <p:cNvSpPr>
            <a:spLocks noGrp="1"/>
          </p:cNvSpPr>
          <p:nvPr>
            <p:ph type="sldNum" sz="quarter" idx="12"/>
          </p:nvPr>
        </p:nvSpPr>
        <p:spPr/>
        <p:txBody>
          <a:bodyPr/>
          <a:lstStyle/>
          <a:p>
            <a:pPr>
              <a:defRPr/>
            </a:pPr>
            <a:fld id="{6012A527-AA7E-48CA-B13D-D3DE0D44A6D9}" type="slidenum">
              <a:rPr lang="tr-TR" smtClean="0"/>
              <a:pPr>
                <a:defRPr/>
              </a:pPr>
              <a:t>43</a:t>
            </a:fld>
            <a:endParaRPr lang="tr-TR"/>
          </a:p>
        </p:txBody>
      </p:sp>
    </p:spTree>
    <p:extLst>
      <p:ext uri="{BB962C8B-B14F-4D97-AF65-F5344CB8AC3E}">
        <p14:creationId xmlns:p14="http://schemas.microsoft.com/office/powerpoint/2010/main" val="3668611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85720" y="1142984"/>
            <a:ext cx="2944990" cy="271464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3377291" y="1357298"/>
            <a:ext cx="5612875" cy="2643206"/>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285720" y="3857628"/>
            <a:ext cx="3033367" cy="2795114"/>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3291533" y="4000504"/>
            <a:ext cx="5764575" cy="2714644"/>
          </a:xfrm>
          <a:prstGeom prst="rect">
            <a:avLst/>
          </a:prstGeom>
          <a:noFill/>
          <a:ln w="9525">
            <a:noFill/>
            <a:miter lim="800000"/>
            <a:headEnd/>
            <a:tailEnd/>
          </a:ln>
          <a:effectLst/>
        </p:spPr>
      </p:pic>
      <p:sp>
        <p:nvSpPr>
          <p:cNvPr id="12" name="11 Dikdörtgen"/>
          <p:cNvSpPr/>
          <p:nvPr/>
        </p:nvSpPr>
        <p:spPr>
          <a:xfrm>
            <a:off x="350797" y="642918"/>
            <a:ext cx="6358920" cy="553998"/>
          </a:xfrm>
          <a:prstGeom prst="rect">
            <a:avLst/>
          </a:prstGeom>
        </p:spPr>
        <p:txBody>
          <a:bodyPr wrap="none">
            <a:spAutoFit/>
          </a:bodyPr>
          <a:lstStyle/>
          <a:p>
            <a:r>
              <a:rPr lang="en-US" sz="3000" b="1" dirty="0">
                <a:solidFill>
                  <a:srgbClr val="B00000"/>
                </a:solidFill>
                <a:latin typeface="Arial" pitchFamily="34" charset="0"/>
                <a:cs typeface="Arial" pitchFamily="34" charset="0"/>
              </a:rPr>
              <a:t>Conventional Orthographic Views</a:t>
            </a:r>
          </a:p>
        </p:txBody>
      </p:sp>
      <p:sp>
        <p:nvSpPr>
          <p:cNvPr id="13" name="12 Metin kutusu"/>
          <p:cNvSpPr txBox="1"/>
          <p:nvPr/>
        </p:nvSpPr>
        <p:spPr>
          <a:xfrm>
            <a:off x="2888261" y="5611672"/>
            <a:ext cx="659428" cy="246221"/>
          </a:xfrm>
          <a:prstGeom prst="rect">
            <a:avLst/>
          </a:prstGeom>
          <a:solidFill>
            <a:schemeClr val="bg1"/>
          </a:solidFill>
        </p:spPr>
        <p:txBody>
          <a:bodyPr wrap="square" rtlCol="0">
            <a:spAutoFit/>
          </a:bodyPr>
          <a:lstStyle/>
          <a:p>
            <a:r>
              <a:rPr lang="en-US" sz="1000" b="1" dirty="0">
                <a:solidFill>
                  <a:srgbClr val="FF0000"/>
                </a:solidFill>
                <a:latin typeface="Arial" pitchFamily="34" charset="0"/>
                <a:cs typeface="Arial" pitchFamily="34" charset="0"/>
              </a:rPr>
              <a:t>Height</a:t>
            </a:r>
          </a:p>
        </p:txBody>
      </p:sp>
      <p:sp>
        <p:nvSpPr>
          <p:cNvPr id="2" name="Date Placeholder 1"/>
          <p:cNvSpPr>
            <a:spLocks noGrp="1"/>
          </p:cNvSpPr>
          <p:nvPr>
            <p:ph type="dt" sz="half" idx="10"/>
          </p:nvPr>
        </p:nvSpPr>
        <p:spPr/>
        <p:txBody>
          <a:bodyPr/>
          <a:lstStyle/>
          <a:p>
            <a:pPr>
              <a:defRPr/>
            </a:pPr>
            <a:fld id="{8D5C5ED5-CDF5-4C62-97EF-9C1D574DF1A4}" type="datetime1">
              <a:rPr lang="tr-TR" smtClean="0"/>
              <a:t>24.09.2025</a:t>
            </a:fld>
            <a:endParaRPr lang="tr-TR"/>
          </a:p>
        </p:txBody>
      </p:sp>
      <p:sp>
        <p:nvSpPr>
          <p:cNvPr id="3" name="Footer Placeholder 2"/>
          <p:cNvSpPr>
            <a:spLocks noGrp="1"/>
          </p:cNvSpPr>
          <p:nvPr>
            <p:ph type="ftr" sz="quarter" idx="11"/>
          </p:nvPr>
        </p:nvSpPr>
        <p:spPr/>
        <p:txBody>
          <a:bodyPr/>
          <a:lstStyle/>
          <a:p>
            <a:pPr>
              <a:defRPr/>
            </a:pPr>
            <a:r>
              <a:rPr lang="tr-TR"/>
              <a:t>CHAPTER 4       ORTHOGRAPHIC PROJECTION</a:t>
            </a:r>
          </a:p>
        </p:txBody>
      </p:sp>
      <p:sp>
        <p:nvSpPr>
          <p:cNvPr id="4" name="Slide Number Placeholder 3"/>
          <p:cNvSpPr>
            <a:spLocks noGrp="1"/>
          </p:cNvSpPr>
          <p:nvPr>
            <p:ph type="sldNum" sz="quarter" idx="12"/>
          </p:nvPr>
        </p:nvSpPr>
        <p:spPr/>
        <p:txBody>
          <a:bodyPr/>
          <a:lstStyle/>
          <a:p>
            <a:pPr>
              <a:defRPr/>
            </a:pPr>
            <a:fld id="{6012A527-AA7E-48CA-B13D-D3DE0D44A6D9}" type="slidenum">
              <a:rPr lang="tr-TR" smtClean="0"/>
              <a:pPr>
                <a:defRPr/>
              </a:pPr>
              <a:t>44</a:t>
            </a:fld>
            <a:endParaRPr lang="tr-TR"/>
          </a:p>
        </p:txBody>
      </p:sp>
    </p:spTree>
    <p:extLst>
      <p:ext uri="{BB962C8B-B14F-4D97-AF65-F5344CB8AC3E}">
        <p14:creationId xmlns:p14="http://schemas.microsoft.com/office/powerpoint/2010/main" val="3070652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79205" y="1735670"/>
            <a:ext cx="6989934" cy="4336536"/>
          </a:xfrm>
          <a:prstGeom prst="rect">
            <a:avLst/>
          </a:prstGeom>
          <a:noFill/>
          <a:ln w="9525">
            <a:noFill/>
            <a:miter lim="800000"/>
            <a:headEnd/>
            <a:tailEnd/>
          </a:ln>
          <a:effectLst/>
        </p:spPr>
      </p:pic>
      <p:sp>
        <p:nvSpPr>
          <p:cNvPr id="15" name="14 Dikdörtgen"/>
          <p:cNvSpPr/>
          <p:nvPr/>
        </p:nvSpPr>
        <p:spPr>
          <a:xfrm>
            <a:off x="350797" y="803300"/>
            <a:ext cx="6358920" cy="553998"/>
          </a:xfrm>
          <a:prstGeom prst="rect">
            <a:avLst/>
          </a:prstGeom>
        </p:spPr>
        <p:txBody>
          <a:bodyPr wrap="none">
            <a:spAutoFit/>
          </a:bodyPr>
          <a:lstStyle/>
          <a:p>
            <a:r>
              <a:rPr lang="en-US" sz="3000" b="1" dirty="0">
                <a:solidFill>
                  <a:srgbClr val="B00000"/>
                </a:solidFill>
                <a:latin typeface="Arial" pitchFamily="34" charset="0"/>
                <a:cs typeface="Arial" pitchFamily="34" charset="0"/>
              </a:rPr>
              <a:t>Conventional Orthographic Views</a:t>
            </a:r>
          </a:p>
        </p:txBody>
      </p:sp>
      <p:sp>
        <p:nvSpPr>
          <p:cNvPr id="2" name="Date Placeholder 1"/>
          <p:cNvSpPr>
            <a:spLocks noGrp="1"/>
          </p:cNvSpPr>
          <p:nvPr>
            <p:ph type="dt" sz="half" idx="10"/>
          </p:nvPr>
        </p:nvSpPr>
        <p:spPr/>
        <p:txBody>
          <a:bodyPr/>
          <a:lstStyle/>
          <a:p>
            <a:pPr>
              <a:defRPr/>
            </a:pPr>
            <a:fld id="{CA01E9E4-63C9-49B8-8AE0-E3BCB3BFA4C9}" type="datetime1">
              <a:rPr lang="tr-TR" smtClean="0"/>
              <a:t>24.09.2025</a:t>
            </a:fld>
            <a:endParaRPr lang="tr-TR"/>
          </a:p>
        </p:txBody>
      </p:sp>
      <p:sp>
        <p:nvSpPr>
          <p:cNvPr id="9" name="Footer Placeholder 8"/>
          <p:cNvSpPr>
            <a:spLocks noGrp="1"/>
          </p:cNvSpPr>
          <p:nvPr>
            <p:ph type="ftr" sz="quarter" idx="11"/>
          </p:nvPr>
        </p:nvSpPr>
        <p:spPr/>
        <p:txBody>
          <a:bodyPr/>
          <a:lstStyle/>
          <a:p>
            <a:pPr>
              <a:defRPr/>
            </a:pPr>
            <a:r>
              <a:rPr lang="tr-TR"/>
              <a:t>CHAPTER 4       ORTHOGRAPHIC PROJECTION</a:t>
            </a:r>
          </a:p>
        </p:txBody>
      </p:sp>
      <p:sp>
        <p:nvSpPr>
          <p:cNvPr id="10" name="Slide Number Placeholder 9"/>
          <p:cNvSpPr>
            <a:spLocks noGrp="1"/>
          </p:cNvSpPr>
          <p:nvPr>
            <p:ph type="sldNum" sz="quarter" idx="12"/>
          </p:nvPr>
        </p:nvSpPr>
        <p:spPr/>
        <p:txBody>
          <a:bodyPr/>
          <a:lstStyle/>
          <a:p>
            <a:pPr>
              <a:defRPr/>
            </a:pPr>
            <a:fld id="{6012A527-AA7E-48CA-B13D-D3DE0D44A6D9}" type="slidenum">
              <a:rPr lang="tr-TR" smtClean="0"/>
              <a:pPr>
                <a:defRPr/>
              </a:pPr>
              <a:t>45</a:t>
            </a:fld>
            <a:endParaRPr lang="tr-TR"/>
          </a:p>
        </p:txBody>
      </p:sp>
    </p:spTree>
    <p:extLst>
      <p:ext uri="{BB962C8B-B14F-4D97-AF65-F5344CB8AC3E}">
        <p14:creationId xmlns:p14="http://schemas.microsoft.com/office/powerpoint/2010/main" val="4244074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0790" y="476672"/>
            <a:ext cx="6127434"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Transferring dimensions</a:t>
            </a:r>
          </a:p>
        </p:txBody>
      </p:sp>
      <p:pic>
        <p:nvPicPr>
          <p:cNvPr id="1026" name="Picture 2"/>
          <p:cNvPicPr>
            <a:picLocks noChangeAspect="1" noChangeArrowheads="1"/>
          </p:cNvPicPr>
          <p:nvPr/>
        </p:nvPicPr>
        <p:blipFill>
          <a:blip r:embed="rId2" cstate="print"/>
          <a:srcRect/>
          <a:stretch>
            <a:fillRect/>
          </a:stretch>
        </p:blipFill>
        <p:spPr bwMode="auto">
          <a:xfrm>
            <a:off x="3121259" y="1571612"/>
            <a:ext cx="5734154" cy="4572032"/>
          </a:xfrm>
          <a:prstGeom prst="rect">
            <a:avLst/>
          </a:prstGeom>
          <a:noFill/>
          <a:ln w="9525">
            <a:noFill/>
            <a:miter lim="800000"/>
            <a:headEnd/>
            <a:tailEnd/>
          </a:ln>
          <a:effectLst/>
        </p:spPr>
      </p:pic>
      <p:sp>
        <p:nvSpPr>
          <p:cNvPr id="10" name="9 Dikdörtgen"/>
          <p:cNvSpPr/>
          <p:nvPr/>
        </p:nvSpPr>
        <p:spPr>
          <a:xfrm>
            <a:off x="219777" y="1857364"/>
            <a:ext cx="3429024" cy="1338828"/>
          </a:xfrm>
          <a:prstGeom prst="rect">
            <a:avLst/>
          </a:prstGeom>
        </p:spPr>
        <p:txBody>
          <a:bodyPr wrap="square">
            <a:spAutoFit/>
          </a:bodyPr>
          <a:lstStyle/>
          <a:p>
            <a:pPr>
              <a:lnSpc>
                <a:spcPct val="150000"/>
              </a:lnSpc>
            </a:pPr>
            <a:r>
              <a:rPr lang="en-US" dirty="0">
                <a:latin typeface="Arial" charset="0"/>
              </a:rPr>
              <a:t>Draw </a:t>
            </a:r>
            <a:r>
              <a:rPr lang="tr-TR" dirty="0">
                <a:latin typeface="Arial" charset="0"/>
              </a:rPr>
              <a:t>a </a:t>
            </a:r>
            <a:r>
              <a:rPr lang="en-US" dirty="0">
                <a:latin typeface="Arial" charset="0"/>
              </a:rPr>
              <a:t>miter line at 45 degrees</a:t>
            </a:r>
          </a:p>
          <a:p>
            <a:pPr>
              <a:lnSpc>
                <a:spcPct val="150000"/>
              </a:lnSpc>
            </a:pPr>
            <a:r>
              <a:rPr lang="en-US" dirty="0">
                <a:latin typeface="Arial" charset="0"/>
              </a:rPr>
              <a:t>at a convenient distance to produce the desired view.</a:t>
            </a:r>
          </a:p>
        </p:txBody>
      </p:sp>
      <p:sp>
        <p:nvSpPr>
          <p:cNvPr id="3" name="Date Placeholder 2"/>
          <p:cNvSpPr>
            <a:spLocks noGrp="1"/>
          </p:cNvSpPr>
          <p:nvPr>
            <p:ph type="dt" sz="half" idx="10"/>
          </p:nvPr>
        </p:nvSpPr>
        <p:spPr/>
        <p:txBody>
          <a:bodyPr/>
          <a:lstStyle/>
          <a:p>
            <a:pPr>
              <a:defRPr/>
            </a:pPr>
            <a:fld id="{7E10D619-4C6F-4BE8-9522-F26F3BD59BBE}" type="datetime1">
              <a:rPr lang="tr-TR" smtClean="0"/>
              <a:t>24.09.2025</a:t>
            </a:fld>
            <a:endParaRPr lang="tr-TR"/>
          </a:p>
        </p:txBody>
      </p:sp>
      <p:sp>
        <p:nvSpPr>
          <p:cNvPr id="11" name="Footer Placeholder 10"/>
          <p:cNvSpPr>
            <a:spLocks noGrp="1"/>
          </p:cNvSpPr>
          <p:nvPr>
            <p:ph type="ftr" sz="quarter" idx="11"/>
          </p:nvPr>
        </p:nvSpPr>
        <p:spPr/>
        <p:txBody>
          <a:bodyPr/>
          <a:lstStyle/>
          <a:p>
            <a:pPr>
              <a:defRPr/>
            </a:pPr>
            <a:r>
              <a:rPr lang="tr-TR"/>
              <a:t>CHAPTER 4       ORTHOGRAPHIC PROJECTION</a:t>
            </a:r>
          </a:p>
        </p:txBody>
      </p:sp>
      <p:sp>
        <p:nvSpPr>
          <p:cNvPr id="12" name="Slide Number Placeholder 11"/>
          <p:cNvSpPr>
            <a:spLocks noGrp="1"/>
          </p:cNvSpPr>
          <p:nvPr>
            <p:ph type="sldNum" sz="quarter" idx="12"/>
          </p:nvPr>
        </p:nvSpPr>
        <p:spPr/>
        <p:txBody>
          <a:bodyPr/>
          <a:lstStyle/>
          <a:p>
            <a:pPr>
              <a:defRPr/>
            </a:pPr>
            <a:fld id="{6012A527-AA7E-48CA-B13D-D3DE0D44A6D9}" type="slidenum">
              <a:rPr lang="tr-TR" smtClean="0"/>
              <a:pPr>
                <a:defRPr/>
              </a:pPr>
              <a:t>46</a:t>
            </a:fld>
            <a:endParaRPr lang="tr-TR"/>
          </a:p>
        </p:txBody>
      </p:sp>
    </p:spTree>
    <p:extLst>
      <p:ext uri="{BB962C8B-B14F-4D97-AF65-F5344CB8AC3E}">
        <p14:creationId xmlns:p14="http://schemas.microsoft.com/office/powerpoint/2010/main" val="929988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4470" y="1124744"/>
            <a:ext cx="4269330" cy="335758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391503" y="1916832"/>
            <a:ext cx="4752498" cy="3857652"/>
          </a:xfrm>
          <a:prstGeom prst="rect">
            <a:avLst/>
          </a:prstGeom>
          <a:noFill/>
          <a:ln w="9525">
            <a:noFill/>
            <a:miter lim="800000"/>
            <a:headEnd/>
            <a:tailEnd/>
          </a:ln>
          <a:effectLst/>
        </p:spPr>
      </p:pic>
      <p:sp>
        <p:nvSpPr>
          <p:cNvPr id="10" name="9 Metin kutusu"/>
          <p:cNvSpPr txBox="1"/>
          <p:nvPr/>
        </p:nvSpPr>
        <p:spPr>
          <a:xfrm>
            <a:off x="395536" y="366906"/>
            <a:ext cx="6048672"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Transferring dimensions</a:t>
            </a:r>
          </a:p>
        </p:txBody>
      </p:sp>
      <p:sp>
        <p:nvSpPr>
          <p:cNvPr id="11" name="10 Dikdörtgen"/>
          <p:cNvSpPr/>
          <p:nvPr/>
        </p:nvSpPr>
        <p:spPr>
          <a:xfrm>
            <a:off x="21950" y="5000636"/>
            <a:ext cx="4369554" cy="923330"/>
          </a:xfrm>
          <a:prstGeom prst="rect">
            <a:avLst/>
          </a:prstGeom>
        </p:spPr>
        <p:txBody>
          <a:bodyPr wrap="square">
            <a:spAutoFit/>
          </a:bodyPr>
          <a:lstStyle/>
          <a:p>
            <a:pPr algn="just"/>
            <a:r>
              <a:rPr lang="en-US" dirty="0">
                <a:latin typeface="Arial" charset="0"/>
              </a:rPr>
              <a:t>Sketch light lines projecting depth locations for points to miter line and then up into side view as shown.</a:t>
            </a:r>
          </a:p>
        </p:txBody>
      </p:sp>
      <p:sp>
        <p:nvSpPr>
          <p:cNvPr id="2" name="Date Placeholder 1"/>
          <p:cNvSpPr>
            <a:spLocks noGrp="1"/>
          </p:cNvSpPr>
          <p:nvPr>
            <p:ph type="dt" sz="half" idx="10"/>
          </p:nvPr>
        </p:nvSpPr>
        <p:spPr/>
        <p:txBody>
          <a:bodyPr/>
          <a:lstStyle/>
          <a:p>
            <a:pPr>
              <a:defRPr/>
            </a:pPr>
            <a:fld id="{EFA46774-D5DB-4B1B-AEDE-E909F47EB45D}" type="datetime1">
              <a:rPr lang="tr-TR" smtClean="0"/>
              <a:t>24.09.2025</a:t>
            </a:fld>
            <a:endParaRPr lang="tr-TR"/>
          </a:p>
        </p:txBody>
      </p:sp>
      <p:sp>
        <p:nvSpPr>
          <p:cNvPr id="3" name="Footer Placeholder 2"/>
          <p:cNvSpPr>
            <a:spLocks noGrp="1"/>
          </p:cNvSpPr>
          <p:nvPr>
            <p:ph type="ftr" sz="quarter" idx="11"/>
          </p:nvPr>
        </p:nvSpPr>
        <p:spPr/>
        <p:txBody>
          <a:bodyPr/>
          <a:lstStyle/>
          <a:p>
            <a:pPr>
              <a:defRPr/>
            </a:pPr>
            <a:r>
              <a:rPr lang="tr-TR"/>
              <a:t>CHAPTER 4       ORTHOGRAPHIC PROJECTION</a:t>
            </a:r>
          </a:p>
        </p:txBody>
      </p:sp>
      <p:sp>
        <p:nvSpPr>
          <p:cNvPr id="12" name="Slide Number Placeholder 11"/>
          <p:cNvSpPr>
            <a:spLocks noGrp="1"/>
          </p:cNvSpPr>
          <p:nvPr>
            <p:ph type="sldNum" sz="quarter" idx="12"/>
          </p:nvPr>
        </p:nvSpPr>
        <p:spPr/>
        <p:txBody>
          <a:bodyPr/>
          <a:lstStyle/>
          <a:p>
            <a:pPr>
              <a:defRPr/>
            </a:pPr>
            <a:fld id="{6012A527-AA7E-48CA-B13D-D3DE0D44A6D9}" type="slidenum">
              <a:rPr lang="tr-TR" smtClean="0"/>
              <a:pPr>
                <a:defRPr/>
              </a:pPr>
              <a:t>47</a:t>
            </a:fld>
            <a:endParaRPr lang="tr-TR"/>
          </a:p>
        </p:txBody>
      </p:sp>
    </p:spTree>
    <p:extLst>
      <p:ext uri="{BB962C8B-B14F-4D97-AF65-F5344CB8AC3E}">
        <p14:creationId xmlns:p14="http://schemas.microsoft.com/office/powerpoint/2010/main" val="2379264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4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E9079E-CAA4-4099-A017-CBBC76C138FE}" type="datetime1">
              <a:rPr lang="tr-TR" smtClean="0"/>
              <a:pPr eaLnBrk="1" hangingPunct="1"/>
              <a:t>24.09.2025</a:t>
            </a:fld>
            <a:endParaRPr lang="tr-TR"/>
          </a:p>
        </p:txBody>
      </p:sp>
      <p:sp>
        <p:nvSpPr>
          <p:cNvPr id="30723" name="5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30724" name="6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6C9638-67C0-4B91-8777-0A4926C419CC}" type="slidenum">
              <a:rPr lang="tr-TR" smtClean="0"/>
              <a:pPr eaLnBrk="1" hangingPunct="1"/>
              <a:t>48</a:t>
            </a:fld>
            <a:endParaRPr lang="tr-TR"/>
          </a:p>
        </p:txBody>
      </p:sp>
      <p:sp>
        <p:nvSpPr>
          <p:cNvPr id="30725" name="Rectangle 2"/>
          <p:cNvSpPr>
            <a:spLocks noGrp="1" noChangeArrowheads="1"/>
          </p:cNvSpPr>
          <p:nvPr>
            <p:ph type="title"/>
          </p:nvPr>
        </p:nvSpPr>
        <p:spPr>
          <a:xfrm>
            <a:off x="468313" y="711200"/>
            <a:ext cx="5399087" cy="376238"/>
          </a:xfrm>
        </p:spPr>
        <p:txBody>
          <a:bodyPr/>
          <a:lstStyle/>
          <a:p>
            <a:pPr eaLnBrk="1" hangingPunct="1"/>
            <a:r>
              <a:rPr lang="en-US" sz="2400">
                <a:latin typeface="Verdana" pitchFamily="34" charset="0"/>
              </a:rPr>
              <a:t>4.7. COMBINATION OF VIEWS</a:t>
            </a:r>
            <a:endParaRPr lang="tr-TR" sz="2400">
              <a:latin typeface="Verdana" pitchFamily="34" charset="0"/>
            </a:endParaRPr>
          </a:p>
        </p:txBody>
      </p:sp>
      <p:sp>
        <p:nvSpPr>
          <p:cNvPr id="30726" name="Rectangle 3"/>
          <p:cNvSpPr>
            <a:spLocks noGrp="1" noChangeArrowheads="1"/>
          </p:cNvSpPr>
          <p:nvPr>
            <p:ph type="body" sz="half" idx="1"/>
          </p:nvPr>
        </p:nvSpPr>
        <p:spPr>
          <a:xfrm>
            <a:off x="575556" y="1909349"/>
            <a:ext cx="7992888" cy="1944688"/>
          </a:xfrm>
        </p:spPr>
        <p:txBody>
          <a:bodyPr/>
          <a:lstStyle/>
          <a:p>
            <a:pPr marL="0" indent="0" algn="just" eaLnBrk="1" hangingPunct="1">
              <a:lnSpc>
                <a:spcPct val="80000"/>
              </a:lnSpc>
              <a:spcBef>
                <a:spcPts val="0"/>
              </a:spcBef>
              <a:buFontTx/>
              <a:buNone/>
            </a:pPr>
            <a:r>
              <a:rPr lang="en-US" sz="2000" dirty="0">
                <a:latin typeface="Verdana" pitchFamily="34" charset="0"/>
              </a:rPr>
              <a:t>The most usual combination selected from the six</a:t>
            </a:r>
            <a:r>
              <a:rPr lang="tr-TR" sz="2000" dirty="0">
                <a:latin typeface="Verdana" pitchFamily="34" charset="0"/>
              </a:rPr>
              <a:t> </a:t>
            </a:r>
            <a:r>
              <a:rPr lang="en-US" sz="2000" dirty="0">
                <a:latin typeface="Verdana" pitchFamily="34" charset="0"/>
              </a:rPr>
              <a:t>possible views consists of the top, Front and left side views as shown in fig.4.12</a:t>
            </a:r>
            <a:r>
              <a:rPr lang="tr-TR" sz="2000" dirty="0">
                <a:latin typeface="Verdana" pitchFamily="34" charset="0"/>
              </a:rPr>
              <a:t>.</a:t>
            </a:r>
            <a:r>
              <a:rPr lang="en-US" sz="2000" dirty="0">
                <a:latin typeface="Verdana" pitchFamily="34" charset="0"/>
              </a:rPr>
              <a:t> In each case the best shape description of the object is necessary. For this reason</a:t>
            </a:r>
            <a:r>
              <a:rPr lang="tr-TR" sz="2000" dirty="0">
                <a:latin typeface="Verdana" pitchFamily="34" charset="0"/>
              </a:rPr>
              <a:t>,</a:t>
            </a:r>
            <a:r>
              <a:rPr lang="en-US" sz="2000" dirty="0">
                <a:latin typeface="Verdana" pitchFamily="34" charset="0"/>
              </a:rPr>
              <a:t> sometimes we can select different combination of views. They can be only two views such as front and top or front and a side view, three views such as front, top and left-side views (Fig.4.13).</a:t>
            </a:r>
            <a:endParaRPr lang="tr-TR" sz="2000" dirty="0"/>
          </a:p>
        </p:txBody>
      </p:sp>
      <p:sp>
        <p:nvSpPr>
          <p:cNvPr id="30727" name="Rectangle 7"/>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576D0B-2E17-41F3-8D45-511AEDD4DFBD}" type="datetime1">
              <a:rPr lang="tr-TR" smtClean="0"/>
              <a:pPr eaLnBrk="1" hangingPunct="1"/>
              <a:t>24.09.2025</a:t>
            </a:fld>
            <a:endParaRPr lang="tr-TR"/>
          </a:p>
        </p:txBody>
      </p:sp>
      <p:sp>
        <p:nvSpPr>
          <p:cNvPr id="31747"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3174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FAE4C2-CABB-46E8-80A1-752C028086BB}" type="slidenum">
              <a:rPr lang="tr-TR" smtClean="0"/>
              <a:pPr eaLnBrk="1" hangingPunct="1"/>
              <a:t>49</a:t>
            </a:fld>
            <a:endParaRPr lang="tr-TR"/>
          </a:p>
        </p:txBody>
      </p:sp>
      <p:sp>
        <p:nvSpPr>
          <p:cNvPr id="31749" name="Rectangle 2"/>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101    ENGINEERING GRAPHICS</a:t>
            </a:r>
          </a:p>
        </p:txBody>
      </p:sp>
      <p:pic>
        <p:nvPicPr>
          <p:cNvPr id="3175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455613"/>
            <a:ext cx="9144000" cy="5278437"/>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4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E1229C-1486-46B3-83DA-C12059C534F1}" type="datetime1">
              <a:rPr lang="tr-TR" smtClean="0"/>
              <a:pPr eaLnBrk="1" hangingPunct="1"/>
              <a:t>24.09.2025</a:t>
            </a:fld>
            <a:endParaRPr lang="tr-TR"/>
          </a:p>
        </p:txBody>
      </p:sp>
      <p:sp>
        <p:nvSpPr>
          <p:cNvPr id="7171" name="5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7172" name="6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62364F-DCC4-4CA4-A2E9-417A983D080F}" type="slidenum">
              <a:rPr lang="tr-TR" smtClean="0"/>
              <a:pPr eaLnBrk="1" hangingPunct="1"/>
              <a:t>5</a:t>
            </a:fld>
            <a:endParaRPr lang="tr-TR"/>
          </a:p>
        </p:txBody>
      </p:sp>
      <p:sp>
        <p:nvSpPr>
          <p:cNvPr id="7173" name="Rectangle 2"/>
          <p:cNvSpPr>
            <a:spLocks noGrp="1" noChangeArrowheads="1"/>
          </p:cNvSpPr>
          <p:nvPr>
            <p:ph type="title"/>
          </p:nvPr>
        </p:nvSpPr>
        <p:spPr/>
        <p:txBody>
          <a:bodyPr/>
          <a:lstStyle/>
          <a:p>
            <a:pPr eaLnBrk="1" hangingPunct="1"/>
            <a:r>
              <a:rPr lang="en-US">
                <a:solidFill>
                  <a:schemeClr val="accent2"/>
                </a:solidFill>
              </a:rPr>
              <a:t>Projection Theory</a:t>
            </a:r>
          </a:p>
        </p:txBody>
      </p:sp>
      <p:sp>
        <p:nvSpPr>
          <p:cNvPr id="7174" name="Rectangle 3"/>
          <p:cNvSpPr>
            <a:spLocks noGrp="1" noChangeArrowheads="1"/>
          </p:cNvSpPr>
          <p:nvPr>
            <p:ph type="body" sz="half" idx="1"/>
          </p:nvPr>
        </p:nvSpPr>
        <p:spPr>
          <a:xfrm>
            <a:off x="636588" y="1341438"/>
            <a:ext cx="8507412" cy="647700"/>
          </a:xfrm>
        </p:spPr>
        <p:txBody>
          <a:bodyPr/>
          <a:lstStyle/>
          <a:p>
            <a:pPr marL="0" indent="0" eaLnBrk="1" hangingPunct="1">
              <a:buFontTx/>
              <a:buNone/>
            </a:pPr>
            <a:r>
              <a:rPr lang="en-US" sz="2400">
                <a:cs typeface="Times New Roman" pitchFamily="18" charset="0"/>
              </a:rPr>
              <a:t>A </a:t>
            </a:r>
            <a:r>
              <a:rPr lang="en-US" sz="2400" i="1">
                <a:cs typeface="Times New Roman" pitchFamily="18" charset="0"/>
              </a:rPr>
              <a:t>projection</a:t>
            </a:r>
            <a:r>
              <a:rPr lang="en-US" sz="2400">
                <a:cs typeface="Times New Roman" pitchFamily="18" charset="0"/>
              </a:rPr>
              <a:t> is a mapping of a 3D space onto a 2D subspace</a:t>
            </a:r>
            <a:r>
              <a:rPr lang="en-US" sz="2400"/>
              <a:t> </a:t>
            </a:r>
          </a:p>
        </p:txBody>
      </p:sp>
      <p:sp>
        <p:nvSpPr>
          <p:cNvPr id="252932" name="Rectangle 4"/>
          <p:cNvSpPr>
            <a:spLocks noChangeArrowheads="1"/>
          </p:cNvSpPr>
          <p:nvPr/>
        </p:nvSpPr>
        <p:spPr bwMode="auto">
          <a:xfrm>
            <a:off x="2419350" y="186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tr-TR"/>
          </a:p>
        </p:txBody>
      </p:sp>
      <p:sp>
        <p:nvSpPr>
          <p:cNvPr id="252933" name="Rectangle 5" descr="Rectangle: Click to edit Master text styles&#10;Second level&#10;Third level&#10;Fourth level&#10;Fifth level"/>
          <p:cNvSpPr>
            <a:spLocks noChangeArrowheads="1"/>
          </p:cNvSpPr>
          <p:nvPr/>
        </p:nvSpPr>
        <p:spPr bwMode="auto">
          <a:xfrm>
            <a:off x="684213" y="19161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4025" indent="-454025">
              <a:lnSpc>
                <a:spcPct val="90000"/>
              </a:lnSpc>
              <a:spcBef>
                <a:spcPct val="20000"/>
              </a:spcBef>
              <a:buClr>
                <a:schemeClr val="hlink"/>
              </a:buClr>
              <a:buSzPct val="110000"/>
              <a:buFont typeface="Wingdings" pitchFamily="2" charset="2"/>
              <a:buBlip>
                <a:blip r:embed="rId2"/>
              </a:buBlip>
            </a:pPr>
            <a:r>
              <a:rPr lang="en-US" sz="2400">
                <a:latin typeface="Tahoma" charset="0"/>
                <a:cs typeface="Times New Roman" pitchFamily="18" charset="0"/>
              </a:rPr>
              <a:t>2D space is called the projection plane</a:t>
            </a:r>
          </a:p>
          <a:p>
            <a:pPr marL="454025" indent="-454025">
              <a:lnSpc>
                <a:spcPct val="90000"/>
              </a:lnSpc>
              <a:spcBef>
                <a:spcPct val="20000"/>
              </a:spcBef>
              <a:buClr>
                <a:schemeClr val="hlink"/>
              </a:buClr>
              <a:buSzPct val="110000"/>
              <a:buFont typeface="Wingdings" pitchFamily="2" charset="2"/>
              <a:buBlip>
                <a:blip r:embed="rId2"/>
              </a:buBlip>
            </a:pPr>
            <a:r>
              <a:rPr lang="en-US" sz="2400">
                <a:latin typeface="Tahoma" charset="0"/>
                <a:cs typeface="Times New Roman" pitchFamily="18" charset="0"/>
              </a:rPr>
              <a:t>Projection also refers to image resulting from such a mapping</a:t>
            </a:r>
            <a:r>
              <a:rPr lang="en-US" sz="2400">
                <a:latin typeface="Tahoma" charset="0"/>
              </a:rPr>
              <a:t> </a:t>
            </a:r>
          </a:p>
        </p:txBody>
      </p:sp>
      <p:pic>
        <p:nvPicPr>
          <p:cNvPr id="7177" name="Picture 6" descr="j018742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348038" y="2997200"/>
            <a:ext cx="3194050" cy="33115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52932"/>
                                        </p:tgtEl>
                                        <p:attrNameLst>
                                          <p:attrName>style.visibility</p:attrName>
                                        </p:attrNameLst>
                                      </p:cBhvr>
                                      <p:to>
                                        <p:strVal val="visible"/>
                                      </p:to>
                                    </p:set>
                                    <p:anim calcmode="lin" valueType="num">
                                      <p:cBhvr additive="base">
                                        <p:cTn id="7" dur="500" fill="hold"/>
                                        <p:tgtEl>
                                          <p:spTgt spid="252932"/>
                                        </p:tgtEl>
                                        <p:attrNameLst>
                                          <p:attrName>ppt_x</p:attrName>
                                        </p:attrNameLst>
                                      </p:cBhvr>
                                      <p:tavLst>
                                        <p:tav tm="0">
                                          <p:val>
                                            <p:strVal val="0-#ppt_w/2"/>
                                          </p:val>
                                        </p:tav>
                                        <p:tav tm="100000">
                                          <p:val>
                                            <p:strVal val="#ppt_x"/>
                                          </p:val>
                                        </p:tav>
                                      </p:tavLst>
                                    </p:anim>
                                    <p:anim calcmode="lin" valueType="num">
                                      <p:cBhvr additive="base">
                                        <p:cTn id="8" dur="500" fill="hold"/>
                                        <p:tgtEl>
                                          <p:spTgt spid="2529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52933">
                                            <p:txEl>
                                              <p:pRg st="0" end="0"/>
                                            </p:txEl>
                                          </p:spTgt>
                                        </p:tgtEl>
                                        <p:attrNameLst>
                                          <p:attrName>style.visibility</p:attrName>
                                        </p:attrNameLst>
                                      </p:cBhvr>
                                      <p:to>
                                        <p:strVal val="visible"/>
                                      </p:to>
                                    </p:set>
                                    <p:animEffect transition="in" filter="checkerboard(across)">
                                      <p:cBhvr>
                                        <p:cTn id="13" dur="500"/>
                                        <p:tgtEl>
                                          <p:spTgt spid="25293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52933">
                                            <p:txEl>
                                              <p:pRg st="1" end="1"/>
                                            </p:txEl>
                                          </p:spTgt>
                                        </p:tgtEl>
                                        <p:attrNameLst>
                                          <p:attrName>style.visibility</p:attrName>
                                        </p:attrNameLst>
                                      </p:cBhvr>
                                      <p:to>
                                        <p:strVal val="visible"/>
                                      </p:to>
                                    </p:set>
                                    <p:animEffect transition="in" filter="checkerboard(across)">
                                      <p:cBhvr>
                                        <p:cTn id="18" dur="500"/>
                                        <p:tgtEl>
                                          <p:spTgt spid="2529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animBg="1"/>
      <p:bldP spid="25293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806ECD-17BF-4F48-B193-80F6892F5201}" type="datetime1">
              <a:rPr lang="tr-TR" smtClean="0"/>
              <a:pPr eaLnBrk="1" hangingPunct="1"/>
              <a:t>24.09.2025</a:t>
            </a:fld>
            <a:endParaRPr lang="tr-TR"/>
          </a:p>
        </p:txBody>
      </p:sp>
      <p:sp>
        <p:nvSpPr>
          <p:cNvPr id="32771"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32772"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685901-4D03-4CAD-BEE5-BFCAAFBAD878}" type="slidenum">
              <a:rPr lang="tr-TR" smtClean="0"/>
              <a:pPr eaLnBrk="1" hangingPunct="1"/>
              <a:t>50</a:t>
            </a:fld>
            <a:endParaRPr lang="tr-TR"/>
          </a:p>
        </p:txBody>
      </p:sp>
      <p:pic>
        <p:nvPicPr>
          <p:cNvPr id="32773" name="Picture 4" descr="F4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5"/>
          <p:cNvSpPr>
            <a:spLocks noChangeArrowheads="1"/>
          </p:cNvSpPr>
          <p:nvPr/>
        </p:nvSpPr>
        <p:spPr bwMode="auto">
          <a:xfrm>
            <a:off x="0" y="5157788"/>
            <a:ext cx="9144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tabLst>
                <a:tab pos="457200" algn="l"/>
              </a:tabLst>
            </a:pPr>
            <a:r>
              <a:rPr lang="en-US" sz="1600" i="1">
                <a:latin typeface="Verdana" pitchFamily="34" charset="0"/>
              </a:rPr>
              <a:t>Fig. 4. 12.</a:t>
            </a:r>
            <a:r>
              <a:rPr lang="tr-TR" sz="1600" i="1">
                <a:latin typeface="Verdana" pitchFamily="34" charset="0"/>
              </a:rPr>
              <a:t> </a:t>
            </a:r>
            <a:r>
              <a:rPr lang="en-US" sz="1600" i="1">
                <a:latin typeface="Verdana" pitchFamily="34" charset="0"/>
              </a:rPr>
              <a:t>Top, front and left side views</a:t>
            </a:r>
            <a:r>
              <a:rPr lang="tr-TR" sz="1600" i="1">
                <a:latin typeface="Verdana" pitchFamily="34" charset="0"/>
              </a:rPr>
              <a:t>. </a:t>
            </a:r>
            <a:r>
              <a:rPr lang="en-US" sz="1600" i="1">
                <a:latin typeface="Verdana" pitchFamily="34" charset="0"/>
              </a:rPr>
              <a:t>This is the most common combination. Note that the top view is directly blow and in projection with the front view. The left-side view is to the right of and in the projection with the front view. Observe also that two (remember which to) space dimension are represented in each view</a:t>
            </a:r>
          </a:p>
        </p:txBody>
      </p:sp>
      <p:sp>
        <p:nvSpPr>
          <p:cNvPr id="32775" name="Rectangle 6"/>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43CEBB-B2E7-4664-BF35-F5D8BCC606F5}" type="datetime1">
              <a:rPr lang="tr-TR" smtClean="0"/>
              <a:pPr eaLnBrk="1" hangingPunct="1"/>
              <a:t>24.09.2025</a:t>
            </a:fld>
            <a:endParaRPr lang="tr-TR"/>
          </a:p>
        </p:txBody>
      </p:sp>
      <p:sp>
        <p:nvSpPr>
          <p:cNvPr id="33795"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33796"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DA4E85-8D20-4258-BB84-0D1526D7996C}" type="slidenum">
              <a:rPr lang="tr-TR" smtClean="0"/>
              <a:pPr eaLnBrk="1" hangingPunct="1"/>
              <a:t>51</a:t>
            </a:fld>
            <a:endParaRPr lang="tr-TR"/>
          </a:p>
        </p:txBody>
      </p:sp>
      <p:pic>
        <p:nvPicPr>
          <p:cNvPr id="33797" name="Picture 4" descr="F4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7560071" cy="513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5"/>
          <p:cNvSpPr>
            <a:spLocks noChangeArrowheads="1"/>
          </p:cNvSpPr>
          <p:nvPr/>
        </p:nvSpPr>
        <p:spPr bwMode="auto">
          <a:xfrm>
            <a:off x="323528" y="5516563"/>
            <a:ext cx="836327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1600" i="1" dirty="0">
                <a:latin typeface="Verdana" pitchFamily="34" charset="0"/>
              </a:rPr>
              <a:t>Fig. 4. 13 Front top and right-side views. The right</a:t>
            </a:r>
            <a:r>
              <a:rPr lang="tr-TR" sz="1600" i="1" dirty="0">
                <a:latin typeface="Verdana" pitchFamily="34" charset="0"/>
              </a:rPr>
              <a:t>-</a:t>
            </a:r>
            <a:r>
              <a:rPr lang="en-US" sz="1600" i="1" dirty="0">
                <a:latin typeface="Verdana" pitchFamily="34" charset="0"/>
              </a:rPr>
              <a:t>side view is preferred only because of the shape of the object</a:t>
            </a:r>
            <a:r>
              <a:rPr lang="tr-TR" sz="1600" i="1" dirty="0">
                <a:latin typeface="Verdana" pitchFamily="34" charset="0"/>
              </a:rPr>
              <a:t>;</a:t>
            </a:r>
            <a:r>
              <a:rPr lang="en-US" sz="1600" i="1" dirty="0">
                <a:latin typeface="Verdana" pitchFamily="34" charset="0"/>
              </a:rPr>
              <a:t> representation is clearer with the right-side view than the left-side view.</a:t>
            </a:r>
          </a:p>
        </p:txBody>
      </p:sp>
      <p:sp>
        <p:nvSpPr>
          <p:cNvPr id="33799" name="Rectangle 6"/>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284D01-47CA-4A9B-8815-1E9212265301}" type="datetime1">
              <a:rPr lang="tr-TR" smtClean="0"/>
              <a:pPr eaLnBrk="1" hangingPunct="1"/>
              <a:t>24.09.2025</a:t>
            </a:fld>
            <a:endParaRPr lang="tr-TR"/>
          </a:p>
        </p:txBody>
      </p:sp>
      <p:sp>
        <p:nvSpPr>
          <p:cNvPr id="34819"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34820"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5F2A0D-2BBE-4D27-9DC6-0F8DD8AC140E}" type="slidenum">
              <a:rPr lang="tr-TR" smtClean="0"/>
              <a:pPr eaLnBrk="1" hangingPunct="1"/>
              <a:t>52</a:t>
            </a:fld>
            <a:endParaRPr lang="tr-TR"/>
          </a:p>
        </p:txBody>
      </p:sp>
      <p:sp>
        <p:nvSpPr>
          <p:cNvPr id="34821" name="Rectangle 4"/>
          <p:cNvSpPr>
            <a:spLocks noChangeArrowheads="1"/>
          </p:cNvSpPr>
          <p:nvPr/>
        </p:nvSpPr>
        <p:spPr bwMode="auto">
          <a:xfrm>
            <a:off x="323528" y="320675"/>
            <a:ext cx="836327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dirty="0">
                <a:latin typeface="Verdana" pitchFamily="34" charset="0"/>
              </a:rPr>
              <a:t>If the object is a complicated one and for the one or more additional view or views could be required at that time we could add those necessary views to the principal views. Such as bottom, right side, rear or required one (Fig.4.14).</a:t>
            </a:r>
            <a:r>
              <a:rPr lang="tr-TR" dirty="0">
                <a:latin typeface="Verdana" pitchFamily="34" charset="0"/>
              </a:rPr>
              <a:t> </a:t>
            </a:r>
          </a:p>
        </p:txBody>
      </p:sp>
      <p:pic>
        <p:nvPicPr>
          <p:cNvPr id="34822" name="Picture 5" descr="F4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313"/>
            <a:ext cx="7272982" cy="396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6"/>
          <p:cNvSpPr>
            <a:spLocks noChangeArrowheads="1"/>
          </p:cNvSpPr>
          <p:nvPr/>
        </p:nvSpPr>
        <p:spPr bwMode="auto">
          <a:xfrm>
            <a:off x="323528" y="5373688"/>
            <a:ext cx="856895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AU" sz="1600" i="1" dirty="0">
                <a:latin typeface="Verdana" pitchFamily="34" charset="0"/>
              </a:rPr>
              <a:t>Fig. 4. 14.</a:t>
            </a:r>
            <a:r>
              <a:rPr lang="tr-TR" sz="1600" i="1" dirty="0">
                <a:latin typeface="Verdana" pitchFamily="34" charset="0"/>
              </a:rPr>
              <a:t> </a:t>
            </a:r>
            <a:r>
              <a:rPr lang="en-AU" sz="1600" i="1" dirty="0">
                <a:latin typeface="Verdana" pitchFamily="34" charset="0"/>
              </a:rPr>
              <a:t>Top, front, left-side and rear views. The rear view is added only when same details on the rear of the object is important and the shape representation can be improved by its use</a:t>
            </a:r>
            <a:r>
              <a:rPr lang="tr-TR" sz="1600" i="1" dirty="0">
                <a:latin typeface="Verdana" pitchFamily="34" charset="0"/>
              </a:rPr>
              <a:t>.</a:t>
            </a:r>
            <a:r>
              <a:rPr lang="tr-TR" sz="1600" dirty="0">
                <a:latin typeface="Verdana" pitchFamily="34" charset="0"/>
              </a:rPr>
              <a:t> </a:t>
            </a:r>
          </a:p>
        </p:txBody>
      </p:sp>
      <p:sp>
        <p:nvSpPr>
          <p:cNvPr id="34824" name="Rectangle 7"/>
          <p:cNvSpPr>
            <a:spLocks noChangeArrowheads="1"/>
          </p:cNvSpPr>
          <p:nvPr/>
        </p:nvSpPr>
        <p:spPr bwMode="auto">
          <a:xfrm>
            <a:off x="2051050" y="0"/>
            <a:ext cx="5257800" cy="274638"/>
          </a:xfrm>
          <a:prstGeom prst="rect">
            <a:avLst/>
          </a:prstGeom>
          <a:solidFill>
            <a:srgbClr val="008000">
              <a:alpha val="50195"/>
            </a:srgbClr>
          </a:solidFill>
          <a:ln w="9525">
            <a:solidFill>
              <a:srgbClr val="FF0000"/>
            </a:solidFill>
            <a:miter lim="800000"/>
            <a:headEnd/>
            <a:tailEnd/>
          </a:ln>
        </p:spPr>
        <p:txBody>
          <a:bodyPr anchor="ctr"/>
          <a:lstStyle/>
          <a:p>
            <a:pPr algn="ctr"/>
            <a:r>
              <a:rPr lang="tr-TR" sz="1200">
                <a:solidFill>
                  <a:schemeClr val="tx2"/>
                </a:solidFill>
              </a:rPr>
              <a:t>ME 113    ENGINEERING DRAWING 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4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19A155-CACB-4024-909C-2AF22BE3EAF9}" type="datetime1">
              <a:rPr lang="tr-TR" smtClean="0"/>
              <a:pPr eaLnBrk="1" hangingPunct="1"/>
              <a:t>24.09.2025</a:t>
            </a:fld>
            <a:endParaRPr lang="tr-TR"/>
          </a:p>
        </p:txBody>
      </p:sp>
      <p:sp>
        <p:nvSpPr>
          <p:cNvPr id="8195" name="5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8196" name="6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5E0800-1696-4F47-8BDD-832163C8F027}" type="slidenum">
              <a:rPr lang="tr-TR" smtClean="0"/>
              <a:pPr eaLnBrk="1" hangingPunct="1"/>
              <a:t>6</a:t>
            </a:fld>
            <a:endParaRPr lang="tr-TR"/>
          </a:p>
        </p:txBody>
      </p:sp>
      <p:sp>
        <p:nvSpPr>
          <p:cNvPr id="8197" name="Rectangle 2"/>
          <p:cNvSpPr>
            <a:spLocks noGrp="1" noChangeArrowheads="1"/>
          </p:cNvSpPr>
          <p:nvPr>
            <p:ph type="title"/>
          </p:nvPr>
        </p:nvSpPr>
        <p:spPr>
          <a:xfrm>
            <a:off x="0" y="404813"/>
            <a:ext cx="4356100" cy="762000"/>
          </a:xfrm>
        </p:spPr>
        <p:txBody>
          <a:bodyPr/>
          <a:lstStyle/>
          <a:p>
            <a:pPr eaLnBrk="1" hangingPunct="1"/>
            <a:r>
              <a:rPr lang="en-US" sz="3200"/>
              <a:t>Common Elements of a Projection System</a:t>
            </a:r>
          </a:p>
        </p:txBody>
      </p:sp>
      <p:sp>
        <p:nvSpPr>
          <p:cNvPr id="253955" name="Rectangle 3"/>
          <p:cNvSpPr>
            <a:spLocks noGrp="1" noChangeArrowheads="1"/>
          </p:cNvSpPr>
          <p:nvPr>
            <p:ph type="body" sz="half" idx="1"/>
          </p:nvPr>
        </p:nvSpPr>
        <p:spPr>
          <a:xfrm>
            <a:off x="0" y="2349500"/>
            <a:ext cx="4067175" cy="3200400"/>
          </a:xfrm>
        </p:spPr>
        <p:txBody>
          <a:bodyPr/>
          <a:lstStyle/>
          <a:p>
            <a:pPr eaLnBrk="1" hangingPunct="1"/>
            <a:r>
              <a:rPr lang="en-US" sz="2400">
                <a:cs typeface="Times New Roman" pitchFamily="18" charset="0"/>
              </a:rPr>
              <a:t>Center of Projection (Perspective)/Direction of Projection (Parallel)</a:t>
            </a:r>
          </a:p>
          <a:p>
            <a:pPr eaLnBrk="1" hangingPunct="1"/>
            <a:r>
              <a:rPr lang="en-US" sz="2400">
                <a:cs typeface="Times New Roman" pitchFamily="18" charset="0"/>
              </a:rPr>
              <a:t>Projection Plane</a:t>
            </a:r>
          </a:p>
          <a:p>
            <a:pPr eaLnBrk="1" hangingPunct="1"/>
            <a:r>
              <a:rPr lang="en-US" sz="2400">
                <a:cs typeface="Times New Roman" pitchFamily="18" charset="0"/>
              </a:rPr>
              <a:t>Object(s) to be projected</a:t>
            </a:r>
          </a:p>
          <a:p>
            <a:pPr eaLnBrk="1" hangingPunct="1"/>
            <a:endParaRPr lang="en-US" sz="2400"/>
          </a:p>
          <a:p>
            <a:pPr eaLnBrk="1" hangingPunct="1"/>
            <a:r>
              <a:rPr lang="en-US" sz="2400"/>
              <a:t>Projectors</a:t>
            </a:r>
          </a:p>
        </p:txBody>
      </p:sp>
      <p:sp>
        <p:nvSpPr>
          <p:cNvPr id="8199" name="Rectangle 4"/>
          <p:cNvSpPr>
            <a:spLocks noChangeArrowheads="1"/>
          </p:cNvSpPr>
          <p:nvPr/>
        </p:nvSpPr>
        <p:spPr bwMode="auto">
          <a:xfrm>
            <a:off x="2419350" y="1905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tr-TR"/>
          </a:p>
        </p:txBody>
      </p:sp>
      <p:pic>
        <p:nvPicPr>
          <p:cNvPr id="82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0"/>
            <a:ext cx="50038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6"/>
          <p:cNvSpPr>
            <a:spLocks noChangeArrowheads="1"/>
          </p:cNvSpPr>
          <p:nvPr/>
        </p:nvSpPr>
        <p:spPr bwMode="auto">
          <a:xfrm>
            <a:off x="2319338" y="1952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tr-TR"/>
          </a:p>
        </p:txBody>
      </p:sp>
      <p:pic>
        <p:nvPicPr>
          <p:cNvPr id="2539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500438"/>
            <a:ext cx="4716462"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checkerboard(across)">
                                      <p:cBhvr>
                                        <p:cTn id="7" dur="500"/>
                                        <p:tgtEl>
                                          <p:spTgt spid="253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3955">
                                            <p:txEl>
                                              <p:pRg st="1" end="1"/>
                                            </p:txEl>
                                          </p:spTgt>
                                        </p:tgtEl>
                                        <p:attrNameLst>
                                          <p:attrName>style.visibility</p:attrName>
                                        </p:attrNameLst>
                                      </p:cBhvr>
                                      <p:to>
                                        <p:strVal val="visible"/>
                                      </p:to>
                                    </p:set>
                                    <p:animEffect transition="in" filter="checkerboard(across)">
                                      <p:cBhvr>
                                        <p:cTn id="12" dur="500"/>
                                        <p:tgtEl>
                                          <p:spTgt spid="2539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3955">
                                            <p:txEl>
                                              <p:pRg st="2" end="2"/>
                                            </p:txEl>
                                          </p:spTgt>
                                        </p:tgtEl>
                                        <p:attrNameLst>
                                          <p:attrName>style.visibility</p:attrName>
                                        </p:attrNameLst>
                                      </p:cBhvr>
                                      <p:to>
                                        <p:strVal val="visible"/>
                                      </p:to>
                                    </p:set>
                                    <p:animEffect transition="in" filter="checkerboard(across)">
                                      <p:cBhvr>
                                        <p:cTn id="17" dur="500"/>
                                        <p:tgtEl>
                                          <p:spTgt spid="2539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53955">
                                            <p:txEl>
                                              <p:pRg st="4" end="4"/>
                                            </p:txEl>
                                          </p:spTgt>
                                        </p:tgtEl>
                                        <p:attrNameLst>
                                          <p:attrName>style.visibility</p:attrName>
                                        </p:attrNameLst>
                                      </p:cBhvr>
                                      <p:to>
                                        <p:strVal val="visible"/>
                                      </p:to>
                                    </p:set>
                                    <p:animEffect transition="in" filter="checkerboard(across)">
                                      <p:cBhvr>
                                        <p:cTn id="22" dur="500"/>
                                        <p:tgtEl>
                                          <p:spTgt spid="253955">
                                            <p:txEl>
                                              <p:pRg st="4" end="4"/>
                                            </p:txEl>
                                          </p:spTgt>
                                        </p:tgtEl>
                                      </p:cBhvr>
                                    </p:animEffect>
                                  </p:childTnLst>
                                </p:cTn>
                              </p:par>
                            </p:childTnLst>
                          </p:cTn>
                        </p:par>
                        <p:par>
                          <p:cTn id="23" fill="hold" nodeType="afterGroup">
                            <p:stCondLst>
                              <p:cond delay="500"/>
                            </p:stCondLst>
                            <p:childTnLst>
                              <p:par>
                                <p:cTn id="24" presetID="2" presetClass="entr" presetSubtype="2" fill="hold" nodeType="afterEffect">
                                  <p:stCondLst>
                                    <p:cond delay="0"/>
                                  </p:stCondLst>
                                  <p:childTnLst>
                                    <p:set>
                                      <p:cBhvr>
                                        <p:cTn id="25" dur="1" fill="hold">
                                          <p:stCondLst>
                                            <p:cond delay="0"/>
                                          </p:stCondLst>
                                        </p:cTn>
                                        <p:tgtEl>
                                          <p:spTgt spid="253959"/>
                                        </p:tgtEl>
                                        <p:attrNameLst>
                                          <p:attrName>style.visibility</p:attrName>
                                        </p:attrNameLst>
                                      </p:cBhvr>
                                      <p:to>
                                        <p:strVal val="visible"/>
                                      </p:to>
                                    </p:set>
                                    <p:anim calcmode="lin" valueType="num">
                                      <p:cBhvr additive="base">
                                        <p:cTn id="26" dur="500" fill="hold"/>
                                        <p:tgtEl>
                                          <p:spTgt spid="253959"/>
                                        </p:tgtEl>
                                        <p:attrNameLst>
                                          <p:attrName>ppt_x</p:attrName>
                                        </p:attrNameLst>
                                      </p:cBhvr>
                                      <p:tavLst>
                                        <p:tav tm="0">
                                          <p:val>
                                            <p:strVal val="1+#ppt_w/2"/>
                                          </p:val>
                                        </p:tav>
                                        <p:tav tm="100000">
                                          <p:val>
                                            <p:strVal val="#ppt_x"/>
                                          </p:val>
                                        </p:tav>
                                      </p:tavLst>
                                    </p:anim>
                                    <p:anim calcmode="lin" valueType="num">
                                      <p:cBhvr additive="base">
                                        <p:cTn id="27" dur="500" fill="hold"/>
                                        <p:tgtEl>
                                          <p:spTgt spid="2539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3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CEC699-1D16-4170-855A-77028CD5FD03}" type="datetime1">
              <a:rPr lang="tr-TR" smtClean="0"/>
              <a:pPr eaLnBrk="1" hangingPunct="1"/>
              <a:t>24.09.2025</a:t>
            </a:fld>
            <a:endParaRPr lang="tr-TR"/>
          </a:p>
        </p:txBody>
      </p:sp>
      <p:sp>
        <p:nvSpPr>
          <p:cNvPr id="9219"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922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642BF3-1F1B-42A1-A66B-5E3B4A08A565}" type="slidenum">
              <a:rPr lang="tr-TR" smtClean="0"/>
              <a:pPr eaLnBrk="1" hangingPunct="1"/>
              <a:t>7</a:t>
            </a:fld>
            <a:endParaRPr lang="tr-TR"/>
          </a:p>
        </p:txBody>
      </p:sp>
      <p:sp>
        <p:nvSpPr>
          <p:cNvPr id="9221" name="Rectangle 2"/>
          <p:cNvSpPr>
            <a:spLocks noGrp="1" noChangeArrowheads="1"/>
          </p:cNvSpPr>
          <p:nvPr>
            <p:ph type="title"/>
          </p:nvPr>
        </p:nvSpPr>
        <p:spPr/>
        <p:txBody>
          <a:bodyPr/>
          <a:lstStyle/>
          <a:p>
            <a:pPr eaLnBrk="1" hangingPunct="1"/>
            <a:r>
              <a:rPr lang="en-US">
                <a:solidFill>
                  <a:srgbClr val="800080"/>
                </a:solidFill>
              </a:rPr>
              <a:t>Some Terminology</a:t>
            </a:r>
          </a:p>
        </p:txBody>
      </p:sp>
      <p:sp>
        <p:nvSpPr>
          <p:cNvPr id="254979" name="Rectangle 3"/>
          <p:cNvSpPr>
            <a:spLocks noGrp="1" noChangeArrowheads="1"/>
          </p:cNvSpPr>
          <p:nvPr>
            <p:ph type="body" idx="1"/>
          </p:nvPr>
        </p:nvSpPr>
        <p:spPr>
          <a:xfrm>
            <a:off x="611188" y="1989138"/>
            <a:ext cx="8153400" cy="3289300"/>
          </a:xfrm>
        </p:spPr>
        <p:txBody>
          <a:bodyPr/>
          <a:lstStyle/>
          <a:p>
            <a:pPr eaLnBrk="1" hangingPunct="1"/>
            <a:r>
              <a:rPr lang="en-US">
                <a:solidFill>
                  <a:schemeClr val="accent2"/>
                </a:solidFill>
                <a:cs typeface="Times New Roman" pitchFamily="18" charset="0"/>
              </a:rPr>
              <a:t>Center of Projection = Station Point = Viewpoint of observer</a:t>
            </a:r>
          </a:p>
          <a:p>
            <a:pPr eaLnBrk="1" hangingPunct="1"/>
            <a:r>
              <a:rPr lang="en-US">
                <a:solidFill>
                  <a:schemeClr val="accent2"/>
                </a:solidFill>
                <a:cs typeface="Times New Roman" pitchFamily="18" charset="0"/>
              </a:rPr>
              <a:t>Projection Plane = Viewplane = Picture Plane</a:t>
            </a:r>
          </a:p>
          <a:p>
            <a:pPr eaLnBrk="1" hangingPunct="1"/>
            <a:r>
              <a:rPr lang="en-US">
                <a:solidFill>
                  <a:schemeClr val="accent2"/>
                </a:solidFill>
                <a:cs typeface="Times New Roman" pitchFamily="18" charset="0"/>
              </a:rPr>
              <a:t>Projectors = Sightlines = Line of Sight</a:t>
            </a:r>
            <a:r>
              <a:rPr lang="en-US">
                <a:solidFill>
                  <a:schemeClr val="accent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Effect transition="in" filter="checkerboard(across)">
                                      <p:cBhvr>
                                        <p:cTn id="7" dur="500"/>
                                        <p:tgtEl>
                                          <p:spTgt spid="254979">
                                            <p:txEl>
                                              <p:pRg st="0" end="0"/>
                                            </p:txEl>
                                          </p:spTgt>
                                        </p:tgtEl>
                                      </p:cBhvr>
                                    </p:animEffect>
                                  </p:childTnLst>
                                  <p:subTnLst>
                                    <p:animClr clrSpc="rgb" dir="cw">
                                      <p:cBhvr override="childStyle">
                                        <p:cTn dur="1" fill="hold" display="0" masterRel="nextClick" afterEffect="1"/>
                                        <p:tgtEl>
                                          <p:spTgt spid="254979">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4979">
                                            <p:txEl>
                                              <p:pRg st="1" end="1"/>
                                            </p:txEl>
                                          </p:spTgt>
                                        </p:tgtEl>
                                        <p:attrNameLst>
                                          <p:attrName>style.visibility</p:attrName>
                                        </p:attrNameLst>
                                      </p:cBhvr>
                                      <p:to>
                                        <p:strVal val="visible"/>
                                      </p:to>
                                    </p:set>
                                    <p:animEffect transition="in" filter="checkerboard(across)">
                                      <p:cBhvr>
                                        <p:cTn id="12" dur="500"/>
                                        <p:tgtEl>
                                          <p:spTgt spid="254979">
                                            <p:txEl>
                                              <p:pRg st="1" end="1"/>
                                            </p:txEl>
                                          </p:spTgt>
                                        </p:tgtEl>
                                      </p:cBhvr>
                                    </p:animEffect>
                                  </p:childTnLst>
                                  <p:subTnLst>
                                    <p:animClr clrSpc="rgb" dir="cw">
                                      <p:cBhvr override="childStyle">
                                        <p:cTn dur="1" fill="hold" display="0" masterRel="nextClick" afterEffect="1"/>
                                        <p:tgtEl>
                                          <p:spTgt spid="254979">
                                            <p:txEl>
                                              <p:pRg st="1" end="1"/>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4979">
                                            <p:txEl>
                                              <p:pRg st="2" end="2"/>
                                            </p:txEl>
                                          </p:spTgt>
                                        </p:tgtEl>
                                        <p:attrNameLst>
                                          <p:attrName>style.visibility</p:attrName>
                                        </p:attrNameLst>
                                      </p:cBhvr>
                                      <p:to>
                                        <p:strVal val="visible"/>
                                      </p:to>
                                    </p:set>
                                    <p:animEffect transition="in" filter="checkerboard(across)">
                                      <p:cBhvr>
                                        <p:cTn id="17" dur="500"/>
                                        <p:tgtEl>
                                          <p:spTgt spid="254979">
                                            <p:txEl>
                                              <p:pRg st="2" end="2"/>
                                            </p:txEl>
                                          </p:spTgt>
                                        </p:tgtEl>
                                      </p:cBhvr>
                                    </p:animEffect>
                                  </p:childTnLst>
                                  <p:subTnLst>
                                    <p:animClr clrSpc="rgb" dir="cw">
                                      <p:cBhvr override="childStyle">
                                        <p:cTn dur="1" fill="hold" display="0" masterRel="nextClick" afterEffect="1"/>
                                        <p:tgtEl>
                                          <p:spTgt spid="254979">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3 Veri Yer Tutucusu"/>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12ABB8-82AD-42AB-A4D2-EFFBEE24DA65}" type="datetime1">
              <a:rPr lang="tr-TR" smtClean="0"/>
              <a:pPr eaLnBrk="1" hangingPunct="1"/>
              <a:t>24.09.2025</a:t>
            </a:fld>
            <a:endParaRPr lang="tr-TR"/>
          </a:p>
        </p:txBody>
      </p:sp>
      <p:sp>
        <p:nvSpPr>
          <p:cNvPr id="1028"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CHAPTER 4       ORTHOGRAPHIC PROJECTION</a:t>
            </a:r>
          </a:p>
        </p:txBody>
      </p:sp>
      <p:sp>
        <p:nvSpPr>
          <p:cNvPr id="1029"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5C5A70-CD9F-47B3-B7B0-C1BB4FEB540E}" type="slidenum">
              <a:rPr lang="tr-TR" smtClean="0"/>
              <a:pPr eaLnBrk="1" hangingPunct="1"/>
              <a:t>8</a:t>
            </a:fld>
            <a:endParaRPr lang="tr-TR"/>
          </a:p>
        </p:txBody>
      </p:sp>
      <p:sp>
        <p:nvSpPr>
          <p:cNvPr id="1030" name="Rectangle 2"/>
          <p:cNvSpPr>
            <a:spLocks noGrp="1" noChangeArrowheads="1"/>
          </p:cNvSpPr>
          <p:nvPr>
            <p:ph type="title"/>
          </p:nvPr>
        </p:nvSpPr>
        <p:spPr/>
        <p:txBody>
          <a:bodyPr/>
          <a:lstStyle/>
          <a:p>
            <a:pPr eaLnBrk="1" hangingPunct="1"/>
            <a:r>
              <a:rPr lang="en-US">
                <a:solidFill>
                  <a:schemeClr val="accent2"/>
                </a:solidFill>
              </a:rPr>
              <a:t>Classification of Projections</a:t>
            </a:r>
          </a:p>
        </p:txBody>
      </p:sp>
      <p:graphicFrame>
        <p:nvGraphicFramePr>
          <p:cNvPr id="1026" name="Object 3"/>
          <p:cNvGraphicFramePr>
            <a:graphicFrameLocks noGrp="1" noChangeAspect="1"/>
          </p:cNvGraphicFramePr>
          <p:nvPr>
            <p:ph type="dgm" idx="1"/>
          </p:nvPr>
        </p:nvGraphicFramePr>
        <p:xfrm>
          <a:off x="1447800" y="1282700"/>
          <a:ext cx="7010400" cy="5226050"/>
        </p:xfrm>
        <a:graphic>
          <a:graphicData uri="http://schemas.openxmlformats.org/presentationml/2006/ole">
            <mc:AlternateContent xmlns:mc="http://schemas.openxmlformats.org/markup-compatibility/2006">
              <mc:Choice xmlns:v="urn:schemas-microsoft-com:vml" Requires="v">
                <p:oleObj name="MS Org Chart" r:id="rId2" imgW="6235560" imgH="4647960" progId="OrgPlusWOPX.4">
                  <p:embed followColorScheme="full"/>
                </p:oleObj>
              </mc:Choice>
              <mc:Fallback>
                <p:oleObj name="MS Org Chart" r:id="rId2" imgW="6235560" imgH="4647960" progId="OrgPlusWOPX.4">
                  <p:embed followColorScheme="full"/>
                  <p:pic>
                    <p:nvPicPr>
                      <p:cNvPr id="102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82700"/>
                        <a:ext cx="7010400" cy="5226050"/>
                      </a:xfrm>
                      <a:prstGeom prst="rect">
                        <a:avLst/>
                      </a:prstGeom>
                    </p:spPr>
                  </p:pic>
                </p:oleObj>
              </mc:Fallback>
            </mc:AlternateContent>
          </a:graphicData>
        </a:graphic>
      </p:graphicFrame>
    </p:spTree>
    <p:extLst>
      <p:ext uri="{BB962C8B-B14F-4D97-AF65-F5344CB8AC3E}">
        <p14:creationId xmlns:p14="http://schemas.microsoft.com/office/powerpoint/2010/main" val="351269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etin kutusu"/>
          <p:cNvSpPr txBox="1"/>
          <p:nvPr/>
        </p:nvSpPr>
        <p:spPr>
          <a:xfrm>
            <a:off x="290365" y="188640"/>
            <a:ext cx="6462391" cy="553998"/>
          </a:xfrm>
          <a:prstGeom prst="rect">
            <a:avLst/>
          </a:prstGeom>
          <a:noFill/>
        </p:spPr>
        <p:txBody>
          <a:bodyPr wrap="square" rtlCol="0">
            <a:spAutoFit/>
          </a:bodyPr>
          <a:lstStyle/>
          <a:p>
            <a:r>
              <a:rPr lang="en-US" sz="3000" b="1" dirty="0">
                <a:solidFill>
                  <a:srgbClr val="B00000"/>
                </a:solidFill>
                <a:latin typeface="Arial" pitchFamily="34" charset="0"/>
                <a:cs typeface="Arial" pitchFamily="34" charset="0"/>
              </a:rPr>
              <a:t>Projection Methods</a:t>
            </a:r>
          </a:p>
        </p:txBody>
      </p:sp>
      <p:pic>
        <p:nvPicPr>
          <p:cNvPr id="2050" name="Picture 2"/>
          <p:cNvPicPr>
            <a:picLocks noChangeAspect="1" noChangeArrowheads="1"/>
          </p:cNvPicPr>
          <p:nvPr/>
        </p:nvPicPr>
        <p:blipFill>
          <a:blip r:embed="rId2" cstate="print"/>
          <a:srcRect/>
          <a:stretch>
            <a:fillRect/>
          </a:stretch>
        </p:blipFill>
        <p:spPr bwMode="auto">
          <a:xfrm>
            <a:off x="674449" y="1027757"/>
            <a:ext cx="3414167" cy="297730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775983" y="721625"/>
            <a:ext cx="3828465" cy="3283440"/>
          </a:xfrm>
          <a:prstGeom prst="rect">
            <a:avLst/>
          </a:prstGeom>
          <a:noFill/>
          <a:ln w="9525">
            <a:noFill/>
            <a:miter lim="800000"/>
            <a:headEnd/>
            <a:tailEnd/>
          </a:ln>
          <a:effectLst/>
        </p:spPr>
      </p:pic>
      <p:sp>
        <p:nvSpPr>
          <p:cNvPr id="15" name="14 Metin kutusu"/>
          <p:cNvSpPr txBox="1"/>
          <p:nvPr/>
        </p:nvSpPr>
        <p:spPr>
          <a:xfrm>
            <a:off x="1259632" y="4121460"/>
            <a:ext cx="2703654" cy="369332"/>
          </a:xfrm>
          <a:prstGeom prst="rect">
            <a:avLst/>
          </a:prstGeom>
          <a:noFill/>
        </p:spPr>
        <p:txBody>
          <a:bodyPr wrap="square" rtlCol="0">
            <a:spAutoFit/>
          </a:bodyPr>
          <a:lstStyle/>
          <a:p>
            <a:r>
              <a:rPr lang="en-US" dirty="0">
                <a:latin typeface="Arial" pitchFamily="34" charset="0"/>
                <a:cs typeface="Arial" pitchFamily="34" charset="0"/>
              </a:rPr>
              <a:t>Perspective projection</a:t>
            </a:r>
          </a:p>
        </p:txBody>
      </p:sp>
      <p:sp>
        <p:nvSpPr>
          <p:cNvPr id="16" name="15 Metin kutusu"/>
          <p:cNvSpPr txBox="1"/>
          <p:nvPr/>
        </p:nvSpPr>
        <p:spPr>
          <a:xfrm>
            <a:off x="5939349" y="4121460"/>
            <a:ext cx="2307997" cy="369332"/>
          </a:xfrm>
          <a:prstGeom prst="rect">
            <a:avLst/>
          </a:prstGeom>
          <a:noFill/>
        </p:spPr>
        <p:txBody>
          <a:bodyPr wrap="square" rtlCol="0">
            <a:spAutoFit/>
          </a:bodyPr>
          <a:lstStyle/>
          <a:p>
            <a:r>
              <a:rPr lang="en-US" dirty="0">
                <a:latin typeface="Arial" pitchFamily="34" charset="0"/>
                <a:cs typeface="Arial" pitchFamily="34" charset="0"/>
              </a:rPr>
              <a:t>Parallel projection</a:t>
            </a:r>
          </a:p>
        </p:txBody>
      </p:sp>
      <p:pic>
        <p:nvPicPr>
          <p:cNvPr id="2052" name="Picture 4"/>
          <p:cNvPicPr>
            <a:picLocks noChangeAspect="1" noChangeArrowheads="1"/>
          </p:cNvPicPr>
          <p:nvPr/>
        </p:nvPicPr>
        <p:blipFill>
          <a:blip r:embed="rId4" cstate="print"/>
          <a:srcRect/>
          <a:stretch>
            <a:fillRect/>
          </a:stretch>
        </p:blipFill>
        <p:spPr bwMode="auto">
          <a:xfrm>
            <a:off x="285720" y="4632564"/>
            <a:ext cx="1450741" cy="1584955"/>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1978447" y="4655588"/>
            <a:ext cx="2110169" cy="1570759"/>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4967656" y="4632564"/>
            <a:ext cx="3835769" cy="1500198"/>
          </a:xfrm>
          <a:prstGeom prst="rect">
            <a:avLst/>
          </a:prstGeom>
          <a:noFill/>
          <a:ln w="9525">
            <a:noFill/>
            <a:miter lim="800000"/>
            <a:headEnd/>
            <a:tailEnd/>
          </a:ln>
          <a:effectLst/>
        </p:spPr>
      </p:pic>
      <p:cxnSp>
        <p:nvCxnSpPr>
          <p:cNvPr id="21" name="20 Düz Bağlayıcı"/>
          <p:cNvCxnSpPr/>
          <p:nvPr/>
        </p:nvCxnSpPr>
        <p:spPr>
          <a:xfrm rot="5400000">
            <a:off x="1904065" y="3821970"/>
            <a:ext cx="5072098" cy="14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fld id="{EBD276D2-A4CC-49FD-AF7E-9063B4905D1C}" type="datetime1">
              <a:rPr lang="tr-TR" smtClean="0"/>
              <a:t>24.09.2025</a:t>
            </a:fld>
            <a:endParaRPr lang="tr-TR"/>
          </a:p>
        </p:txBody>
      </p:sp>
      <p:sp>
        <p:nvSpPr>
          <p:cNvPr id="3" name="Footer Placeholder 2"/>
          <p:cNvSpPr>
            <a:spLocks noGrp="1"/>
          </p:cNvSpPr>
          <p:nvPr>
            <p:ph type="ftr" sz="quarter" idx="11"/>
          </p:nvPr>
        </p:nvSpPr>
        <p:spPr/>
        <p:txBody>
          <a:bodyPr/>
          <a:lstStyle/>
          <a:p>
            <a:pPr>
              <a:defRPr/>
            </a:pPr>
            <a:r>
              <a:rPr lang="tr-TR"/>
              <a:t>CHAPTER 4       ORTHOGRAPHIC PROJECTION</a:t>
            </a:r>
          </a:p>
        </p:txBody>
      </p:sp>
      <p:sp>
        <p:nvSpPr>
          <p:cNvPr id="4" name="Slide Number Placeholder 3"/>
          <p:cNvSpPr>
            <a:spLocks noGrp="1"/>
          </p:cNvSpPr>
          <p:nvPr>
            <p:ph type="sldNum" sz="quarter" idx="12"/>
          </p:nvPr>
        </p:nvSpPr>
        <p:spPr/>
        <p:txBody>
          <a:bodyPr/>
          <a:lstStyle/>
          <a:p>
            <a:pPr>
              <a:defRPr/>
            </a:pPr>
            <a:fld id="{6012A527-AA7E-48CA-B13D-D3DE0D44A6D9}" type="slidenum">
              <a:rPr lang="tr-TR" smtClean="0"/>
              <a:pPr>
                <a:defRPr/>
              </a:pPr>
              <a:t>9</a:t>
            </a:fld>
            <a:endParaRPr lang="tr-TR"/>
          </a:p>
        </p:txBody>
      </p:sp>
    </p:spTree>
    <p:extLst>
      <p:ext uri="{BB962C8B-B14F-4D97-AF65-F5344CB8AC3E}">
        <p14:creationId xmlns:p14="http://schemas.microsoft.com/office/powerpoint/2010/main" val="987840205"/>
      </p:ext>
    </p:extLst>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2271</TotalTime>
  <Words>2430</Words>
  <Application>Microsoft Office PowerPoint</Application>
  <PresentationFormat>On-screen Show (4:3)</PresentationFormat>
  <Paragraphs>304</Paragraphs>
  <Slides>52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0" baseType="lpstr">
      <vt:lpstr>Arial</vt:lpstr>
      <vt:lpstr>Tahoma</vt:lpstr>
      <vt:lpstr>Times New Roman</vt:lpstr>
      <vt:lpstr>Verdana</vt:lpstr>
      <vt:lpstr>Wingdings</vt:lpstr>
      <vt:lpstr>Varsayılan Tasarım</vt:lpstr>
      <vt:lpstr>MS Org Chart</vt:lpstr>
      <vt:lpstr>Resim</vt:lpstr>
      <vt:lpstr>ME 113</vt:lpstr>
      <vt:lpstr>PowerPoint Presentation</vt:lpstr>
      <vt:lpstr>PowerPoint Presentation</vt:lpstr>
      <vt:lpstr>PowerPoint Presentation</vt:lpstr>
      <vt:lpstr>Projection Theory</vt:lpstr>
      <vt:lpstr>Common Elements of a Projection System</vt:lpstr>
      <vt:lpstr>Some Terminology</vt:lpstr>
      <vt:lpstr>Classification of Projections</vt:lpstr>
      <vt:lpstr>PowerPoint Presentation</vt:lpstr>
      <vt:lpstr>PowerPoint Presentation</vt:lpstr>
      <vt:lpstr>When the station point O is infinitely distant from the projection plane, the rays of projection will be parallel to each other as shown in (Fig.4.2). In this case the projection is called “parallel projection”.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4.3. MULTIVIEW PROJECTION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4.4. FIRST-ANGLE PROJECTION</vt:lpstr>
      <vt:lpstr>PowerPoint Presentation</vt:lpstr>
      <vt:lpstr>4.5. THIRD ANGLE PROJECTION</vt:lpstr>
      <vt:lpstr>PowerPoint Presentation</vt:lpstr>
      <vt:lpstr>PowerPoint Presentation</vt:lpstr>
      <vt:lpstr>4.6. THE SIX PRINCIPAL 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4.7. COMBINATION OF VIEWS</vt:lpstr>
      <vt:lpstr>PowerPoint Presentation</vt:lpstr>
      <vt:lpstr>PowerPoint Presentation</vt:lpstr>
      <vt:lpstr>PowerPoint Presentation</vt:lpstr>
      <vt:lpstr>PowerPoint Presentation</vt:lpstr>
    </vt:vector>
  </TitlesOfParts>
  <Company>GU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Makbolby1</dc:creator>
  <cp:lastModifiedBy>PC</cp:lastModifiedBy>
  <cp:revision>202</cp:revision>
  <dcterms:created xsi:type="dcterms:W3CDTF">2004-02-25T15:32:09Z</dcterms:created>
  <dcterms:modified xsi:type="dcterms:W3CDTF">2025-09-24T07:07:45Z</dcterms:modified>
</cp:coreProperties>
</file>