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28117-B20A-4F5D-88C1-DB9A21FB805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37E6-A0E3-4965-899E-58AF806D8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0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the topic with a question: if a laboratory reports 'Salmonella not detected in 25 g', what exactly has been proved? (Only that this 25 g portion gave a negative result with that method.)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often quote only the limit. Stress that the same limit with n=1 and with n=30 gives completely different protection - the plan is part of the criterion.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 1: food safety criteria; click 2: process hygiene criteria; clicks 3-4: what happens when each fails; click 5: the Turkish regulation.</a:t>
            </a:r>
          </a:p>
          <a:p>
            <a:r>
              <a:t>The distinction matters in practice: a high Enterobacteriaceae count on a carcass is not a recall situation - it is a signal that the slaughter hygiene is drifting.</a:t>
            </a:r>
          </a:p>
          <a:p>
            <a:r>
              <a:t>Ask: which family does the 'absence of Salmonella in 25 g' criterion belong to, and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 parameter per click (4 clicks), then how to read a complete criterion and a warning about units.</a:t>
            </a:r>
          </a:p>
          <a:p>
            <a:r>
              <a:t>Write a criterion from the Turkish regulation on the board and have the students read it aloud in words before the last two clicks.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Clicks 1-2: the two plan types; clicks 3-6: four lots judged against the same criterion.</a:t>
            </a:r>
          </a:p>
          <a:p>
            <a:r>
              <a:t>Lot D is the key one: M is an absolute limit, c applies only to the marginal zone between m and M.</a:t>
            </a:r>
          </a:p>
          <a:p>
            <a:r>
              <a:t>Ask students to judge a fifth lot that you invent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Clicks 1-3: the operating characteristic curves for three plans of increasing stringency; clicks 4-5: how to read them; click 6: the conclusion.</a:t>
            </a:r>
          </a:p>
          <a:p>
            <a:r>
              <a:t>The OC curve is the single most important idea of this chapter. Pa = (1 - p)^n for a two-class plan with c = 0.</a:t>
            </a:r>
          </a:p>
          <a:p>
            <a:r>
              <a:t>Ask: why does the food industry test carcasses for Enterobacteriaceae every week instead of testing every batch for Salmonella?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 1: the scenario; clicks 2-5: the four contamination levels; clicks 6-7: the arithmetic and the message.</a:t>
            </a:r>
          </a:p>
          <a:p>
            <a:r>
              <a:t>This is the quantitative answer to the question asked at the start of the chapter. Low-level, widely dispersed contamination - exactly the kind that causes outbreaks in dry, fatty foods - is invisible to end-product testing.</a:t>
            </a:r>
          </a:p>
          <a:p>
            <a:r>
              <a:t>Use it to justify environmental monitoring (Chapter 3) as the better strategy.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Emphasise the second question: the same organism in a food that will be cooked and in a ready-to-eat food belongs to different cases. This is why raw chicken and sliced ham are not judged by the same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 severity row per click (5 clicks), then the stringency arrow and the two verified anchor examples.</a:t>
            </a:r>
          </a:p>
          <a:p>
            <a:r>
              <a:t>Work through one product with the class: pastırma eaten without cooking, with Salmonella as the hazard - which case, and therefore which plan?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practical point for the laboratory course: most 'strange' results come from sampling errors, not from the analysis. Ask students to list the mistakes they have seen in their own laboratory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Link to the laboratory course: this is why duplicate plates from the same dilution never agree exactly, and why we do not report a count as '112 cfu/g'.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 1: the result arrives; click 2: which family of criteria applies; clicks 3-4: the two decision paths; click 5: the common first question.</a:t>
            </a:r>
          </a:p>
          <a:p>
            <a:r>
              <a:t>Stress the asymmetry: for process hygiene criteria the correct response is improvement; for food safety criteria it is withdrawal. Confusing the two is a common and expensive mistake in industry.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Closing argument of the chapter, and the bridge back to HACCP: the laboratory is the instrument panel, not the steering wheel.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Finish by returning to the opening question: what has been proved by 'Salmonella not detected in 25 g'? The students should now be able to answer it precisely.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8262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653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656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149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337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723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4080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16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471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612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088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1E344-BC22-4F18-8C67-84C01E4AA1DB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3F2E-05D5-4148-BD02-251C82AB453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0202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000">
                <a:latin typeface="Calibri"/>
              </a:rPr>
              <a:t>FE 305 FOOD MICROBIOLOGY</a:t>
            </a:r>
          </a:p>
          <a:p>
            <a:r>
              <a:rPr sz="3000">
                <a:latin typeface="Calibri"/>
              </a:rPr>
              <a:t>Microbiological Criteria and Sampling Plans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Dr. Hüseyin BOZKURT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Why Do We Take Samples?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A laboratory result describes the sample, not the lot.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We test a few hundred grams and then make a decision about many </a:t>
            </a:r>
            <a:r>
              <a:rPr sz="2000" i="0" dirty="0" err="1">
                <a:solidFill>
                  <a:srgbClr val="2C2C2A"/>
                </a:solidFill>
                <a:latin typeface="Calibri"/>
              </a:rPr>
              <a:t>tonnes</a:t>
            </a:r>
            <a:r>
              <a:rPr sz="2000" i="0" dirty="0">
                <a:solidFill>
                  <a:srgbClr val="2C2C2A"/>
                </a:solidFill>
                <a:latin typeface="Calibri"/>
              </a:rPr>
              <a:t>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Microorganisms are never distributed evenly in a lot: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contamination is usually clustered - one contaminated batch, one dirty filler, one sick worker,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so two samples from the same lot can give completely different results.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Therefore every sampling plan carries two risks: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producer's risk - a good lot is rejected;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consumer's risk - a bad lot is accepted.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A sampling plan cannot remove these risks; it can only make them known and acceptable.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What Is a Microbiological Criterion?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A microbiological criterion defines the acceptability of a product, a batch or a process, based on the absence, presence or number of microorganisms, or on the amount of their toxins or metabolites, per unit of mass, volume, area or batch.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A complete criterion must state: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food or process it applies to;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microorganism or toxin concerned, and why it was chosen;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analytical method, with its performance characteristics;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sampling plan: n, c, m and M;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stage of the food chain at which it applies;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the action to be taken when the criterion is not met.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A number on its own is not a criterion. “≤ 100 </a:t>
            </a:r>
            <a:r>
              <a:rPr sz="2000" i="0" dirty="0" err="1">
                <a:solidFill>
                  <a:srgbClr val="2C2C2A"/>
                </a:solidFill>
                <a:latin typeface="Calibri"/>
              </a:rPr>
              <a:t>cfu</a:t>
            </a:r>
            <a:r>
              <a:rPr sz="2000" i="0" dirty="0">
                <a:solidFill>
                  <a:srgbClr val="2C2C2A"/>
                </a:solidFill>
                <a:latin typeface="Calibri"/>
              </a:rPr>
              <a:t>/g” tells us nothing without n, c, the method and the stage of application.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Two Families of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20040" y="1280160"/>
            <a:ext cx="4160520" cy="54864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791F1F"/>
                </a:solidFill>
                <a:latin typeface="Calibri"/>
              </a:rPr>
              <a:t>Food safety criteria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874519"/>
            <a:ext cx="416052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define whether a product is safe to place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on the market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apply throughout the shelf life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examples: </a:t>
            </a:r>
            <a:r>
              <a:rPr b="0" i="1">
                <a:solidFill>
                  <a:srgbClr val="2C2C2A"/>
                </a:solidFill>
                <a:latin typeface="Calibri"/>
              </a:rPr>
              <a:t>Listeria monocytogenes</a:t>
            </a:r>
            <a:r>
              <a:rPr b="0" i="0">
                <a:solidFill>
                  <a:srgbClr val="2C2C2A"/>
                </a:solidFill>
                <a:latin typeface="Calibri"/>
              </a:rPr>
              <a:t> and</a:t>
            </a:r>
          </a:p>
          <a:p>
            <a:pPr algn="l"/>
            <a:r>
              <a:rPr b="0" i="1">
                <a:solidFill>
                  <a:srgbClr val="2C2C2A"/>
                </a:solidFill>
                <a:latin typeface="Calibri"/>
              </a:rPr>
              <a:t>Salmonella</a:t>
            </a:r>
            <a:r>
              <a:rPr b="0" i="0">
                <a:solidFill>
                  <a:srgbClr val="2C2C2A"/>
                </a:solidFill>
                <a:latin typeface="Calibri"/>
              </a:rPr>
              <a:t> in ready-to-eat foods,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staphylococcal enterotoxin in cheese,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histamine in fish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280160"/>
            <a:ext cx="4160520" cy="548640"/>
          </a:xfrm>
          <a:prstGeom prst="roundRect">
            <a:avLst>
              <a:gd name="adj" fmla="val 10000"/>
            </a:avLst>
          </a:prstGeom>
          <a:solidFill>
            <a:srgbClr val="E6F1FB"/>
          </a:solidFill>
          <a:ln w="12700">
            <a:solidFill>
              <a:srgbClr val="185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0C447C"/>
                </a:solidFill>
                <a:latin typeface="Calibri"/>
              </a:rPr>
              <a:t>Process hygiene criteria</a:t>
            </a:r>
          </a:p>
        </p:txBody>
      </p:sp>
      <p:sp>
        <p:nvSpPr>
          <p:cNvPr id="6" name="Rectangle 5"/>
          <p:cNvSpPr/>
          <p:nvPr/>
        </p:nvSpPr>
        <p:spPr>
          <a:xfrm>
            <a:off x="4663440" y="1874519"/>
            <a:ext cx="416052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indicate whether the process is working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as it should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apply at the end of the process, not to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the product on the shelf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examples: aerobic colony count and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Enterobacteriaceae on carcasses,</a:t>
            </a:r>
          </a:p>
          <a:p>
            <a:pPr algn="l"/>
            <a:r>
              <a:rPr b="0" i="1">
                <a:solidFill>
                  <a:srgbClr val="2C2C2A"/>
                </a:solidFill>
                <a:latin typeface="Calibri"/>
              </a:rPr>
              <a:t>E. coli</a:t>
            </a:r>
            <a:r>
              <a:rPr b="0" i="0">
                <a:solidFill>
                  <a:srgbClr val="2C2C2A"/>
                </a:solidFill>
                <a:latin typeface="Calibri"/>
              </a:rPr>
              <a:t> in minced meat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4434840"/>
            <a:ext cx="4160520" cy="105156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If it fails</a:t>
            </a:r>
          </a:p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the batch must be withdrawn or recalled;</a:t>
            </a:r>
          </a:p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reprocessing only if the treatment removes the hazard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63440" y="4434840"/>
            <a:ext cx="4160520" cy="1051560"/>
          </a:xfrm>
          <a:prstGeom prst="roundRect">
            <a:avLst>
              <a:gd name="adj" fmla="val 10000"/>
            </a:avLst>
          </a:prstGeom>
          <a:solidFill>
            <a:srgbClr val="E6F1FB"/>
          </a:solidFill>
          <a:ln w="12700">
            <a:solidFill>
              <a:srgbClr val="185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0C447C"/>
                </a:solidFill>
                <a:latin typeface="Calibri"/>
              </a:rPr>
              <a:t>If it fails</a:t>
            </a:r>
          </a:p>
          <a:p>
            <a:pPr algn="ctr"/>
            <a:r>
              <a:rPr sz="1600" b="0" i="0">
                <a:solidFill>
                  <a:srgbClr val="0C447C"/>
                </a:solidFill>
                <a:latin typeface="Calibri"/>
              </a:rPr>
              <a:t>improve hygiene and process control;</a:t>
            </a:r>
          </a:p>
          <a:p>
            <a:pPr algn="ctr"/>
            <a:r>
              <a:rPr sz="1600" b="0" i="0">
                <a:solidFill>
                  <a:srgbClr val="0C447C"/>
                </a:solidFill>
                <a:latin typeface="Calibri"/>
              </a:rPr>
              <a:t>review raw materials - no recall is required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5623560"/>
            <a:ext cx="8503920" cy="822960"/>
          </a:xfrm>
          <a:prstGeom prst="roundRect">
            <a:avLst>
              <a:gd name="adj" fmla="val 10000"/>
            </a:avLst>
          </a:prstGeom>
          <a:solidFill>
            <a:srgbClr val="EEEDFE"/>
          </a:solidFill>
          <a:ln w="12700">
            <a:solidFill>
              <a:srgbClr val="534A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3C3489"/>
                </a:solidFill>
                <a:latin typeface="Calibri"/>
              </a:rPr>
              <a:t>In Türkiye both families are set out in the same regulation</a:t>
            </a:r>
          </a:p>
          <a:p>
            <a:pPr algn="ctr"/>
            <a:r>
              <a:rPr b="0" i="0">
                <a:solidFill>
                  <a:srgbClr val="3C3489"/>
                </a:solidFill>
                <a:latin typeface="Calibri"/>
              </a:rPr>
              <a:t>Türk Gıda Kodeksi Mikrobiyolojik Kriterler Yönetmeliği, which follows EU Regulation 2073/2005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The Sampling Plan: n, c, m and 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20040" y="1280160"/>
            <a:ext cx="777240" cy="749808"/>
          </a:xfrm>
          <a:prstGeom prst="roundRect">
            <a:avLst>
              <a:gd name="adj" fmla="val 10000"/>
            </a:avLst>
          </a:prstGeom>
          <a:solidFill>
            <a:srgbClr val="E6F1FB"/>
          </a:solidFill>
          <a:ln w="12700">
            <a:solidFill>
              <a:srgbClr val="185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3600" b="1" i="0">
                <a:solidFill>
                  <a:srgbClr val="0C447C"/>
                </a:solidFill>
                <a:latin typeface="Calibri"/>
              </a:rPr>
              <a:t>n</a:t>
            </a:r>
          </a:p>
        </p:txBody>
      </p:sp>
      <p:sp>
        <p:nvSpPr>
          <p:cNvPr id="4" name="Rectangle 3"/>
          <p:cNvSpPr/>
          <p:nvPr/>
        </p:nvSpPr>
        <p:spPr>
          <a:xfrm>
            <a:off x="1234440" y="1280160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the number of sample units taken from the lot and examined separately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77840" y="1280160"/>
            <a:ext cx="3246120" cy="749808"/>
          </a:xfrm>
          <a:prstGeom prst="roundRect">
            <a:avLst>
              <a:gd name="adj" fmla="val 10000"/>
            </a:avLst>
          </a:prstGeom>
          <a:solidFill>
            <a:srgbClr val="E6F1FB"/>
          </a:solidFill>
          <a:ln w="12700">
            <a:solidFill>
              <a:srgbClr val="185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0C447C"/>
                </a:solidFill>
                <a:latin typeface="Calibri"/>
              </a:rPr>
              <a:t>more units = more information = a stricter plan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2121408"/>
            <a:ext cx="777240" cy="74980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3600" b="1" i="0">
                <a:solidFill>
                  <a:srgbClr val="085041"/>
                </a:solidFill>
                <a:latin typeface="Calibri"/>
              </a:rPr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4440" y="2121408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the maximum number of sample units that may give a marginal (or unacceptable) result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77840" y="2121408"/>
            <a:ext cx="3246120" cy="74980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085041"/>
                </a:solidFill>
                <a:latin typeface="Calibri"/>
              </a:rPr>
              <a:t>c = 0 means one positive unit rejects the lot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2962656"/>
            <a:ext cx="777240" cy="74980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3600" b="1" i="0">
                <a:solidFill>
                  <a:srgbClr val="633806"/>
                </a:solidFill>
                <a:latin typeface="Calibri"/>
              </a:rPr>
              <a:t>m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34440" y="2962656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the limit that separates acceptable quality from marginal quality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77840" y="2962656"/>
            <a:ext cx="3246120" cy="74980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usually what good hygienic practice can achieve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" y="3803904"/>
            <a:ext cx="777240" cy="74980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3600" b="1" i="0">
                <a:solidFill>
                  <a:srgbClr val="791F1F"/>
                </a:solidFill>
                <a:latin typeface="Calibri"/>
              </a:rPr>
              <a:t>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34440" y="3803904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the limit above which the result is unacceptable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77840" y="3803904"/>
            <a:ext cx="3246120" cy="74980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a level of decisive concern - often 10 to 100 times 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" y="4828032"/>
            <a:ext cx="8503920" cy="1005840"/>
          </a:xfrm>
          <a:prstGeom prst="roundRect">
            <a:avLst>
              <a:gd name="adj" fmla="val 10000"/>
            </a:avLst>
          </a:prstGeom>
          <a:solidFill>
            <a:srgbClr val="EEEDFE"/>
          </a:solidFill>
          <a:ln w="12700">
            <a:solidFill>
              <a:srgbClr val="534A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3C3489"/>
                </a:solidFill>
                <a:latin typeface="Calibri"/>
              </a:rPr>
              <a:t>Reading a criterion</a:t>
            </a:r>
          </a:p>
          <a:p>
            <a:pPr algn="ctr"/>
            <a:r>
              <a:rPr b="0" i="0">
                <a:solidFill>
                  <a:srgbClr val="3C3489"/>
                </a:solidFill>
                <a:latin typeface="Calibri"/>
              </a:rPr>
              <a:t>“n = 5, c = 2, m = 10² cfu/g, M = 10³ cfu/g” means: take five units; the lot is accepted if all</a:t>
            </a:r>
          </a:p>
          <a:p>
            <a:pPr algn="ctr"/>
            <a:r>
              <a:rPr b="0" i="0">
                <a:solidFill>
                  <a:srgbClr val="3C3489"/>
                </a:solidFill>
                <a:latin typeface="Calibri"/>
              </a:rPr>
              <a:t>five are below 10³ and at most two of them lie between 10² and 10³.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040" y="5971032"/>
            <a:ext cx="8503920" cy="77724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The unit matters as much as the numbers</a:t>
            </a:r>
          </a:p>
          <a:p>
            <a:pPr algn="ctr"/>
            <a:r>
              <a:rPr b="0" i="0">
                <a:solidFill>
                  <a:srgbClr val="27500A"/>
                </a:solidFill>
                <a:latin typeface="Calibri"/>
              </a:rPr>
              <a:t>a 25 g test portion, a 10 cm² swab and a whole carcass rinse are not comparable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Two-Class and Three-Class Plans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20040" y="1280160"/>
            <a:ext cx="4160520" cy="502920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712B13"/>
                </a:solidFill>
                <a:latin typeface="Calibri"/>
              </a:rPr>
              <a:t>Two-class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828800"/>
            <a:ext cx="41605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each unit is simply acceptable or defective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only one limit is needed (m), or presence/absence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used for pathogens: </a:t>
            </a:r>
            <a:r>
              <a:rPr b="0" i="1">
                <a:solidFill>
                  <a:srgbClr val="2C2C2A"/>
                </a:solidFill>
                <a:latin typeface="Calibri"/>
              </a:rPr>
              <a:t>Salmonella</a:t>
            </a:r>
            <a:r>
              <a:rPr b="0" i="0">
                <a:solidFill>
                  <a:srgbClr val="2C2C2A"/>
                </a:solidFill>
                <a:latin typeface="Calibri"/>
              </a:rPr>
              <a:t> not detected in 25 g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typical: n = 5, c = 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280160"/>
            <a:ext cx="4160520" cy="502920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085041"/>
                </a:solidFill>
                <a:latin typeface="Calibri"/>
              </a:rPr>
              <a:t>Three-class plan</a:t>
            </a:r>
          </a:p>
        </p:txBody>
      </p:sp>
      <p:sp>
        <p:nvSpPr>
          <p:cNvPr id="6" name="Rectangle 5"/>
          <p:cNvSpPr/>
          <p:nvPr/>
        </p:nvSpPr>
        <p:spPr>
          <a:xfrm>
            <a:off x="4663440" y="1828800"/>
            <a:ext cx="41605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each unit is acceptable, marginal or defective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two limits are needed: m and M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used for counts: hygiene indicators, spoilage flora</a:t>
            </a:r>
          </a:p>
          <a:p>
            <a:pPr algn="l"/>
            <a:r>
              <a:rPr b="0" i="0">
                <a:solidFill>
                  <a:srgbClr val="2C2C2A"/>
                </a:solidFill>
                <a:latin typeface="Calibri"/>
              </a:rPr>
              <a:t>typical: n = 5, c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3657600"/>
            <a:ext cx="8503920" cy="307777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2000" b="1" i="0">
                <a:solidFill>
                  <a:srgbClr val="2C2C2A"/>
                </a:solidFill>
                <a:latin typeface="Calibri"/>
              </a:rPr>
              <a:t>Example: n = 5, c = 2, m = 10² cfu/g, M = 10³ cfu/g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4023360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Lot 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34440" y="4023360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30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6232" y="4023360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78024" y="4023360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80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99816" y="4023360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90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21608" y="4023360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60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4840" y="4023360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600" b="0" i="0">
                <a:solidFill>
                  <a:srgbClr val="2C2C2A"/>
                </a:solidFill>
                <a:latin typeface="Calibri"/>
              </a:rPr>
              <a:t>all five below 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0" y="4023360"/>
            <a:ext cx="1143000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accept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040" y="4553712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Lot 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4440" y="4553712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30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56232" y="4553712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50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78024" y="4553712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400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099816" y="4553712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600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21608" y="4553712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60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34840" y="4553712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600" b="0" i="0">
                <a:solidFill>
                  <a:srgbClr val="2C2C2A"/>
                </a:solidFill>
                <a:latin typeface="Calibri"/>
              </a:rPr>
              <a:t>two units between m and M - still within 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80960" y="4553712"/>
            <a:ext cx="1143000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accept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0040" y="5084064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Lot C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4440" y="5084064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30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856232" y="5084064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300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78024" y="5084064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400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099816" y="5084064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500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721608" y="5084064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60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34840" y="5084064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600" b="0" i="0">
                <a:solidFill>
                  <a:srgbClr val="2C2C2A"/>
                </a:solidFill>
                <a:latin typeface="Calibri"/>
              </a:rPr>
              <a:t>three units between m and M - c is exceeded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80960" y="5084064"/>
            <a:ext cx="1143000" cy="45720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reject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0040" y="5614416"/>
            <a:ext cx="822960" cy="4572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Lot 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34440" y="5614416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30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856232" y="5614416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50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478024" y="5614416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80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099816" y="5614416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2000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721608" y="5614416"/>
            <a:ext cx="566928" cy="4572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60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34840" y="5614416"/>
            <a:ext cx="31089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600" b="0" i="0">
                <a:solidFill>
                  <a:srgbClr val="2C2C2A"/>
                </a:solidFill>
                <a:latin typeface="Calibri"/>
              </a:rPr>
              <a:t>one unit above M - M is absolute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80960" y="5614416"/>
            <a:ext cx="1143000" cy="45720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reject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What a Sampling Plan Can and Cannot Promise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1325880" y="4572000"/>
            <a:ext cx="4434840" cy="0"/>
          </a:xfrm>
          <a:prstGeom prst="line">
            <a:avLst/>
          </a:prstGeom>
          <a:ln w="15875">
            <a:solidFill>
              <a:srgbClr val="2C2C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1325880" y="1645920"/>
            <a:ext cx="0" cy="2926080"/>
          </a:xfrm>
          <a:prstGeom prst="line">
            <a:avLst/>
          </a:prstGeom>
          <a:ln w="15875">
            <a:solidFill>
              <a:srgbClr val="2C2C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4462272"/>
            <a:ext cx="73152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r"/>
            <a:r>
              <a:rPr sz="1200" b="0" i="0">
                <a:solidFill>
                  <a:srgbClr val="5F5E5A"/>
                </a:solidFill>
                <a:latin typeface="Calibri"/>
              </a:rPr>
              <a:t>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765041"/>
            <a:ext cx="73152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r"/>
            <a:r>
              <a:rPr sz="1200" b="0" i="0">
                <a:solidFill>
                  <a:srgbClr val="5F5E5A"/>
                </a:solidFill>
                <a:latin typeface="Calibri"/>
              </a:rPr>
              <a:t>25%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067812"/>
            <a:ext cx="73152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r"/>
            <a:r>
              <a:rPr sz="1200" b="0" i="0">
                <a:solidFill>
                  <a:srgbClr val="5F5E5A"/>
                </a:solidFill>
                <a:latin typeface="Calibri"/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70582"/>
            <a:ext cx="73152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r"/>
            <a:r>
              <a:rPr sz="1200" b="0" i="0">
                <a:solidFill>
                  <a:srgbClr val="5F5E5A"/>
                </a:solidFill>
                <a:latin typeface="Calibri"/>
              </a:rPr>
              <a:t>75%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673352"/>
            <a:ext cx="73152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r"/>
            <a:r>
              <a:rPr sz="1200" b="0" i="0">
                <a:solidFill>
                  <a:srgbClr val="5F5E5A"/>
                </a:solidFill>
                <a:latin typeface="Calibri"/>
              </a:rPr>
              <a:t>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4617720"/>
            <a:ext cx="64008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200" b="0" i="0">
                <a:solidFill>
                  <a:srgbClr val="5F5E5A"/>
                </a:solidFill>
                <a:latin typeface="Calibri"/>
              </a:rPr>
              <a:t>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91690" y="4617720"/>
            <a:ext cx="64008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200" b="0" i="0">
                <a:solidFill>
                  <a:srgbClr val="5F5E5A"/>
                </a:solidFill>
                <a:latin typeface="Calibri"/>
              </a:rPr>
              <a:t>10%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7540" y="4617720"/>
            <a:ext cx="64008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200" b="0" i="0">
                <a:solidFill>
                  <a:srgbClr val="5F5E5A"/>
                </a:solidFill>
                <a:latin typeface="Calibri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3390" y="4617720"/>
            <a:ext cx="64008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200" b="0" i="0">
                <a:solidFill>
                  <a:srgbClr val="5F5E5A"/>
                </a:solidFill>
                <a:latin typeface="Calibri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4617720"/>
            <a:ext cx="640080" cy="184666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200" b="0" i="0">
                <a:solidFill>
                  <a:srgbClr val="5F5E5A"/>
                </a:solidFill>
                <a:latin typeface="Calibri"/>
              </a:rPr>
              <a:t>40%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" y="1280160"/>
            <a:ext cx="3108960" cy="246221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1600" b="1" i="0">
                <a:solidFill>
                  <a:srgbClr val="5F5E5A"/>
                </a:solidFill>
                <a:latin typeface="Calibri"/>
              </a:rPr>
              <a:t>chance of ACCEPTING the 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864608"/>
            <a:ext cx="3657600" cy="492443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1600" b="1" i="0">
                <a:solidFill>
                  <a:srgbClr val="5F5E5A"/>
                </a:solidFill>
                <a:latin typeface="Calibri"/>
              </a:rPr>
              <a:t>true proportion of defective units in the lot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25880" y="1783080"/>
            <a:ext cx="54292" cy="6902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380172" y="1852109"/>
            <a:ext cx="54292" cy="6765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434464" y="1919764"/>
            <a:ext cx="54293" cy="6630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488757" y="1986067"/>
            <a:ext cx="54293" cy="6497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543050" y="2051037"/>
            <a:ext cx="54292" cy="6365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597342" y="2114694"/>
            <a:ext cx="54293" cy="6236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651635" y="2177059"/>
            <a:ext cx="54292" cy="6109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705927" y="2238151"/>
            <a:ext cx="54292" cy="5983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760219" y="2297990"/>
            <a:ext cx="54293" cy="5860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814512" y="2356596"/>
            <a:ext cx="54293" cy="5739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868805" y="2413986"/>
            <a:ext cx="54292" cy="5619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923097" y="2470182"/>
            <a:ext cx="54293" cy="5501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977390" y="2525200"/>
            <a:ext cx="54292" cy="5386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031682" y="2579060"/>
            <a:ext cx="54293" cy="5272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085975" y="2631780"/>
            <a:ext cx="54292" cy="5159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2140267" y="2683379"/>
            <a:ext cx="54293" cy="5049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2194560" y="2733874"/>
            <a:ext cx="54292" cy="4940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2248852" y="2783283"/>
            <a:ext cx="54293" cy="4834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2303145" y="2831624"/>
            <a:ext cx="54292" cy="4729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2357437" y="2878914"/>
            <a:ext cx="54293" cy="4625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2411730" y="2925170"/>
            <a:ext cx="54292" cy="4524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466022" y="2970410"/>
            <a:ext cx="54292" cy="4424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2520314" y="3014650"/>
            <a:ext cx="54293" cy="4325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2574607" y="3057907"/>
            <a:ext cx="54293" cy="4229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2628900" y="3100197"/>
            <a:ext cx="54292" cy="4134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2683192" y="3141538"/>
            <a:ext cx="54293" cy="4040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737485" y="3181943"/>
            <a:ext cx="54292" cy="3948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791777" y="3221431"/>
            <a:ext cx="54293" cy="3858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846070" y="3260016"/>
            <a:ext cx="54292" cy="3769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900362" y="3297714"/>
            <a:ext cx="54293" cy="3682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954655" y="3334541"/>
            <a:ext cx="54292" cy="3597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008947" y="3370511"/>
            <a:ext cx="54292" cy="3512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063239" y="3405640"/>
            <a:ext cx="54293" cy="3430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3117532" y="3439942"/>
            <a:ext cx="54293" cy="3349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3171825" y="3473433"/>
            <a:ext cx="54292" cy="3269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226117" y="3506126"/>
            <a:ext cx="54293" cy="3191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3280410" y="3538036"/>
            <a:ext cx="54292" cy="3114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334702" y="3569177"/>
            <a:ext cx="54293" cy="3038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3388995" y="3599563"/>
            <a:ext cx="54292" cy="2964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443287" y="3629208"/>
            <a:ext cx="54293" cy="2891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497580" y="3658126"/>
            <a:ext cx="54292" cy="28204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3551872" y="3686330"/>
            <a:ext cx="54292" cy="2750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3606164" y="3713833"/>
            <a:ext cx="54293" cy="2681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660457" y="3740649"/>
            <a:ext cx="54293" cy="2614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3714750" y="3766790"/>
            <a:ext cx="54292" cy="2547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3769042" y="3792269"/>
            <a:ext cx="54293" cy="2483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3823335" y="3817099"/>
            <a:ext cx="54292" cy="24194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3877627" y="3841293"/>
            <a:ext cx="54293" cy="2356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3931920" y="3864862"/>
            <a:ext cx="54292" cy="2295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3986212" y="3887819"/>
            <a:ext cx="54293" cy="2235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4040505" y="3910176"/>
            <a:ext cx="54292" cy="2176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4094797" y="3931944"/>
            <a:ext cx="54292" cy="2119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4149089" y="3953136"/>
            <a:ext cx="54293" cy="2062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4203382" y="3973763"/>
            <a:ext cx="54293" cy="2007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4257675" y="3993836"/>
            <a:ext cx="54292" cy="1953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4311967" y="4013367"/>
            <a:ext cx="54293" cy="1899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4366260" y="4032366"/>
            <a:ext cx="54292" cy="1847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4420552" y="4050845"/>
            <a:ext cx="54293" cy="1796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4474845" y="4068814"/>
            <a:ext cx="54292" cy="1747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4529137" y="4086284"/>
            <a:ext cx="54293" cy="1698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4583430" y="4103266"/>
            <a:ext cx="54292" cy="1650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4637722" y="4119769"/>
            <a:ext cx="54293" cy="16035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4692015" y="4135804"/>
            <a:ext cx="54292" cy="1557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4746307" y="4151380"/>
            <a:ext cx="54293" cy="1512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4800600" y="4166509"/>
            <a:ext cx="54292" cy="1469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4854892" y="4181199"/>
            <a:ext cx="54293" cy="1426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4909185" y="4195460"/>
            <a:ext cx="54292" cy="1384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4963477" y="4209302"/>
            <a:ext cx="54293" cy="13432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5017770" y="4222734"/>
            <a:ext cx="54292" cy="1303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5072062" y="4235765"/>
            <a:ext cx="54293" cy="1263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5126355" y="4248404"/>
            <a:ext cx="54292" cy="12256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5180647" y="4260660"/>
            <a:ext cx="54293" cy="11881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5234940" y="4272541"/>
            <a:ext cx="54292" cy="1151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5289232" y="4284058"/>
            <a:ext cx="54293" cy="11159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5343525" y="4295217"/>
            <a:ext cx="54292" cy="1081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5397817" y="4306027"/>
            <a:ext cx="54293" cy="10470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5452110" y="4316497"/>
            <a:ext cx="54292" cy="1013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5506402" y="4326635"/>
            <a:ext cx="54293" cy="9813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5560695" y="4336448"/>
            <a:ext cx="54292" cy="9497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5614987" y="4345945"/>
            <a:ext cx="54293" cy="9188"/>
          </a:xfrm>
          <a:prstGeom prst="line">
            <a:avLst/>
          </a:prstGeom>
          <a:ln w="31750">
            <a:solidFill>
              <a:srgbClr val="185F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714750" y="2201418"/>
            <a:ext cx="2377440" cy="246221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1600" b="1" i="0">
                <a:solidFill>
                  <a:srgbClr val="185FA5"/>
                </a:solidFill>
                <a:latin typeface="Calibri"/>
              </a:rPr>
              <a:t>n = 5, c = 0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1325880" y="1783080"/>
            <a:ext cx="54292" cy="13634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1380172" y="1919429"/>
            <a:ext cx="54292" cy="13032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1434464" y="2049750"/>
            <a:ext cx="54293" cy="12453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1488757" y="2174280"/>
            <a:ext cx="54293" cy="11896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1543050" y="2293249"/>
            <a:ext cx="54292" cy="11362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1597342" y="2406878"/>
            <a:ext cx="54293" cy="10850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1651635" y="2515383"/>
            <a:ext cx="54292" cy="10358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1705927" y="2618968"/>
            <a:ext cx="54292" cy="9886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1760219" y="2717834"/>
            <a:ext cx="54293" cy="9433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1814512" y="2812173"/>
            <a:ext cx="54293" cy="8999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1868805" y="2902170"/>
            <a:ext cx="54292" cy="8583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923097" y="2988003"/>
            <a:ext cx="54293" cy="8184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1977390" y="3069845"/>
            <a:ext cx="54292" cy="7801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2031682" y="3147861"/>
            <a:ext cx="54293" cy="7435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2085975" y="3222212"/>
            <a:ext cx="54292" cy="7083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2140267" y="3293050"/>
            <a:ext cx="54293" cy="6747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2194560" y="3360525"/>
            <a:ext cx="54292" cy="64254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2248852" y="3424779"/>
            <a:ext cx="54293" cy="6117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2303145" y="3485949"/>
            <a:ext cx="54292" cy="5821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2357437" y="3544168"/>
            <a:ext cx="54293" cy="5539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2411730" y="3599563"/>
            <a:ext cx="54292" cy="52694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2466022" y="3652257"/>
            <a:ext cx="54292" cy="5010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2520314" y="3702366"/>
            <a:ext cx="54293" cy="4763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2574607" y="3750005"/>
            <a:ext cx="54293" cy="4527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>
            <a:off x="2628900" y="3795283"/>
            <a:ext cx="54292" cy="4302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2683192" y="3838303"/>
            <a:ext cx="54293" cy="4086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2737485" y="3879166"/>
            <a:ext cx="54292" cy="38804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2791777" y="3917970"/>
            <a:ext cx="54293" cy="3683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2846070" y="3954807"/>
            <a:ext cx="54292" cy="3495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2900362" y="3989766"/>
            <a:ext cx="54293" cy="3316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2954655" y="4022933"/>
            <a:ext cx="54292" cy="3145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3008947" y="4054389"/>
            <a:ext cx="54292" cy="2982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3063239" y="4084214"/>
            <a:ext cx="54293" cy="2826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3117532" y="4112483"/>
            <a:ext cx="54293" cy="2678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3171825" y="4139270"/>
            <a:ext cx="54292" cy="2537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3226117" y="4164642"/>
            <a:ext cx="54293" cy="2402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3280410" y="4188668"/>
            <a:ext cx="54292" cy="2274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3334702" y="4211411"/>
            <a:ext cx="54293" cy="2152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3388995" y="4232932"/>
            <a:ext cx="54292" cy="2035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3443287" y="4253290"/>
            <a:ext cx="54293" cy="1925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3497580" y="4272541"/>
            <a:ext cx="54292" cy="1819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3551872" y="4290740"/>
            <a:ext cx="54292" cy="1719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3606164" y="4307937"/>
            <a:ext cx="54293" cy="1624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>
            <a:off x="3660457" y="4324182"/>
            <a:ext cx="54293" cy="1533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3714750" y="4339521"/>
            <a:ext cx="54292" cy="1448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3769042" y="4354001"/>
            <a:ext cx="54293" cy="1366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3823335" y="4367664"/>
            <a:ext cx="54292" cy="1288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3877627" y="4380552"/>
            <a:ext cx="54293" cy="1215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3931920" y="4392703"/>
            <a:ext cx="54292" cy="1145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3986212" y="4404156"/>
            <a:ext cx="54293" cy="1079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4040505" y="4414946"/>
            <a:ext cx="54292" cy="1016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4094797" y="4425107"/>
            <a:ext cx="54292" cy="956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4149089" y="4434673"/>
            <a:ext cx="54293" cy="900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4203382" y="4443675"/>
            <a:ext cx="54293" cy="8467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4257675" y="4452142"/>
            <a:ext cx="54292" cy="796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4311967" y="4460103"/>
            <a:ext cx="54293" cy="748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4366260" y="4467585"/>
            <a:ext cx="54292" cy="702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>
            <a:off x="4420552" y="4474614"/>
            <a:ext cx="54293" cy="659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>
            <a:off x="4474845" y="4481213"/>
            <a:ext cx="54292" cy="6195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4529137" y="4487408"/>
            <a:ext cx="54293" cy="581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4583430" y="4493219"/>
            <a:ext cx="54292" cy="545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4637722" y="4498669"/>
            <a:ext cx="54293" cy="510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4692015" y="4503777"/>
            <a:ext cx="54292" cy="478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4746307" y="4508563"/>
            <a:ext cx="54293" cy="448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4800600" y="4513044"/>
            <a:ext cx="54292" cy="4194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4854892" y="4517238"/>
            <a:ext cx="54293" cy="3924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4909185" y="4521162"/>
            <a:ext cx="54292" cy="366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4963477" y="4524831"/>
            <a:ext cx="54293" cy="342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5017770" y="4528260"/>
            <a:ext cx="54292" cy="320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5072062" y="4531463"/>
            <a:ext cx="54293" cy="299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>
            <a:off x="5126355" y="4534453"/>
            <a:ext cx="54292" cy="279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>
            <a:off x="5180647" y="4537243"/>
            <a:ext cx="54293" cy="260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>
            <a:off x="5234940" y="4539845"/>
            <a:ext cx="54292" cy="2426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>
            <a:off x="5289232" y="4542271"/>
            <a:ext cx="54293" cy="2260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>
            <a:off x="5343525" y="4544531"/>
            <a:ext cx="54292" cy="2103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>
            <a:off x="5397817" y="4546634"/>
            <a:ext cx="54293" cy="1958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>
            <a:off x="5452110" y="4548592"/>
            <a:ext cx="54292" cy="1821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5506402" y="4550413"/>
            <a:ext cx="54293" cy="169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5560695" y="4552105"/>
            <a:ext cx="54292" cy="1572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5614987" y="4553677"/>
            <a:ext cx="54293" cy="1459"/>
          </a:xfrm>
          <a:prstGeom prst="line">
            <a:avLst/>
          </a:prstGeom>
          <a:ln w="31750">
            <a:solidFill>
              <a:srgbClr val="993C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3714750" y="1881378"/>
            <a:ext cx="2377440" cy="246221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1600" b="1" i="0">
                <a:solidFill>
                  <a:srgbClr val="993C1D"/>
                </a:solidFill>
                <a:latin typeface="Calibri"/>
              </a:rPr>
              <a:t>n = 10, c = 0</a:t>
            </a:r>
          </a:p>
        </p:txBody>
      </p:sp>
      <p:cxnSp>
        <p:nvCxnSpPr>
          <p:cNvPr id="179" name="Connector 178"/>
          <p:cNvCxnSpPr/>
          <p:nvPr/>
        </p:nvCxnSpPr>
        <p:spPr>
          <a:xfrm>
            <a:off x="1325880" y="1783080"/>
            <a:ext cx="54292" cy="72439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1380172" y="2507471"/>
            <a:ext cx="54292" cy="538552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>
            <a:off x="1434464" y="3046023"/>
            <a:ext cx="54293" cy="39979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>
            <a:off x="1488757" y="3445814"/>
            <a:ext cx="54293" cy="29633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>
            <a:off x="1543050" y="3742148"/>
            <a:ext cx="54292" cy="219313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>
            <a:off x="1597342" y="3961461"/>
            <a:ext cx="54293" cy="162062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1651635" y="4123523"/>
            <a:ext cx="54292" cy="119568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1705927" y="4243091"/>
            <a:ext cx="54292" cy="88079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>
            <a:off x="1760219" y="4331170"/>
            <a:ext cx="54293" cy="64779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1814512" y="4395949"/>
            <a:ext cx="54293" cy="47566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1868805" y="4443515"/>
            <a:ext cx="54292" cy="3487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1923097" y="4478385"/>
            <a:ext cx="54293" cy="2552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1977390" y="4503906"/>
            <a:ext cx="54292" cy="18647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2031682" y="4522553"/>
            <a:ext cx="54293" cy="13603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2085975" y="4536156"/>
            <a:ext cx="54292" cy="9905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>
            <a:off x="2140267" y="4546061"/>
            <a:ext cx="54293" cy="720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>
            <a:off x="2194560" y="4553262"/>
            <a:ext cx="54292" cy="5226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2248852" y="4558488"/>
            <a:ext cx="54293" cy="3786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2303145" y="4562274"/>
            <a:ext cx="54292" cy="2738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2357437" y="4565012"/>
            <a:ext cx="54293" cy="1976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2411730" y="4566988"/>
            <a:ext cx="54292" cy="142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2466022" y="4568412"/>
            <a:ext cx="54292" cy="102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2520314" y="4569436"/>
            <a:ext cx="54293" cy="735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>
            <a:off x="2574607" y="4570171"/>
            <a:ext cx="54293" cy="527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>
            <a:off x="2628900" y="4570698"/>
            <a:ext cx="54292" cy="377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>
            <a:off x="2683192" y="4571075"/>
            <a:ext cx="54293" cy="269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2737485" y="4571344"/>
            <a:ext cx="54292" cy="192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2791777" y="4571536"/>
            <a:ext cx="54293" cy="136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>
            <a:off x="2846070" y="4571672"/>
            <a:ext cx="54292" cy="97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2900362" y="4571769"/>
            <a:ext cx="54293" cy="68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>
            <a:off x="2954655" y="4571837"/>
            <a:ext cx="54292" cy="49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3008947" y="4571886"/>
            <a:ext cx="54292" cy="3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>
            <a:off x="3063239" y="4571920"/>
            <a:ext cx="54293" cy="2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>
            <a:off x="3117532" y="4571944"/>
            <a:ext cx="54293" cy="17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3171825" y="4571961"/>
            <a:ext cx="54292" cy="1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>
            <a:off x="3226117" y="4571972"/>
            <a:ext cx="54293" cy="9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3280410" y="4571981"/>
            <a:ext cx="54292" cy="5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>
            <a:off x="3334702" y="4571986"/>
            <a:ext cx="54293" cy="4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>
            <a:off x="3388995" y="4571990"/>
            <a:ext cx="54292" cy="3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>
            <a:off x="3443287" y="4571993"/>
            <a:ext cx="54293" cy="2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>
            <a:off x="3497580" y="4571995"/>
            <a:ext cx="54292" cy="2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>
            <a:off x="3551872" y="4571997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>
            <a:off x="3606164" y="4571997"/>
            <a:ext cx="54293" cy="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 221"/>
          <p:cNvCxnSpPr/>
          <p:nvPr/>
        </p:nvCxnSpPr>
        <p:spPr>
          <a:xfrm>
            <a:off x="3660457" y="4571998"/>
            <a:ext cx="54293" cy="1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222"/>
          <p:cNvCxnSpPr/>
          <p:nvPr/>
        </p:nvCxnSpPr>
        <p:spPr>
          <a:xfrm>
            <a:off x="371475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223"/>
          <p:cNvCxnSpPr/>
          <p:nvPr/>
        </p:nvCxnSpPr>
        <p:spPr>
          <a:xfrm>
            <a:off x="376904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224"/>
          <p:cNvCxnSpPr/>
          <p:nvPr/>
        </p:nvCxnSpPr>
        <p:spPr>
          <a:xfrm>
            <a:off x="382333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>
            <a:off x="387762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>
            <a:off x="393192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227"/>
          <p:cNvCxnSpPr/>
          <p:nvPr/>
        </p:nvCxnSpPr>
        <p:spPr>
          <a:xfrm>
            <a:off x="398621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>
            <a:off x="404050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229"/>
          <p:cNvCxnSpPr/>
          <p:nvPr/>
        </p:nvCxnSpPr>
        <p:spPr>
          <a:xfrm>
            <a:off x="4094797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230"/>
          <p:cNvCxnSpPr/>
          <p:nvPr/>
        </p:nvCxnSpPr>
        <p:spPr>
          <a:xfrm>
            <a:off x="4149089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>
            <a:off x="420338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>
            <a:off x="425767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>
            <a:off x="431196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>
            <a:off x="436626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>
            <a:off x="442055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>
            <a:off x="447484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>
            <a:off x="452913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238"/>
          <p:cNvCxnSpPr/>
          <p:nvPr/>
        </p:nvCxnSpPr>
        <p:spPr>
          <a:xfrm>
            <a:off x="458343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239"/>
          <p:cNvCxnSpPr/>
          <p:nvPr/>
        </p:nvCxnSpPr>
        <p:spPr>
          <a:xfrm>
            <a:off x="463772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240"/>
          <p:cNvCxnSpPr/>
          <p:nvPr/>
        </p:nvCxnSpPr>
        <p:spPr>
          <a:xfrm>
            <a:off x="469201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241"/>
          <p:cNvCxnSpPr/>
          <p:nvPr/>
        </p:nvCxnSpPr>
        <p:spPr>
          <a:xfrm>
            <a:off x="474630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242"/>
          <p:cNvCxnSpPr/>
          <p:nvPr/>
        </p:nvCxnSpPr>
        <p:spPr>
          <a:xfrm>
            <a:off x="480060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243"/>
          <p:cNvCxnSpPr/>
          <p:nvPr/>
        </p:nvCxnSpPr>
        <p:spPr>
          <a:xfrm>
            <a:off x="485489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244"/>
          <p:cNvCxnSpPr/>
          <p:nvPr/>
        </p:nvCxnSpPr>
        <p:spPr>
          <a:xfrm>
            <a:off x="490918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>
            <a:off x="496347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Connector 246"/>
          <p:cNvCxnSpPr/>
          <p:nvPr/>
        </p:nvCxnSpPr>
        <p:spPr>
          <a:xfrm>
            <a:off x="501777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 247"/>
          <p:cNvCxnSpPr/>
          <p:nvPr/>
        </p:nvCxnSpPr>
        <p:spPr>
          <a:xfrm>
            <a:off x="507206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248"/>
          <p:cNvCxnSpPr/>
          <p:nvPr/>
        </p:nvCxnSpPr>
        <p:spPr>
          <a:xfrm>
            <a:off x="512635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249"/>
          <p:cNvCxnSpPr/>
          <p:nvPr/>
        </p:nvCxnSpPr>
        <p:spPr>
          <a:xfrm>
            <a:off x="518064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>
            <a:off x="523494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>
            <a:off x="528923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>
            <a:off x="534352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>
            <a:off x="539781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>
            <a:off x="5452110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>
            <a:off x="5506402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256"/>
          <p:cNvCxnSpPr/>
          <p:nvPr/>
        </p:nvCxnSpPr>
        <p:spPr>
          <a:xfrm>
            <a:off x="5560695" y="4571999"/>
            <a:ext cx="54292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257"/>
          <p:cNvCxnSpPr/>
          <p:nvPr/>
        </p:nvCxnSpPr>
        <p:spPr>
          <a:xfrm>
            <a:off x="5614987" y="4571999"/>
            <a:ext cx="54293" cy="0"/>
          </a:xfrm>
          <a:prstGeom prst="line">
            <a:avLst/>
          </a:prstGeom>
          <a:ln w="31750">
            <a:solidFill>
              <a:srgbClr val="3B6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3714750" y="1561338"/>
            <a:ext cx="2377440" cy="246221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l"/>
            <a:r>
              <a:rPr sz="1600" b="1" i="0">
                <a:solidFill>
                  <a:srgbClr val="3B6D11"/>
                </a:solidFill>
                <a:latin typeface="Calibri"/>
              </a:rPr>
              <a:t>n = 60, c = 0</a:t>
            </a:r>
          </a:p>
        </p:txBody>
      </p:sp>
      <p:sp>
        <p:nvSpPr>
          <p:cNvPr id="260" name="Rounded Rectangle 259"/>
          <p:cNvSpPr/>
          <p:nvPr/>
        </p:nvSpPr>
        <p:spPr>
          <a:xfrm>
            <a:off x="5943600" y="1280160"/>
            <a:ext cx="2926080" cy="173736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633806"/>
                </a:solidFill>
                <a:latin typeface="Calibri"/>
              </a:rPr>
              <a:t>Read it like this</a:t>
            </a:r>
          </a:p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if 10% of the units in a lot are</a:t>
            </a:r>
          </a:p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contaminated, a plan with n = 5</a:t>
            </a:r>
          </a:p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and c = 0 still accepts the lot</a:t>
            </a:r>
          </a:p>
          <a:p>
            <a:pPr algn="ctr"/>
            <a:r>
              <a:rPr sz="1600" b="0" i="0">
                <a:solidFill>
                  <a:srgbClr val="633806"/>
                </a:solidFill>
                <a:latin typeface="Calibri"/>
              </a:rPr>
              <a:t>about 59 times out of 100</a:t>
            </a:r>
          </a:p>
        </p:txBody>
      </p:sp>
      <p:sp>
        <p:nvSpPr>
          <p:cNvPr id="261" name="Rounded Rectangle 260"/>
          <p:cNvSpPr/>
          <p:nvPr/>
        </p:nvSpPr>
        <p:spPr>
          <a:xfrm>
            <a:off x="5943600" y="3154680"/>
            <a:ext cx="2926080" cy="141732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Stringency costs samples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to reject that same lot 95 times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out of 100 you need about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n = 30 - and for a 5% defect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rate, n = 60</a:t>
            </a:r>
          </a:p>
        </p:txBody>
      </p:sp>
      <p:sp>
        <p:nvSpPr>
          <p:cNvPr id="262" name="Rounded Rectangle 261"/>
          <p:cNvSpPr/>
          <p:nvPr/>
        </p:nvSpPr>
        <p:spPr>
          <a:xfrm>
            <a:off x="320040" y="5029200"/>
            <a:ext cx="8503920" cy="137160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791F1F"/>
                </a:solidFill>
                <a:latin typeface="Calibri"/>
              </a:rPr>
              <a:t>The honest conclusion</a:t>
            </a:r>
          </a:p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No practicable sampling plan can guarantee that a lot is free from a pathogen.</a:t>
            </a:r>
          </a:p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Testing verifies that a system is working; it does not create safety.</a:t>
            </a:r>
          </a:p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Safety is built by HACCP and prerequisite programmes - not by the laboratory at the end.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8" fill="hold">
                      <p:stCondLst>
                        <p:cond delay="indefinite"/>
                      </p:stCondLst>
                      <p:childTnLst>
                        <p:par>
                          <p:cTn id="739" fill="hold">
                            <p:stCondLst>
                              <p:cond delay="0"/>
                            </p:stCondLst>
                            <p:childTnLst>
                              <p:par>
                                <p:cTn id="7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8" fill="hold">
                      <p:stCondLst>
                        <p:cond delay="indefinite"/>
                      </p:stCondLst>
                      <p:childTnLst>
                        <p:par>
                          <p:cTn id="749" fill="hold">
                            <p:stCondLst>
                              <p:cond delay="0"/>
                            </p:stCondLst>
                            <p:childTnLst>
                              <p:par>
                                <p:cTn id="7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178" grpId="0" animBg="1"/>
      <p:bldP spid="259" grpId="0" animBg="1"/>
      <p:bldP spid="260" grpId="0" animBg="1"/>
      <p:bldP spid="261" grpId="0" animBg="1"/>
      <p:bldP spid="2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Worked Example: Not Detected in 25 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20040" y="1280160"/>
            <a:ext cx="8503920" cy="86868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000" b="1" i="0">
                <a:solidFill>
                  <a:srgbClr val="2C2C2A"/>
                </a:solidFill>
                <a:latin typeface="Calibri"/>
              </a:rPr>
              <a:t>A lot of milk powder contains, on average, 1 Salmonella cell per kilogram</a:t>
            </a:r>
          </a:p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the cells are assumed to be randomly distributed; the plan is n = 5, c = 0, 25 g per unit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2286000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Contamination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06040" y="2286000"/>
            <a:ext cx="1737360" cy="50292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cells per 25 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2286000"/>
            <a:ext cx="2103120" cy="50292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one unit positive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29400" y="2286000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at least one of five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2834640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1 cell per kg</a:t>
            </a:r>
          </a:p>
        </p:txBody>
      </p:sp>
      <p:sp>
        <p:nvSpPr>
          <p:cNvPr id="9" name="Rectangle 8"/>
          <p:cNvSpPr/>
          <p:nvPr/>
        </p:nvSpPr>
        <p:spPr>
          <a:xfrm>
            <a:off x="2606040" y="2834640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0.025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34840" y="2834640"/>
            <a:ext cx="2103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2.5%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834640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12%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" y="3401568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12B13"/>
                </a:solidFill>
                <a:latin typeface="Calibri"/>
              </a:rPr>
              <a:t>10 cells per kg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06040" y="3401568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0.25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4840" y="3401568"/>
            <a:ext cx="2103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22%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29400" y="3401568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12B13"/>
                </a:solidFill>
                <a:latin typeface="Calibri"/>
              </a:rPr>
              <a:t>71%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040" y="3968496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633806"/>
                </a:solidFill>
                <a:latin typeface="Calibri"/>
              </a:rPr>
              <a:t>100 cells per kg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06040" y="3968496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2.5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34840" y="3968496"/>
            <a:ext cx="2103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92%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29400" y="3968496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633806"/>
                </a:solidFill>
                <a:latin typeface="Calibri"/>
              </a:rPr>
              <a:t>almost 100%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4535424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1 000 cells per kg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06040" y="4535424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25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34840" y="4535424"/>
            <a:ext cx="2103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C2C2A"/>
                </a:solidFill>
                <a:latin typeface="Calibri"/>
              </a:rPr>
              <a:t>100%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535424"/>
            <a:ext cx="2194560" cy="50292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7500A"/>
                </a:solidFill>
                <a:latin typeface="Calibri"/>
              </a:rPr>
              <a:t>100%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0040" y="5239512"/>
            <a:ext cx="4206240" cy="1371600"/>
          </a:xfrm>
          <a:prstGeom prst="roundRect">
            <a:avLst>
              <a:gd name="adj" fmla="val 10000"/>
            </a:avLst>
          </a:prstGeom>
          <a:solidFill>
            <a:srgbClr val="EEEDFE"/>
          </a:solidFill>
          <a:ln w="12700">
            <a:solidFill>
              <a:srgbClr val="534A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3C3489"/>
                </a:solidFill>
                <a:latin typeface="Calibri"/>
              </a:rPr>
              <a:t>The arithmetic</a:t>
            </a:r>
          </a:p>
          <a:p>
            <a:pPr algn="ctr"/>
            <a:r>
              <a:rPr sz="1600" b="0" i="0">
                <a:solidFill>
                  <a:srgbClr val="3C3489"/>
                </a:solidFill>
                <a:latin typeface="Calibri"/>
              </a:rPr>
              <a:t>Poisson: P(at least one cell in a portion)</a:t>
            </a:r>
          </a:p>
          <a:p>
            <a:pPr algn="ctr"/>
            <a:r>
              <a:rPr sz="1600" b="0" i="0">
                <a:solidFill>
                  <a:srgbClr val="3C3489"/>
                </a:solidFill>
                <a:latin typeface="Calibri"/>
              </a:rPr>
              <a:t>= 1 − e^(−λ), with λ = cells per portion;</a:t>
            </a:r>
          </a:p>
          <a:p>
            <a:pPr algn="ctr"/>
            <a:r>
              <a:rPr sz="1600" b="0" i="0">
                <a:solidFill>
                  <a:srgbClr val="3C3489"/>
                </a:solidFill>
                <a:latin typeface="Calibri"/>
              </a:rPr>
              <a:t>for five portions, λ is multiplied by five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63440" y="5239512"/>
            <a:ext cx="4160520" cy="137160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What it means</a:t>
            </a:r>
          </a:p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at the level that actually caused historic</a:t>
            </a:r>
          </a:p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milk-powder and chocolate outbreaks,</a:t>
            </a:r>
          </a:p>
          <a:p>
            <a:pPr algn="ctr"/>
            <a:r>
              <a:rPr sz="1600" b="0" i="0">
                <a:solidFill>
                  <a:srgbClr val="791F1F"/>
                </a:solidFill>
                <a:latin typeface="Calibri"/>
              </a:rPr>
              <a:t>routine testing would almost always pass the lot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How Strict Should the Plan Be? The ICMSF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 wrap="square">
            <a:normAutofit fontScale="92500"/>
          </a:bodyPr>
          <a:lstStyle/>
          <a:p>
            <a:r>
              <a:rPr sz="2400" i="0" dirty="0">
                <a:solidFill>
                  <a:srgbClr val="2C2C2A"/>
                </a:solidFill>
                <a:latin typeface="Calibri"/>
              </a:rPr>
              <a:t>The International Commission on Microbiological Specifications for Foods (ICMSF) links the stringency of the plan to the risk.</a:t>
            </a:r>
          </a:p>
          <a:p>
            <a:r>
              <a:rPr sz="2400" i="0" dirty="0">
                <a:solidFill>
                  <a:srgbClr val="2C2C2A"/>
                </a:solidFill>
                <a:latin typeface="Calibri"/>
              </a:rPr>
              <a:t>Two questions decide the case number: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How severe is the hazard? (no direct hazard - indicator - moderate - serious - severe)</a:t>
            </a:r>
          </a:p>
          <a:p>
            <a:pPr lvl="1"/>
            <a:r>
              <a:rPr sz="2000" i="0" dirty="0">
                <a:solidFill>
                  <a:srgbClr val="2C2C2A"/>
                </a:solidFill>
                <a:latin typeface="Calibri"/>
              </a:rPr>
              <a:t>What happens to the hazard after sampling? (reduced by cooking - unchanged - increased by the conditions of storage and use)</a:t>
            </a:r>
          </a:p>
          <a:p>
            <a:r>
              <a:rPr sz="2400" i="0" dirty="0">
                <a:solidFill>
                  <a:srgbClr val="2C2C2A"/>
                </a:solidFill>
                <a:latin typeface="Calibri"/>
              </a:rPr>
              <a:t>This gives 15 cases, from Case 1 (lowest concern) to Case 15 (severe hazard, conditions that may increase it).</a:t>
            </a:r>
          </a:p>
          <a:p>
            <a:r>
              <a:rPr sz="2400" i="0" dirty="0">
                <a:solidFill>
                  <a:srgbClr val="2C2C2A"/>
                </a:solidFill>
                <a:latin typeface="Calibri"/>
              </a:rPr>
              <a:t>As the case number rises, n increases and c falls: the plan becomes more stringent and more expensive.</a:t>
            </a:r>
          </a:p>
          <a:p>
            <a:r>
              <a:rPr sz="2400" i="0" dirty="0">
                <a:solidFill>
                  <a:srgbClr val="2C2C2A"/>
                </a:solidFill>
                <a:latin typeface="Calibri"/>
              </a:rPr>
              <a:t>Cases 1–9 usually use three-class plans; cases 10–15 use two-class plans with c = 0.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444"/>
            <a:ext cx="8229600" cy="1143000"/>
          </a:xfrm>
        </p:spPr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From Risk to Sampling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63240" y="980728"/>
            <a:ext cx="5760720" cy="246221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sz="1600" b="1" i="0">
                <a:solidFill>
                  <a:srgbClr val="2C2C2A"/>
                </a:solidFill>
                <a:latin typeface="Calibri"/>
              </a:rPr>
              <a:t>Conditions after sampling and before use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63240" y="1554480"/>
            <a:ext cx="1874519" cy="6858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0" i="0">
                <a:solidFill>
                  <a:srgbClr val="2C2C2A"/>
                </a:solidFill>
                <a:latin typeface="Calibri"/>
              </a:rPr>
              <a:t>hazard is REDUCED (e.g. cooked before eating)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0" y="1554480"/>
            <a:ext cx="1874519" cy="6858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0" i="0">
                <a:solidFill>
                  <a:srgbClr val="2C2C2A"/>
                </a:solidFill>
                <a:latin typeface="Calibri"/>
              </a:rPr>
              <a:t>hazard is UNCHANGED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95160" y="1554480"/>
            <a:ext cx="1874519" cy="68580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0" i="0">
                <a:solidFill>
                  <a:srgbClr val="2C2C2A"/>
                </a:solidFill>
                <a:latin typeface="Calibri"/>
              </a:rPr>
              <a:t>hazard may INCREASE (time-temperature abuse likely)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2331720"/>
            <a:ext cx="1554480" cy="566928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 i="0">
                <a:solidFill>
                  <a:srgbClr val="27500A"/>
                </a:solidFill>
                <a:latin typeface="Calibri"/>
              </a:rPr>
              <a:t>No direct hazard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40" y="2331720"/>
            <a:ext cx="1051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0" i="0">
                <a:solidFill>
                  <a:srgbClr val="2C2C2A"/>
                </a:solidFill>
                <a:latin typeface="Calibri"/>
              </a:rPr>
              <a:t>utility, spoilage, shelf life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63240" y="233172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7500A"/>
                </a:solidFill>
                <a:latin typeface="Calibri"/>
              </a:rPr>
              <a:t>Case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0" y="233172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7500A"/>
                </a:solidFill>
                <a:latin typeface="Calibri"/>
              </a:rPr>
              <a:t>Case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95160" y="233172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27500A"/>
                </a:solidFill>
                <a:latin typeface="Calibri"/>
              </a:rPr>
              <a:t>Case 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" y="2971800"/>
            <a:ext cx="1554480" cy="56692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 i="0">
                <a:solidFill>
                  <a:srgbClr val="085041"/>
                </a:solidFill>
                <a:latin typeface="Calibri"/>
              </a:rPr>
              <a:t>Low, indirect hazard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20240" y="2971800"/>
            <a:ext cx="1051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0" i="0">
                <a:solidFill>
                  <a:srgbClr val="2C2C2A"/>
                </a:solidFill>
                <a:latin typeface="Calibri"/>
              </a:rPr>
              <a:t>hygiene indicators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63240" y="297180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085041"/>
                </a:solidFill>
                <a:latin typeface="Calibri"/>
              </a:rPr>
              <a:t>Case 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297180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085041"/>
                </a:solidFill>
                <a:latin typeface="Calibri"/>
              </a:rPr>
              <a:t>Case 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95160" y="297180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E1F5EE"/>
          </a:solidFill>
          <a:ln w="12700">
            <a:solidFill>
              <a:srgbClr val="0F6E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085041"/>
                </a:solidFill>
                <a:latin typeface="Calibri"/>
              </a:rPr>
              <a:t>Case 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611880"/>
            <a:ext cx="1554480" cy="56692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 i="0">
                <a:solidFill>
                  <a:srgbClr val="633806"/>
                </a:solidFill>
                <a:latin typeface="Calibri"/>
              </a:rPr>
              <a:t>Moderate, limited spread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20240" y="3611880"/>
            <a:ext cx="1051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0" i="1">
                <a:solidFill>
                  <a:srgbClr val="2C2C2A"/>
                </a:solidFill>
                <a:latin typeface="Calibri"/>
              </a:rPr>
              <a:t>S. aureus</a:t>
            </a:r>
            <a:r>
              <a:rPr sz="1100" b="0" i="0">
                <a:solidFill>
                  <a:srgbClr val="2C2C2A"/>
                </a:solidFill>
                <a:latin typeface="Calibri"/>
              </a:rPr>
              <a:t>, </a:t>
            </a:r>
            <a:r>
              <a:rPr sz="1100" b="0" i="1">
                <a:solidFill>
                  <a:srgbClr val="2C2C2A"/>
                </a:solidFill>
                <a:latin typeface="Calibri"/>
              </a:rPr>
              <a:t>C. perfringens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63240" y="361188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633806"/>
                </a:solidFill>
                <a:latin typeface="Calibri"/>
              </a:rPr>
              <a:t>Case 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0" y="361188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633806"/>
                </a:solidFill>
                <a:latin typeface="Calibri"/>
              </a:rPr>
              <a:t>Case 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95160" y="361188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EDA"/>
          </a:solidFill>
          <a:ln w="12700">
            <a:solidFill>
              <a:srgbClr val="854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633806"/>
                </a:solidFill>
                <a:latin typeface="Calibri"/>
              </a:rPr>
              <a:t>Case 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0040" y="4251960"/>
            <a:ext cx="1554480" cy="566928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 i="0">
                <a:solidFill>
                  <a:srgbClr val="712B13"/>
                </a:solidFill>
                <a:latin typeface="Calibri"/>
              </a:rPr>
              <a:t>Serious, extensive spread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20240" y="4251960"/>
            <a:ext cx="1051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0" i="1">
                <a:solidFill>
                  <a:srgbClr val="2C2C2A"/>
                </a:solidFill>
                <a:latin typeface="Calibri"/>
              </a:rPr>
              <a:t>Salmonella</a:t>
            </a:r>
            <a:r>
              <a:rPr sz="1100" b="0" i="0">
                <a:solidFill>
                  <a:srgbClr val="2C2C2A"/>
                </a:solidFill>
                <a:latin typeface="Calibri"/>
              </a:rPr>
              <a:t>, </a:t>
            </a:r>
            <a:r>
              <a:rPr sz="1100" b="0" i="1">
                <a:solidFill>
                  <a:srgbClr val="2C2C2A"/>
                </a:solidFill>
                <a:latin typeface="Calibri"/>
              </a:rPr>
              <a:t>Campylobacter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063240" y="425196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12B13"/>
                </a:solidFill>
                <a:latin typeface="Calibri"/>
              </a:rPr>
              <a:t>Case 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0" y="425196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12B13"/>
                </a:solidFill>
                <a:latin typeface="Calibri"/>
              </a:rPr>
              <a:t>Case 11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995160" y="425196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AECE7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12B13"/>
                </a:solidFill>
                <a:latin typeface="Calibri"/>
              </a:rPr>
              <a:t>Case 12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0040" y="4892040"/>
            <a:ext cx="1554480" cy="56692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200" b="1" i="0">
                <a:solidFill>
                  <a:srgbClr val="791F1F"/>
                </a:solidFill>
                <a:latin typeface="Calibri"/>
              </a:rPr>
              <a:t>Severe hazard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20240" y="4892040"/>
            <a:ext cx="1051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0" i="0">
                <a:solidFill>
                  <a:srgbClr val="2C2C2A"/>
                </a:solidFill>
                <a:latin typeface="Calibri"/>
              </a:rPr>
              <a:t>STEC, </a:t>
            </a:r>
            <a:r>
              <a:rPr sz="1100" b="0" i="1">
                <a:solidFill>
                  <a:srgbClr val="2C2C2A"/>
                </a:solidFill>
                <a:latin typeface="Calibri"/>
              </a:rPr>
              <a:t>L. monocytogenes</a:t>
            </a:r>
            <a:r>
              <a:rPr sz="1100" b="0" i="0">
                <a:solidFill>
                  <a:srgbClr val="2C2C2A"/>
                </a:solidFill>
                <a:latin typeface="Calibri"/>
              </a:rPr>
              <a:t> for risk groups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063240" y="489204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Case 13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0" y="489204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Case 14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995160" y="4892040"/>
            <a:ext cx="1874519" cy="566928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0" i="0">
                <a:solidFill>
                  <a:srgbClr val="791F1F"/>
                </a:solidFill>
                <a:latin typeface="Calibri"/>
              </a:rPr>
              <a:t>Case 15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017520" y="2286000"/>
            <a:ext cx="0" cy="3154680"/>
          </a:xfrm>
          <a:prstGeom prst="line">
            <a:avLst/>
          </a:prstGeom>
          <a:ln w="25400">
            <a:solidFill>
              <a:srgbClr val="A32D2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20040" y="5577840"/>
            <a:ext cx="8503920" cy="276999"/>
          </a:xfrm>
          <a:prstGeom prst="rect">
            <a:avLst/>
          </a:prstGeom>
          <a:noFill/>
        </p:spPr>
        <p:txBody>
          <a:bodyPr wrap="square" lIns="18288" tIns="0" rIns="18288" bIns="0">
            <a:spAutoFit/>
          </a:bodyPr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stringency increases downwards and to the right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20040" y="5943600"/>
            <a:ext cx="8503920" cy="790956"/>
          </a:xfrm>
          <a:prstGeom prst="roundRect">
            <a:avLst>
              <a:gd name="adj" fmla="val 10000"/>
            </a:avLst>
          </a:prstGeom>
          <a:solidFill>
            <a:srgbClr val="EEEDFE"/>
          </a:solidFill>
          <a:ln w="12700">
            <a:solidFill>
              <a:srgbClr val="534A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 dirty="0">
                <a:solidFill>
                  <a:srgbClr val="3C3489"/>
                </a:solidFill>
                <a:latin typeface="Calibri"/>
              </a:rPr>
              <a:t>Two anchors to remember</a:t>
            </a:r>
          </a:p>
          <a:p>
            <a:pPr algn="ctr"/>
            <a:r>
              <a:rPr b="0" i="0" dirty="0">
                <a:solidFill>
                  <a:srgbClr val="3C3489"/>
                </a:solidFill>
                <a:latin typeface="Calibri"/>
              </a:rPr>
              <a:t>Case 10 - </a:t>
            </a:r>
            <a:r>
              <a:rPr b="0" i="1" dirty="0">
                <a:solidFill>
                  <a:srgbClr val="3C3489"/>
                </a:solidFill>
                <a:latin typeface="Calibri"/>
              </a:rPr>
              <a:t>Salmonella</a:t>
            </a:r>
            <a:r>
              <a:rPr b="0" i="0" dirty="0">
                <a:solidFill>
                  <a:srgbClr val="3C3489"/>
                </a:solidFill>
                <a:latin typeface="Calibri"/>
              </a:rPr>
              <a:t> in a ready-to-eat food: n = 5, c = 0</a:t>
            </a:r>
          </a:p>
          <a:p>
            <a:pPr algn="ctr"/>
            <a:r>
              <a:rPr b="0" i="0" dirty="0">
                <a:solidFill>
                  <a:srgbClr val="3C3489"/>
                </a:solidFill>
                <a:latin typeface="Calibri"/>
              </a:rPr>
              <a:t>Case 15 - STEC in beef trim: n = 60, c = 0 (sixty 6.25 g units composited into 375 g)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Taking the 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Define the lot first: a quantity produced under essentially the same conditions - the same day, line, batch of raw material.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Take the units at random from the whole lot, not from what is easy to reach.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Use aseptic technique: sterile containers, sterile instruments, no rinsing with water, no touching the inner surfaces.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Take enough material: at least 100 g per unit for a 25 g test portion, so that the laboratory can repeat the analysis.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Label immediately: product, lot, date and time, sampling point, sampler, temperature.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Transport chilled (0–4 °C) without freezing, and start the analysis within 24 hours; for frozen products keep them frozen.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Record the temperature of the product at sampling - a result without this information cannot be interpreted.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From the Sample to the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The analytical method is part of the criterion.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reference methods: the relevant ISO or Turkish Standard (for example ISO 6579 for </a:t>
            </a:r>
            <a:r>
              <a:rPr sz="1800" i="1" dirty="0">
                <a:solidFill>
                  <a:srgbClr val="2C2C2A"/>
                </a:solidFill>
                <a:latin typeface="Calibri"/>
              </a:rPr>
              <a:t>Salmonella</a:t>
            </a:r>
            <a:r>
              <a:rPr sz="1800" i="0" dirty="0">
                <a:solidFill>
                  <a:srgbClr val="2C2C2A"/>
                </a:solidFill>
                <a:latin typeface="Calibri"/>
              </a:rPr>
              <a:t>);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alternative (rapid) methods may be used only if they are validated against the reference method (ISO 16140);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general rules for microbiological examinations: ISO 7218.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Every result carries a measurement uncertainty (ISO 19036); for colony counts it is typically 0.2–0.3 log, that is a factor of about two.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This is why a count of 1.1 × 10² and one of 9 × 10¹ describe the same situation.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The decision rule must therefore be agreed in advance: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in the EU and Türkiye, process hygiene results are compared directly with the limit, without subtracting the uncertainty;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for food safety criteria, a detection is a detection - uncertainty is not used to argue a positive away.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b="1">
                <a:solidFill>
                  <a:srgbClr val="2C2C2A"/>
                </a:solidFill>
                <a:latin typeface="Calibri"/>
              </a:rPr>
              <a:t>Interpreting the Result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291840" y="1280160"/>
            <a:ext cx="2560320" cy="548640"/>
          </a:xfrm>
          <a:prstGeom prst="roundRect">
            <a:avLst>
              <a:gd name="adj" fmla="val 10000"/>
            </a:avLst>
          </a:prstGeom>
          <a:solidFill>
            <a:srgbClr val="F1EFE8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C2C2A"/>
                </a:solidFill>
                <a:latin typeface="Calibri"/>
              </a:rPr>
              <a:t>Laboratory result</a:t>
            </a:r>
          </a:p>
        </p:txBody>
      </p:sp>
      <p:cxnSp>
        <p:nvCxnSpPr>
          <p:cNvPr id="4" name="Connector 3"/>
          <p:cNvCxnSpPr/>
          <p:nvPr/>
        </p:nvCxnSpPr>
        <p:spPr>
          <a:xfrm flipH="1">
            <a:off x="2194560" y="1874519"/>
            <a:ext cx="1737360" cy="320041"/>
          </a:xfrm>
          <a:prstGeom prst="line">
            <a:avLst/>
          </a:prstGeom>
          <a:ln w="25400">
            <a:solidFill>
              <a:srgbClr val="5F5E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212080" y="1874519"/>
            <a:ext cx="1737360" cy="320041"/>
          </a:xfrm>
          <a:prstGeom prst="line">
            <a:avLst/>
          </a:prstGeom>
          <a:ln w="25400">
            <a:solidFill>
              <a:srgbClr val="5F5E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20040" y="2240280"/>
            <a:ext cx="4160520" cy="502920"/>
          </a:xfrm>
          <a:prstGeom prst="roundRect">
            <a:avLst>
              <a:gd name="adj" fmla="val 10000"/>
            </a:avLst>
          </a:prstGeom>
          <a:solidFill>
            <a:srgbClr val="E6F1FB"/>
          </a:solidFill>
          <a:ln w="12700">
            <a:solidFill>
              <a:srgbClr val="185F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0C447C"/>
                </a:solidFill>
                <a:latin typeface="Calibri"/>
              </a:rPr>
              <a:t>Process hygiene criterion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3440" y="2240280"/>
            <a:ext cx="4160520" cy="502920"/>
          </a:xfrm>
          <a:prstGeom prst="roundRect">
            <a:avLst>
              <a:gd name="adj" fmla="val 10000"/>
            </a:avLst>
          </a:prstGeom>
          <a:solidFill>
            <a:srgbClr val="FCEBEB"/>
          </a:solidFill>
          <a:ln w="12700">
            <a:solidFill>
              <a:srgbClr val="A32D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791F1F"/>
                </a:solidFill>
                <a:latin typeface="Calibri"/>
              </a:rPr>
              <a:t>Food safety criterion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" y="2834640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result ≤ m: the process is under control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between m and M, within c: acceptable but drifting -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look for the cause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above M, or c exceeded: unsatisfactory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→ improve hygiene, review cleaning, retrain staff,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check the raw material and the process settings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→ no recall is required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663440" y="2834640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5F5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criterion met: the batch may be placed on the market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criterion not met: the batch is unsafe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→ withdraw it from sale; recall it if it has already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reached consumers; inform the competent authority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→ reprocessing is possible only if the treatment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eliminates the hazard (it cannot remove a toxin)</a:t>
            </a:r>
          </a:p>
          <a:p>
            <a:pPr algn="l"/>
            <a:r>
              <a:rPr sz="1400" b="0" i="0">
                <a:solidFill>
                  <a:srgbClr val="2C2C2A"/>
                </a:solidFill>
                <a:latin typeface="Calibri"/>
              </a:rPr>
              <a:t>→ investigate: which other batches are affected?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5029200"/>
            <a:ext cx="8503920" cy="1371600"/>
          </a:xfrm>
          <a:prstGeom prst="roundRect">
            <a:avLst>
              <a:gd name="adj" fmla="val 10000"/>
            </a:avLst>
          </a:prstGeom>
          <a:solidFill>
            <a:srgbClr val="EAF3DE"/>
          </a:solidFill>
          <a:ln w="12700">
            <a:solidFill>
              <a:srgbClr val="3B6D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b="1" i="0">
                <a:solidFill>
                  <a:srgbClr val="27500A"/>
                </a:solidFill>
                <a:latin typeface="Calibri"/>
              </a:rPr>
              <a:t>In both cases the first question is the same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Is the result real? Check the sampling, the transport temperature, the method and the controls before acting -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but never delay a withdrawal decision while you investigate a food safety criterion failure.</a:t>
            </a:r>
          </a:p>
          <a:p>
            <a:pPr algn="ctr"/>
            <a:r>
              <a:rPr sz="1600" b="0" i="0">
                <a:solidFill>
                  <a:srgbClr val="27500A"/>
                </a:solidFill>
                <a:latin typeface="Calibri"/>
              </a:rPr>
              <a:t>Trend analysis over weeks tells you more than any single result.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Where Testing Really Belongs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Verification, not control: end-product testing checks whether the system works - it does not make the food safe.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Better places to spend the same testing budget: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environmental monitoring in the plant (Chapter 3): finds the </a:t>
            </a:r>
            <a:r>
              <a:rPr sz="1800" i="0" dirty="0" err="1">
                <a:solidFill>
                  <a:srgbClr val="2C2C2A"/>
                </a:solidFill>
                <a:latin typeface="Calibri"/>
              </a:rPr>
              <a:t>harbourage</a:t>
            </a:r>
            <a:r>
              <a:rPr sz="1800" i="0" dirty="0">
                <a:solidFill>
                  <a:srgbClr val="2C2C2A"/>
                </a:solidFill>
                <a:latin typeface="Calibri"/>
              </a:rPr>
              <a:t> sites before the product is contaminated;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raw material and supplier control, with certificates verified by your own sampling;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process monitoring: time, temperature, pH, aᵥᵥ - continuous and cheap;</a:t>
            </a:r>
          </a:p>
          <a:p>
            <a:pPr lvl="1"/>
            <a:r>
              <a:rPr sz="1800" i="0" dirty="0">
                <a:solidFill>
                  <a:srgbClr val="2C2C2A"/>
                </a:solidFill>
                <a:latin typeface="Calibri"/>
              </a:rPr>
              <a:t>shelf-life and challenge studies, which answer the question the routine test cannot: what will happen to this product by day 21?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Statistical reality: to be 95% sure of finding a defect present in 1 lot unit in 1 000, about 3 000 units would have to be tested.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Microbiological criteria are most useful when they are used to judge a process over time, not to release a single batch.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Calibri"/>
              </a:rPr>
              <a:t>Key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r>
              <a:rPr sz="2000" i="0" dirty="0">
                <a:solidFill>
                  <a:srgbClr val="2C2C2A"/>
                </a:solidFill>
                <a:latin typeface="Calibri"/>
              </a:rPr>
              <a:t>A result describes the sample; a criterion describes the lot - the sampling plan is what connects them.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A criterion without n, c, the method and the stage of application is not a criterion.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Two-class plans for pathogens (c = 0), three-class plans for counts.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The OC curve is honest: no practicable plan can prove the absence of a pathogen.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Food safety criteria → withdraw and recall. Process hygiene criteria → improve the process.</a:t>
            </a:r>
          </a:p>
          <a:p>
            <a:r>
              <a:rPr sz="2000" i="0" dirty="0">
                <a:solidFill>
                  <a:srgbClr val="2C2C2A"/>
                </a:solidFill>
                <a:latin typeface="Calibri"/>
              </a:rPr>
              <a:t>Testing verifies; HACCP, hygiene and process control deliver safety.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2870</Words>
  <Application>Microsoft Office PowerPoint</Application>
  <PresentationFormat>Ekran Gösterisi (4:3)</PresentationFormat>
  <Paragraphs>294</Paragraphs>
  <Slides>15</Slides>
  <Notes>14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Arial</vt:lpstr>
      <vt:lpstr>Calibri</vt:lpstr>
      <vt:lpstr>Ofis Teması</vt:lpstr>
      <vt:lpstr>FE 305 FOOD MICROBIOLOGY Microbiological Criteria and Sampling Plans</vt:lpstr>
      <vt:lpstr>Why Do We Take Samples?</vt:lpstr>
      <vt:lpstr>What Is a Microbiological Criterion?</vt:lpstr>
      <vt:lpstr>Two Families of Criteria</vt:lpstr>
      <vt:lpstr>The Sampling Plan: n, c, m and M</vt:lpstr>
      <vt:lpstr>Two-Class and Three-Class Plans</vt:lpstr>
      <vt:lpstr>What a Sampling Plan Can and Cannot Promise</vt:lpstr>
      <vt:lpstr>Worked Example: Not Detected in 25 g</vt:lpstr>
      <vt:lpstr>How Strict Should the Plan Be? The ICMSF Cases</vt:lpstr>
      <vt:lpstr>From Risk to Sampling Plan</vt:lpstr>
      <vt:lpstr>Taking the Sample</vt:lpstr>
      <vt:lpstr>From the Sample to the Result</vt:lpstr>
      <vt:lpstr>Interpreting the Result</vt:lpstr>
      <vt:lpstr>Where Testing Really Belongs</vt:lpstr>
      <vt:lpstr>Key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hüseyinbzkrt</dc:creator>
  <cp:lastModifiedBy>Hüseyin Bozkurt</cp:lastModifiedBy>
  <cp:revision>18</cp:revision>
  <dcterms:created xsi:type="dcterms:W3CDTF">2022-11-29T16:41:37Z</dcterms:created>
  <dcterms:modified xsi:type="dcterms:W3CDTF">2026-09-23T19:38:37Z</dcterms:modified>
</cp:coreProperties>
</file>