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524" r:id="rId4"/>
    <p:sldId id="359" r:id="rId5"/>
    <p:sldId id="360" r:id="rId6"/>
    <p:sldId id="361" r:id="rId7"/>
    <p:sldId id="362" r:id="rId8"/>
    <p:sldId id="363" r:id="rId9"/>
    <p:sldId id="364" r:id="rId10"/>
    <p:sldId id="365" r:id="rId11"/>
    <p:sldId id="366" r:id="rId12"/>
    <p:sldId id="367" r:id="rId13"/>
    <p:sldId id="368" r:id="rId14"/>
    <p:sldId id="369" r:id="rId15"/>
    <p:sldId id="370" r:id="rId16"/>
    <p:sldId id="371" r:id="rId17"/>
    <p:sldId id="372" r:id="rId18"/>
    <p:sldId id="373" r:id="rId19"/>
    <p:sldId id="374" r:id="rId20"/>
    <p:sldId id="375" r:id="rId21"/>
    <p:sldId id="376" r:id="rId22"/>
    <p:sldId id="377" r:id="rId23"/>
    <p:sldId id="378" r:id="rId24"/>
    <p:sldId id="379" r:id="rId25"/>
    <p:sldId id="537" r:id="rId26"/>
    <p:sldId id="538" r:id="rId27"/>
    <p:sldId id="539" r:id="rId28"/>
    <p:sldId id="540" r:id="rId29"/>
    <p:sldId id="541" r:id="rId30"/>
    <p:sldId id="542" r:id="rId31"/>
    <p:sldId id="543" r:id="rId32"/>
    <p:sldId id="525" r:id="rId33"/>
    <p:sldId id="380" r:id="rId34"/>
    <p:sldId id="533" r:id="rId35"/>
    <p:sldId id="532" r:id="rId36"/>
    <p:sldId id="534" r:id="rId37"/>
    <p:sldId id="536" r:id="rId38"/>
    <p:sldId id="535" r:id="rId39"/>
    <p:sldId id="544" r:id="rId40"/>
    <p:sldId id="547" r:id="rId41"/>
    <p:sldId id="381" r:id="rId42"/>
    <p:sldId id="545" r:id="rId43"/>
    <p:sldId id="382" r:id="rId44"/>
    <p:sldId id="384" r:id="rId45"/>
    <p:sldId id="531" r:id="rId46"/>
    <p:sldId id="385" r:id="rId47"/>
    <p:sldId id="386" r:id="rId48"/>
    <p:sldId id="387" r:id="rId49"/>
    <p:sldId id="388" r:id="rId50"/>
    <p:sldId id="546" r:id="rId51"/>
    <p:sldId id="389" r:id="rId52"/>
    <p:sldId id="390" r:id="rId53"/>
    <p:sldId id="391" r:id="rId54"/>
    <p:sldId id="392" r:id="rId55"/>
    <p:sldId id="526" r:id="rId56"/>
    <p:sldId id="530" r:id="rId57"/>
    <p:sldId id="527" r:id="rId58"/>
    <p:sldId id="528" r:id="rId59"/>
    <p:sldId id="395" r:id="rId60"/>
    <p:sldId id="394" r:id="rId61"/>
    <p:sldId id="393" r:id="rId62"/>
    <p:sldId id="396" r:id="rId63"/>
    <p:sldId id="397" r:id="rId64"/>
    <p:sldId id="398" r:id="rId65"/>
    <p:sldId id="399" r:id="rId66"/>
    <p:sldId id="400" r:id="rId67"/>
    <p:sldId id="401" r:id="rId68"/>
    <p:sldId id="402" r:id="rId69"/>
    <p:sldId id="403" r:id="rId70"/>
    <p:sldId id="404" r:id="rId71"/>
    <p:sldId id="405" r:id="rId72"/>
    <p:sldId id="406" r:id="rId73"/>
    <p:sldId id="407" r:id="rId74"/>
    <p:sldId id="408" r:id="rId75"/>
    <p:sldId id="409" r:id="rId76"/>
    <p:sldId id="410" r:id="rId77"/>
    <p:sldId id="411" r:id="rId78"/>
    <p:sldId id="412" r:id="rId79"/>
    <p:sldId id="413" r:id="rId80"/>
    <p:sldId id="415" r:id="rId81"/>
    <p:sldId id="416" r:id="rId82"/>
    <p:sldId id="417" r:id="rId83"/>
    <p:sldId id="418" r:id="rId84"/>
    <p:sldId id="419" r:id="rId85"/>
    <p:sldId id="420" r:id="rId86"/>
    <p:sldId id="421" r:id="rId87"/>
    <p:sldId id="422" r:id="rId88"/>
    <p:sldId id="423" r:id="rId89"/>
    <p:sldId id="424" r:id="rId90"/>
    <p:sldId id="425" r:id="rId91"/>
    <p:sldId id="426" r:id="rId92"/>
    <p:sldId id="427" r:id="rId93"/>
    <p:sldId id="428" r:id="rId94"/>
    <p:sldId id="429" r:id="rId95"/>
    <p:sldId id="430" r:id="rId96"/>
    <p:sldId id="431" r:id="rId97"/>
    <p:sldId id="432" r:id="rId98"/>
    <p:sldId id="433" r:id="rId99"/>
    <p:sldId id="434" r:id="rId100"/>
    <p:sldId id="435" r:id="rId101"/>
    <p:sldId id="436" r:id="rId102"/>
    <p:sldId id="437" r:id="rId103"/>
    <p:sldId id="438" r:id="rId104"/>
    <p:sldId id="439" r:id="rId105"/>
    <p:sldId id="440" r:id="rId106"/>
    <p:sldId id="441" r:id="rId107"/>
    <p:sldId id="442" r:id="rId108"/>
    <p:sldId id="447" r:id="rId109"/>
    <p:sldId id="448" r:id="rId110"/>
    <p:sldId id="449" r:id="rId111"/>
    <p:sldId id="450" r:id="rId112"/>
    <p:sldId id="451" r:id="rId113"/>
    <p:sldId id="452" r:id="rId114"/>
    <p:sldId id="453" r:id="rId115"/>
    <p:sldId id="454" r:id="rId116"/>
    <p:sldId id="548" r:id="rId117"/>
    <p:sldId id="549" r:id="rId118"/>
    <p:sldId id="550" r:id="rId119"/>
    <p:sldId id="551" r:id="rId120"/>
    <p:sldId id="552" r:id="rId121"/>
    <p:sldId id="553" r:id="rId122"/>
    <p:sldId id="554" r:id="rId123"/>
    <p:sldId id="455" r:id="rId124"/>
    <p:sldId id="456" r:id="rId125"/>
    <p:sldId id="457" r:id="rId126"/>
    <p:sldId id="458" r:id="rId127"/>
    <p:sldId id="459" r:id="rId128"/>
    <p:sldId id="460" r:id="rId129"/>
    <p:sldId id="461" r:id="rId130"/>
    <p:sldId id="462" r:id="rId131"/>
    <p:sldId id="463" r:id="rId132"/>
    <p:sldId id="464" r:id="rId133"/>
    <p:sldId id="465" r:id="rId134"/>
    <p:sldId id="466" r:id="rId135"/>
    <p:sldId id="467" r:id="rId136"/>
    <p:sldId id="468" r:id="rId137"/>
    <p:sldId id="469" r:id="rId138"/>
    <p:sldId id="470" r:id="rId139"/>
    <p:sldId id="471" r:id="rId140"/>
    <p:sldId id="472" r:id="rId141"/>
    <p:sldId id="473" r:id="rId142"/>
    <p:sldId id="474" r:id="rId143"/>
    <p:sldId id="475" r:id="rId144"/>
    <p:sldId id="476" r:id="rId145"/>
    <p:sldId id="477" r:id="rId146"/>
    <p:sldId id="478" r:id="rId147"/>
    <p:sldId id="479" r:id="rId148"/>
    <p:sldId id="480" r:id="rId149"/>
    <p:sldId id="481" r:id="rId150"/>
    <p:sldId id="482" r:id="rId151"/>
    <p:sldId id="483" r:id="rId152"/>
    <p:sldId id="484" r:id="rId153"/>
    <p:sldId id="485" r:id="rId154"/>
    <p:sldId id="486" r:id="rId155"/>
    <p:sldId id="487" r:id="rId156"/>
    <p:sldId id="488" r:id="rId157"/>
    <p:sldId id="489" r:id="rId158"/>
    <p:sldId id="490" r:id="rId159"/>
    <p:sldId id="491" r:id="rId160"/>
    <p:sldId id="492" r:id="rId161"/>
    <p:sldId id="493" r:id="rId162"/>
    <p:sldId id="494" r:id="rId163"/>
    <p:sldId id="495" r:id="rId164"/>
    <p:sldId id="496" r:id="rId165"/>
    <p:sldId id="497" r:id="rId166"/>
    <p:sldId id="498" r:id="rId167"/>
    <p:sldId id="499" r:id="rId168"/>
    <p:sldId id="500" r:id="rId169"/>
    <p:sldId id="501" r:id="rId170"/>
    <p:sldId id="502" r:id="rId171"/>
    <p:sldId id="503" r:id="rId172"/>
    <p:sldId id="504" r:id="rId173"/>
    <p:sldId id="505" r:id="rId174"/>
    <p:sldId id="506" r:id="rId175"/>
    <p:sldId id="507" r:id="rId176"/>
    <p:sldId id="508" r:id="rId177"/>
    <p:sldId id="509" r:id="rId178"/>
    <p:sldId id="510" r:id="rId179"/>
    <p:sldId id="511" r:id="rId180"/>
    <p:sldId id="512" r:id="rId181"/>
    <p:sldId id="513" r:id="rId182"/>
    <p:sldId id="514" r:id="rId183"/>
    <p:sldId id="515" r:id="rId184"/>
    <p:sldId id="516" r:id="rId185"/>
    <p:sldId id="517" r:id="rId186"/>
    <p:sldId id="518" r:id="rId187"/>
    <p:sldId id="519" r:id="rId188"/>
    <p:sldId id="520" r:id="rId189"/>
    <p:sldId id="521" r:id="rId190"/>
    <p:sldId id="523" r:id="rId19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0" d="100"/>
          <a:sy n="110" d="100"/>
        </p:scale>
        <p:origin x="658" y="-8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ableStyles" Target="tableStyle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87BB98CF-F441-49F6-8480-7D5E643DBB5C}" type="datetimeFigureOut">
              <a:rPr lang="tr-TR" smtClean="0"/>
              <a:pPr/>
              <a:t>18.07.2024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8F61624-D04A-4476-87E9-6C0029121518}"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87BB98CF-F441-49F6-8480-7D5E643DBB5C}" type="datetimeFigureOut">
              <a:rPr lang="tr-TR" smtClean="0"/>
              <a:pPr/>
              <a:t>18.07.2024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8F61624-D04A-4476-87E9-6C0029121518}"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87BB98CF-F441-49F6-8480-7D5E643DBB5C}" type="datetimeFigureOut">
              <a:rPr lang="tr-TR" smtClean="0"/>
              <a:pPr/>
              <a:t>18.07.2024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8F61624-D04A-4476-87E9-6C0029121518}"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87BB98CF-F441-49F6-8480-7D5E643DBB5C}" type="datetimeFigureOut">
              <a:rPr lang="tr-TR" smtClean="0"/>
              <a:pPr/>
              <a:t>18.07.2024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8F61624-D04A-4476-87E9-6C0029121518}"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87BB98CF-F441-49F6-8480-7D5E643DBB5C}" type="datetimeFigureOut">
              <a:rPr lang="tr-TR" smtClean="0"/>
              <a:pPr/>
              <a:t>18.07.2024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8F61624-D04A-4476-87E9-6C0029121518}"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87BB98CF-F441-49F6-8480-7D5E643DBB5C}" type="datetimeFigureOut">
              <a:rPr lang="tr-TR" smtClean="0"/>
              <a:pPr/>
              <a:t>18.07.2024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98F61624-D04A-4476-87E9-6C0029121518}"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87BB98CF-F441-49F6-8480-7D5E643DBB5C}" type="datetimeFigureOut">
              <a:rPr lang="tr-TR" smtClean="0"/>
              <a:pPr/>
              <a:t>18.07.2024</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98F61624-D04A-4476-87E9-6C0029121518}"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87BB98CF-F441-49F6-8480-7D5E643DBB5C}" type="datetimeFigureOut">
              <a:rPr lang="tr-TR" smtClean="0"/>
              <a:pPr/>
              <a:t>18.07.2024</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98F61624-D04A-4476-87E9-6C0029121518}"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87BB98CF-F441-49F6-8480-7D5E643DBB5C}" type="datetimeFigureOut">
              <a:rPr lang="tr-TR" smtClean="0"/>
              <a:pPr/>
              <a:t>18.07.2024</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98F61624-D04A-4476-87E9-6C0029121518}"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87BB98CF-F441-49F6-8480-7D5E643DBB5C}" type="datetimeFigureOut">
              <a:rPr lang="tr-TR" smtClean="0"/>
              <a:pPr/>
              <a:t>18.07.2024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98F61624-D04A-4476-87E9-6C0029121518}"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87BB98CF-F441-49F6-8480-7D5E643DBB5C}" type="datetimeFigureOut">
              <a:rPr lang="tr-TR" smtClean="0"/>
              <a:pPr/>
              <a:t>18.07.2024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98F61624-D04A-4476-87E9-6C0029121518}"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BB98CF-F441-49F6-8480-7D5E643DBB5C}" type="datetimeFigureOut">
              <a:rPr lang="tr-TR" smtClean="0"/>
              <a:pPr/>
              <a:t>18.07.2024</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F61624-D04A-4476-87E9-6C0029121518}"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hyperlink" Target="https://tr.wikipedia.org/wiki/Kas" TargetMode="External"/><Relationship Id="rId2" Type="http://schemas.openxmlformats.org/officeDocument/2006/relationships/hyperlink" Target="https://tr.wikipedia.org/wiki/Serebral_korteks" TargetMode="External"/><Relationship Id="rId1" Type="http://schemas.openxmlformats.org/officeDocument/2006/relationships/slideLayout" Target="../slideLayouts/slideLayout1.xml"/><Relationship Id="rId4" Type="http://schemas.openxmlformats.org/officeDocument/2006/relationships/hyperlink" Target="https://tr.wikipedia.org/w/index.php?title=Motor_korteks&amp;action=edit&amp;redlink=1"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xml"/><Relationship Id="rId4" Type="http://schemas.openxmlformats.org/officeDocument/2006/relationships/image" Target="../media/image146.jpeg"/></Relationships>
</file>

<file path=ppt/slides/_rels/slide14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1.xml"/><Relationship Id="rId4" Type="http://schemas.openxmlformats.org/officeDocument/2006/relationships/image" Target="../media/image159.png"/></Relationships>
</file>

<file path=ppt/slides/_rels/slide15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pn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xml"/><Relationship Id="rId4" Type="http://schemas.openxmlformats.org/officeDocument/2006/relationships/image" Target="../media/image169.png"/></Relationships>
</file>

<file path=ppt/slides/_rels/slide15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png"/><Relationship Id="rId1" Type="http://schemas.openxmlformats.org/officeDocument/2006/relationships/slideLayout" Target="../slideLayouts/slideLayout1.xml"/><Relationship Id="rId5" Type="http://schemas.openxmlformats.org/officeDocument/2006/relationships/image" Target="../media/image202.png"/><Relationship Id="rId4" Type="http://schemas.openxmlformats.org/officeDocument/2006/relationships/image" Target="../media/image201.png"/></Relationships>
</file>

<file path=ppt/slides/_rels/slide18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hyperlink" Target="https://www.kitapyurdu.com/yazar/hakan-sunay/54260.html" TargetMode="External"/><Relationship Id="rId2" Type="http://schemas.openxmlformats.org/officeDocument/2006/relationships/hyperlink" Target="https://www.kitapyurdu.com/yazar/prof-dr-yasar-sevim/17076.html" TargetMode="External"/><Relationship Id="rId1" Type="http://schemas.openxmlformats.org/officeDocument/2006/relationships/slideLayout" Target="../slideLayouts/slideLayout1.xml"/><Relationship Id="rId6" Type="http://schemas.openxmlformats.org/officeDocument/2006/relationships/hyperlink" Target="https://www.kitapyurdu.com/yayinevi/gazi-kitabevi/782.html" TargetMode="External"/><Relationship Id="rId5" Type="http://schemas.openxmlformats.org/officeDocument/2006/relationships/hyperlink" Target="https://www.kitapyurdu.com/yazar/profdr-emre-erol/159165.html" TargetMode="External"/><Relationship Id="rId4" Type="http://schemas.openxmlformats.org/officeDocument/2006/relationships/hyperlink" Target="https://www.kitapyurdu.com/yazar/profdr-fehmi-tuncel/159164.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p:cNvPicPr/>
          <p:nvPr/>
        </p:nvPicPr>
        <p:blipFill>
          <a:blip r:embed="rId2"/>
          <a:srcRect/>
          <a:stretch>
            <a:fillRect/>
          </a:stretch>
        </p:blipFill>
        <p:spPr bwMode="auto">
          <a:xfrm>
            <a:off x="1690687" y="833437"/>
            <a:ext cx="5762625" cy="5191125"/>
          </a:xfrm>
          <a:prstGeom prst="rect">
            <a:avLst/>
          </a:prstGeom>
          <a:noFill/>
          <a:ln w="9525">
            <a:noFill/>
            <a:miter lim="800000"/>
            <a:headEnd/>
            <a:tailEnd/>
          </a:ln>
        </p:spPr>
      </p:pic>
      <p:sp>
        <p:nvSpPr>
          <p:cNvPr id="3" name="2 Dikdörtgen"/>
          <p:cNvSpPr/>
          <p:nvPr/>
        </p:nvSpPr>
        <p:spPr>
          <a:xfrm>
            <a:off x="6000760" y="6143644"/>
            <a:ext cx="2552750" cy="369332"/>
          </a:xfrm>
          <a:prstGeom prst="rect">
            <a:avLst/>
          </a:prstGeom>
        </p:spPr>
        <p:txBody>
          <a:bodyPr wrap="none">
            <a:spAutoFit/>
          </a:bodyPr>
          <a:lstStyle/>
          <a:p>
            <a:pPr algn="r" fontAlgn="auto">
              <a:spcAft>
                <a:spcPts val="0"/>
              </a:spcAft>
              <a:defRPr/>
            </a:pPr>
            <a:r>
              <a:rPr lang="tr-TR" b="1" dirty="0">
                <a:solidFill>
                  <a:srgbClr val="FF0000"/>
                </a:solidFill>
                <a:effectLst>
                  <a:outerShdw blurRad="38100" dist="25400" dir="5400000" algn="tl" rotWithShape="0">
                    <a:srgbClr val="000000">
                      <a:alpha val="43000"/>
                    </a:srgbClr>
                  </a:outerShdw>
                </a:effectLst>
              </a:rPr>
              <a:t>Öğ.Grv.Bülent ERDOĞAN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714375" y="928688"/>
            <a:ext cx="7786688" cy="5357812"/>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pic>
        <p:nvPicPr>
          <p:cNvPr id="93187" name="2 Resim"/>
          <p:cNvPicPr>
            <a:picLocks noChangeAspect="1" noChangeArrowheads="1"/>
          </p:cNvPicPr>
          <p:nvPr/>
        </p:nvPicPr>
        <p:blipFill>
          <a:blip r:embed="rId2"/>
          <a:srcRect/>
          <a:stretch>
            <a:fillRect/>
          </a:stretch>
        </p:blipFill>
        <p:spPr bwMode="auto">
          <a:xfrm>
            <a:off x="1143000" y="1452563"/>
            <a:ext cx="6305550" cy="3405187"/>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pic>
        <p:nvPicPr>
          <p:cNvPr id="94211" name="2 Resim"/>
          <p:cNvPicPr>
            <a:picLocks noChangeAspect="1" noChangeArrowheads="1"/>
          </p:cNvPicPr>
          <p:nvPr/>
        </p:nvPicPr>
        <p:blipFill>
          <a:blip r:embed="rId2"/>
          <a:srcRect/>
          <a:stretch>
            <a:fillRect/>
          </a:stretch>
        </p:blipFill>
        <p:spPr bwMode="auto">
          <a:xfrm>
            <a:off x="1000125" y="1428750"/>
            <a:ext cx="6448425" cy="3857625"/>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pic>
        <p:nvPicPr>
          <p:cNvPr id="95235" name="2 Resim"/>
          <p:cNvPicPr>
            <a:picLocks noChangeAspect="1" noChangeArrowheads="1"/>
          </p:cNvPicPr>
          <p:nvPr/>
        </p:nvPicPr>
        <p:blipFill>
          <a:blip r:embed="rId2"/>
          <a:srcRect/>
          <a:stretch>
            <a:fillRect/>
          </a:stretch>
        </p:blipFill>
        <p:spPr bwMode="auto">
          <a:xfrm>
            <a:off x="1143000" y="1376363"/>
            <a:ext cx="6310313" cy="3267075"/>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pic>
        <p:nvPicPr>
          <p:cNvPr id="96259" name="2 Resim"/>
          <p:cNvPicPr>
            <a:picLocks noChangeAspect="1" noChangeArrowheads="1"/>
          </p:cNvPicPr>
          <p:nvPr/>
        </p:nvPicPr>
        <p:blipFill>
          <a:blip r:embed="rId2"/>
          <a:srcRect/>
          <a:stretch>
            <a:fillRect/>
          </a:stretch>
        </p:blipFill>
        <p:spPr bwMode="auto">
          <a:xfrm>
            <a:off x="1285875" y="1000125"/>
            <a:ext cx="6110288" cy="2500313"/>
          </a:xfrm>
          <a:prstGeom prst="rect">
            <a:avLst/>
          </a:prstGeom>
          <a:noFill/>
          <a:ln w="9525">
            <a:noFill/>
            <a:miter lim="800000"/>
            <a:headEnd/>
            <a:tailEnd/>
          </a:ln>
        </p:spPr>
      </p:pic>
      <p:pic>
        <p:nvPicPr>
          <p:cNvPr id="96260" name="3 Resim"/>
          <p:cNvPicPr>
            <a:picLocks noChangeAspect="1" noChangeArrowheads="1"/>
          </p:cNvPicPr>
          <p:nvPr/>
        </p:nvPicPr>
        <p:blipFill>
          <a:blip r:embed="rId3"/>
          <a:srcRect/>
          <a:stretch>
            <a:fillRect/>
          </a:stretch>
        </p:blipFill>
        <p:spPr bwMode="auto">
          <a:xfrm>
            <a:off x="1285875" y="3929063"/>
            <a:ext cx="6110288" cy="2143125"/>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pic>
        <p:nvPicPr>
          <p:cNvPr id="97283" name="2 Resim"/>
          <p:cNvPicPr>
            <a:picLocks noChangeAspect="1" noChangeArrowheads="1"/>
          </p:cNvPicPr>
          <p:nvPr/>
        </p:nvPicPr>
        <p:blipFill>
          <a:blip r:embed="rId2"/>
          <a:srcRect/>
          <a:stretch>
            <a:fillRect/>
          </a:stretch>
        </p:blipFill>
        <p:spPr bwMode="auto">
          <a:xfrm>
            <a:off x="1285875" y="1857375"/>
            <a:ext cx="6357938" cy="3367088"/>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pic>
        <p:nvPicPr>
          <p:cNvPr id="98307" name="2 Resim"/>
          <p:cNvPicPr>
            <a:picLocks noChangeAspect="1" noChangeArrowheads="1"/>
          </p:cNvPicPr>
          <p:nvPr/>
        </p:nvPicPr>
        <p:blipFill>
          <a:blip r:embed="rId2"/>
          <a:srcRect/>
          <a:stretch>
            <a:fillRect/>
          </a:stretch>
        </p:blipFill>
        <p:spPr bwMode="auto">
          <a:xfrm>
            <a:off x="1357313" y="1214438"/>
            <a:ext cx="6091237" cy="2700337"/>
          </a:xfrm>
          <a:prstGeom prst="rect">
            <a:avLst/>
          </a:prstGeom>
          <a:noFill/>
          <a:ln w="9525">
            <a:noFill/>
            <a:miter lim="800000"/>
            <a:headEnd/>
            <a:tailEnd/>
          </a:ln>
        </p:spPr>
      </p:pic>
      <p:pic>
        <p:nvPicPr>
          <p:cNvPr id="98308" name="3 Resim"/>
          <p:cNvPicPr>
            <a:picLocks noChangeAspect="1" noChangeArrowheads="1"/>
          </p:cNvPicPr>
          <p:nvPr/>
        </p:nvPicPr>
        <p:blipFill>
          <a:blip r:embed="rId3"/>
          <a:srcRect/>
          <a:stretch>
            <a:fillRect/>
          </a:stretch>
        </p:blipFill>
        <p:spPr bwMode="auto">
          <a:xfrm>
            <a:off x="1357313" y="4214813"/>
            <a:ext cx="6072187" cy="428625"/>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pic>
        <p:nvPicPr>
          <p:cNvPr id="99331" name="2 Resim"/>
          <p:cNvPicPr>
            <a:picLocks noChangeAspect="1" noChangeArrowheads="1"/>
          </p:cNvPicPr>
          <p:nvPr/>
        </p:nvPicPr>
        <p:blipFill>
          <a:blip r:embed="rId2"/>
          <a:srcRect/>
          <a:stretch>
            <a:fillRect/>
          </a:stretch>
        </p:blipFill>
        <p:spPr bwMode="auto">
          <a:xfrm>
            <a:off x="1285875" y="1714500"/>
            <a:ext cx="6162675" cy="4310063"/>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pic>
        <p:nvPicPr>
          <p:cNvPr id="100355" name="2 Resim"/>
          <p:cNvPicPr>
            <a:picLocks noChangeAspect="1" noChangeArrowheads="1"/>
          </p:cNvPicPr>
          <p:nvPr/>
        </p:nvPicPr>
        <p:blipFill>
          <a:blip r:embed="rId2"/>
          <a:srcRect/>
          <a:stretch>
            <a:fillRect/>
          </a:stretch>
        </p:blipFill>
        <p:spPr bwMode="auto">
          <a:xfrm>
            <a:off x="1357313" y="1071563"/>
            <a:ext cx="6038850" cy="2071687"/>
          </a:xfrm>
          <a:prstGeom prst="rect">
            <a:avLst/>
          </a:prstGeom>
          <a:noFill/>
          <a:ln w="9525">
            <a:noFill/>
            <a:miter lim="800000"/>
            <a:headEnd/>
            <a:tailEnd/>
          </a:ln>
        </p:spPr>
      </p:pic>
      <p:pic>
        <p:nvPicPr>
          <p:cNvPr id="100356" name="5 Resim"/>
          <p:cNvPicPr>
            <a:picLocks noChangeAspect="1" noChangeArrowheads="1"/>
          </p:cNvPicPr>
          <p:nvPr/>
        </p:nvPicPr>
        <p:blipFill>
          <a:blip r:embed="rId3"/>
          <a:srcRect/>
          <a:stretch>
            <a:fillRect/>
          </a:stretch>
        </p:blipFill>
        <p:spPr bwMode="auto">
          <a:xfrm>
            <a:off x="1357313" y="3357563"/>
            <a:ext cx="6038850" cy="236220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pic>
        <p:nvPicPr>
          <p:cNvPr id="105475" name="2 Resim"/>
          <p:cNvPicPr>
            <a:picLocks noChangeAspect="1" noChangeArrowheads="1"/>
          </p:cNvPicPr>
          <p:nvPr/>
        </p:nvPicPr>
        <p:blipFill>
          <a:blip r:embed="rId2"/>
          <a:srcRect/>
          <a:stretch>
            <a:fillRect/>
          </a:stretch>
        </p:blipFill>
        <p:spPr bwMode="auto">
          <a:xfrm>
            <a:off x="1714500" y="1071563"/>
            <a:ext cx="5753100" cy="3019425"/>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106499" name="5 Dikdörtgen"/>
          <p:cNvSpPr>
            <a:spLocks noChangeArrowheads="1"/>
          </p:cNvSpPr>
          <p:nvPr/>
        </p:nvSpPr>
        <p:spPr bwMode="auto">
          <a:xfrm>
            <a:off x="857250" y="957263"/>
            <a:ext cx="7572375" cy="5078313"/>
          </a:xfrm>
          <a:prstGeom prst="rect">
            <a:avLst/>
          </a:prstGeom>
          <a:noFill/>
          <a:ln w="9525">
            <a:noFill/>
            <a:miter lim="800000"/>
            <a:headEnd/>
            <a:tailEnd/>
          </a:ln>
        </p:spPr>
        <p:txBody>
          <a:bodyPr>
            <a:spAutoFit/>
          </a:bodyPr>
          <a:lstStyle/>
          <a:p>
            <a:pPr indent="449263" algn="ctr" eaLnBrk="0" hangingPunct="0"/>
            <a:r>
              <a:rPr lang="tr-TR" b="1" dirty="0">
                <a:cs typeface="Times New Roman" pitchFamily="18" charset="0"/>
              </a:rPr>
              <a:t>MOTİVASYON</a:t>
            </a:r>
            <a:endParaRPr lang="tr-TR" sz="700" dirty="0"/>
          </a:p>
          <a:p>
            <a:pPr indent="449263" algn="just" eaLnBrk="0" hangingPunct="0"/>
            <a:r>
              <a:rPr lang="tr-TR" dirty="0">
                <a:cs typeface="Times New Roman" pitchFamily="18" charset="0"/>
              </a:rPr>
              <a:t>	</a:t>
            </a:r>
            <a:r>
              <a:rPr lang="tr-TR" dirty="0">
                <a:latin typeface="Calibri" pitchFamily="34" charset="0"/>
                <a:cs typeface="Times New Roman" pitchFamily="18" charset="0"/>
              </a:rPr>
              <a:t>Motivasyon; sportif açıdan ele alındığında gerek antrenör ve eğiticilerin sporcu/ları, gerekse sporcuların özelde birbirlerini genelde takımları, seyircilerini davranışları ve konuşmaları ile yapılacak yada yapılmakta olan herhangi bir aktivitede bulunulan noktadan daha yüksek bir noktaya gelme hissi uyandırma olarak tanımlanmaktadır.</a:t>
            </a:r>
            <a:endParaRPr lang="tr-TR" dirty="0">
              <a:latin typeface="Calibri" pitchFamily="34" charset="0"/>
            </a:endParaRPr>
          </a:p>
          <a:p>
            <a:pPr indent="449263" algn="just" eaLnBrk="0" hangingPunct="0"/>
            <a:r>
              <a:rPr lang="tr-TR" dirty="0">
                <a:latin typeface="Calibri" pitchFamily="34" charset="0"/>
                <a:cs typeface="Times New Roman" pitchFamily="18" charset="0"/>
              </a:rPr>
              <a:t>	Bir eğitici ve öğretici, oyuncu/larını, yardımcılarını, tüm takımı motive edebilmeli ve bunu da gerektiği oranda ve doğru zamanda yapmalıdır. 	</a:t>
            </a:r>
          </a:p>
          <a:p>
            <a:pPr indent="449263" algn="just" eaLnBrk="0" hangingPunct="0"/>
            <a:r>
              <a:rPr lang="tr-TR" dirty="0">
                <a:latin typeface="Calibri" pitchFamily="34" charset="0"/>
                <a:cs typeface="Times New Roman" pitchFamily="18" charset="0"/>
              </a:rPr>
              <a:t>	Oyuncular olumlu hareketler yaptıklarında eğitici ve antrenör </a:t>
            </a:r>
            <a:r>
              <a:rPr lang="tr-TR" b="1" dirty="0">
                <a:latin typeface="Calibri" pitchFamily="34" charset="0"/>
                <a:cs typeface="Times New Roman" pitchFamily="18" charset="0"/>
              </a:rPr>
              <a:t>müsabakada ise</a:t>
            </a:r>
            <a:r>
              <a:rPr lang="tr-TR" dirty="0">
                <a:latin typeface="Calibri" pitchFamily="34" charset="0"/>
                <a:cs typeface="Times New Roman" pitchFamily="18" charset="0"/>
              </a:rPr>
              <a:t>; o an için sözsüz bilgi aktarımı kavramına uygun biçimde </a:t>
            </a:r>
            <a:r>
              <a:rPr lang="tr-TR" b="1" dirty="0">
                <a:latin typeface="Calibri" pitchFamily="34" charset="0"/>
                <a:cs typeface="Times New Roman" pitchFamily="18" charset="0"/>
              </a:rPr>
              <a:t>el, kol, yüz</a:t>
            </a:r>
            <a:r>
              <a:rPr lang="tr-TR" dirty="0">
                <a:latin typeface="Calibri" pitchFamily="34" charset="0"/>
                <a:cs typeface="Times New Roman" pitchFamily="18" charset="0"/>
              </a:rPr>
              <a:t> mimiklerini kullanarak, ayrıca sözlü bilgi aktarımı kavramı çerçevesinde </a:t>
            </a:r>
            <a:r>
              <a:rPr lang="tr-TR" b="1" dirty="0">
                <a:latin typeface="Calibri" pitchFamily="34" charset="0"/>
                <a:cs typeface="Times New Roman" pitchFamily="18" charset="0"/>
              </a:rPr>
              <a:t>aferin, bravo</a:t>
            </a:r>
            <a:r>
              <a:rPr lang="tr-TR" dirty="0">
                <a:latin typeface="Calibri" pitchFamily="34" charset="0"/>
                <a:cs typeface="Times New Roman" pitchFamily="18" charset="0"/>
              </a:rPr>
              <a:t> iyi gibi kısa kelimelerle oyuncularını kutlayarak motive etmelidir. </a:t>
            </a:r>
          </a:p>
          <a:p>
            <a:pPr indent="449263" algn="just" eaLnBrk="0" hangingPunct="0"/>
            <a:r>
              <a:rPr lang="tr-TR" dirty="0">
                <a:latin typeface="Calibri" pitchFamily="34" charset="0"/>
                <a:cs typeface="Times New Roman" pitchFamily="18" charset="0"/>
              </a:rPr>
              <a:t>	</a:t>
            </a:r>
            <a:r>
              <a:rPr lang="tr-TR" b="1" dirty="0">
                <a:latin typeface="Calibri" pitchFamily="34" charset="0"/>
                <a:cs typeface="Times New Roman" pitchFamily="18" charset="0"/>
              </a:rPr>
              <a:t>Antrenmanda ise</a:t>
            </a:r>
            <a:r>
              <a:rPr lang="tr-TR" dirty="0">
                <a:latin typeface="Calibri" pitchFamily="34" charset="0"/>
                <a:cs typeface="Times New Roman" pitchFamily="18" charset="0"/>
              </a:rPr>
              <a:t>; yine uygun biçimde oyuncuları kutlamalı fakat </a:t>
            </a:r>
            <a:r>
              <a:rPr lang="tr-TR" b="1" dirty="0">
                <a:latin typeface="Calibri" pitchFamily="34" charset="0"/>
                <a:cs typeface="Times New Roman" pitchFamily="18" charset="0"/>
              </a:rPr>
              <a:t>hemen arkasından daha iyisini yapabileceğini de özellikle belirtmelidir.</a:t>
            </a:r>
            <a:r>
              <a:rPr lang="tr-TR" dirty="0">
                <a:latin typeface="Calibri" pitchFamily="34" charset="0"/>
                <a:cs typeface="Times New Roman" pitchFamily="18" charset="0"/>
              </a:rPr>
              <a:t> </a:t>
            </a:r>
          </a:p>
          <a:p>
            <a:pPr indent="449263" algn="just" eaLnBrk="0" hangingPunct="0"/>
            <a:r>
              <a:rPr lang="tr-TR" dirty="0">
                <a:latin typeface="Calibri" pitchFamily="34" charset="0"/>
              </a:rPr>
              <a:t>	Bu davranış biçimi oyuncuları doğru davranışlarından dolayı olumlu motive ederken, aynı zamanda da yaptıkları ile yetinmemeye yönlendirecektir. </a:t>
            </a:r>
          </a:p>
          <a:p>
            <a:pPr indent="449263" algn="just" eaLnBrk="0" hangingPunct="0"/>
            <a:r>
              <a:rPr lang="tr-TR" b="1" dirty="0">
                <a:latin typeface="Calibri" pitchFamily="34" charset="0"/>
              </a:rPr>
              <a:t>	Çünkü yaptığı ile yetinen oyuncuların daha iyisini yapmalarını beklemek çok yanlış ve boş bir beklentidir.</a:t>
            </a:r>
            <a:endParaRPr lang="tr-TR" dirty="0">
              <a:latin typeface="Calibri"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785813" y="1000125"/>
            <a:ext cx="7715250" cy="5143500"/>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107523" name="2 Dikdörtgen"/>
          <p:cNvSpPr>
            <a:spLocks noChangeArrowheads="1"/>
          </p:cNvSpPr>
          <p:nvPr/>
        </p:nvSpPr>
        <p:spPr bwMode="auto">
          <a:xfrm>
            <a:off x="857250" y="957263"/>
            <a:ext cx="7572375" cy="4524315"/>
          </a:xfrm>
          <a:prstGeom prst="rect">
            <a:avLst/>
          </a:prstGeom>
          <a:noFill/>
          <a:ln w="9525">
            <a:noFill/>
            <a:miter lim="800000"/>
            <a:headEnd/>
            <a:tailEnd/>
          </a:ln>
        </p:spPr>
        <p:txBody>
          <a:bodyPr>
            <a:spAutoFit/>
          </a:bodyPr>
          <a:lstStyle/>
          <a:p>
            <a:pPr indent="449263" algn="just" eaLnBrk="0" hangingPunct="0"/>
            <a:r>
              <a:rPr lang="tr-TR" sz="1600" dirty="0">
                <a:latin typeface="Calibri" pitchFamily="34" charset="0"/>
              </a:rPr>
              <a:t>	</a:t>
            </a:r>
            <a:r>
              <a:rPr lang="tr-TR" dirty="0">
                <a:latin typeface="Calibri" pitchFamily="34" charset="0"/>
              </a:rPr>
              <a:t>Oyuncular olumsuz hareketler yaptıklarında eğitici ve öğretici </a:t>
            </a:r>
            <a:r>
              <a:rPr lang="tr-TR" b="1" dirty="0">
                <a:latin typeface="Calibri" pitchFamily="34" charset="0"/>
              </a:rPr>
              <a:t>müsabakada ise</a:t>
            </a:r>
            <a:r>
              <a:rPr lang="tr-TR" dirty="0">
                <a:latin typeface="Calibri" pitchFamily="34" charset="0"/>
              </a:rPr>
              <a:t>; olabildiğince sözlü uyarı yapmak yerine </a:t>
            </a:r>
            <a:r>
              <a:rPr lang="tr-TR" b="1" dirty="0">
                <a:latin typeface="Calibri" pitchFamily="34" charset="0"/>
              </a:rPr>
              <a:t>sözsüz bilgi aktarımı kavramı çerçevesinde </a:t>
            </a:r>
            <a:r>
              <a:rPr lang="tr-TR" dirty="0">
                <a:latin typeface="Calibri" pitchFamily="34" charset="0"/>
              </a:rPr>
              <a:t>hoşnutsuzluğunu belirtmelidir. </a:t>
            </a:r>
          </a:p>
          <a:p>
            <a:pPr indent="449263" algn="just" eaLnBrk="0" hangingPunct="0"/>
            <a:r>
              <a:rPr lang="tr-TR" b="1" dirty="0">
                <a:latin typeface="Calibri" pitchFamily="34" charset="0"/>
              </a:rPr>
              <a:t>	Antrenmanda ise</a:t>
            </a:r>
            <a:r>
              <a:rPr lang="tr-TR" dirty="0">
                <a:latin typeface="Calibri" pitchFamily="34" charset="0"/>
              </a:rPr>
              <a:t>; sözlü bilgi aktarımı çerçevesinde hatasını kısa, net biçimde söylemelidir. Oyuncuların motive olmak için öncelikle neden olmak isteyeceklerinin ve nelerle motive olabileceğinin bilinmesi gereklidir. </a:t>
            </a:r>
          </a:p>
          <a:p>
            <a:pPr indent="449263" algn="just" eaLnBrk="0" hangingPunct="0"/>
            <a:r>
              <a:rPr lang="tr-TR" dirty="0">
                <a:latin typeface="Calibri" pitchFamily="34" charset="0"/>
              </a:rPr>
              <a:t>	Oyuncuların motivasyonunda temel faktörler; motive olma nedenleri ve motivasyonda olumlu faktörler olarak iki alt başlıkta ele alınarak aşağıda tanımlanmaktadır: </a:t>
            </a:r>
          </a:p>
          <a:p>
            <a:pPr indent="449263" algn="ctr" eaLnBrk="0" hangingPunct="0"/>
            <a:r>
              <a:rPr lang="tr-TR" b="1" dirty="0">
                <a:latin typeface="Calibri" pitchFamily="34" charset="0"/>
                <a:cs typeface="Times New Roman" pitchFamily="18" charset="0"/>
              </a:rPr>
              <a:t>Motive Olma Nedenleri</a:t>
            </a:r>
          </a:p>
          <a:p>
            <a:pPr indent="449263" algn="ctr" eaLnBrk="0" hangingPunct="0"/>
            <a:endParaRPr lang="tr-TR" dirty="0">
              <a:latin typeface="Calibri" pitchFamily="34" charset="0"/>
            </a:endParaRPr>
          </a:p>
          <a:p>
            <a:pPr indent="449263" algn="just" eaLnBrk="0" hangingPunct="0"/>
            <a:r>
              <a:rPr lang="tr-TR" b="1" dirty="0">
                <a:latin typeface="Calibri" pitchFamily="34" charset="0"/>
                <a:cs typeface="Times New Roman" pitchFamily="18" charset="0"/>
              </a:rPr>
              <a:t>	 </a:t>
            </a:r>
            <a:r>
              <a:rPr lang="tr-TR" dirty="0">
                <a:latin typeface="Calibri" pitchFamily="34" charset="0"/>
                <a:cs typeface="Times New Roman" pitchFamily="18" charset="0"/>
              </a:rPr>
              <a:t>Motive olma nedenleri kendi içinde; </a:t>
            </a:r>
            <a:r>
              <a:rPr lang="tr-TR" u="sng" dirty="0">
                <a:latin typeface="Calibri" pitchFamily="34" charset="0"/>
                <a:cs typeface="Times New Roman" pitchFamily="18" charset="0"/>
              </a:rPr>
              <a:t>oyun oynama ve buna bağlı olarak eğlenme mutlu olma ihtiyacı </a:t>
            </a:r>
            <a:r>
              <a:rPr lang="tr-TR" dirty="0">
                <a:latin typeface="Calibri" pitchFamily="34" charset="0"/>
                <a:cs typeface="Times New Roman" pitchFamily="18" charset="0"/>
              </a:rPr>
              <a:t>ve </a:t>
            </a:r>
            <a:r>
              <a:rPr lang="tr-TR" u="sng" dirty="0">
                <a:latin typeface="Calibri" pitchFamily="34" charset="0"/>
                <a:cs typeface="Times New Roman" pitchFamily="18" charset="0"/>
              </a:rPr>
              <a:t>Kendini İfade Etme ve Başarılı Olma İsteği, Arzusu</a:t>
            </a:r>
            <a:r>
              <a:rPr lang="tr-TR" b="1" u="sng" dirty="0">
                <a:latin typeface="Calibri" pitchFamily="34" charset="0"/>
                <a:cs typeface="Times New Roman" pitchFamily="18" charset="0"/>
              </a:rPr>
              <a:t> </a:t>
            </a:r>
            <a:r>
              <a:rPr lang="tr-TR" dirty="0">
                <a:latin typeface="Calibri" pitchFamily="34" charset="0"/>
                <a:cs typeface="Times New Roman" pitchFamily="18" charset="0"/>
              </a:rPr>
              <a:t>olarak iki başlık altında ele alınmaktadır. Bu iki temel neden iyi algılanmazsa buna bağlı olarak motivasyon oluşumu zayıflayacak, sekteye uğrayacaktır.</a:t>
            </a:r>
            <a:endParaRPr lang="tr-TR" dirty="0">
              <a:latin typeface="Calibri"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3" name="2 Dikdörtgen"/>
          <p:cNvSpPr/>
          <p:nvPr/>
        </p:nvSpPr>
        <p:spPr>
          <a:xfrm>
            <a:off x="857250" y="957263"/>
            <a:ext cx="7572375" cy="5078313"/>
          </a:xfrm>
          <a:prstGeom prst="rect">
            <a:avLst/>
          </a:prstGeom>
        </p:spPr>
        <p:txBody>
          <a:bodyPr>
            <a:spAutoFit/>
          </a:bodyPr>
          <a:lstStyle/>
          <a:p>
            <a:pPr>
              <a:defRPr/>
            </a:pPr>
            <a:r>
              <a:rPr lang="tr-TR" sz="1600" dirty="0">
                <a:latin typeface="+mj-lt"/>
                <a:cs typeface="Arial" charset="0"/>
              </a:rPr>
              <a:t>	</a:t>
            </a:r>
            <a:r>
              <a:rPr lang="tr-TR" b="1" dirty="0">
                <a:latin typeface="+mj-lt"/>
                <a:cs typeface="Arial" charset="0"/>
              </a:rPr>
              <a:t> Oyun Oynama Ve Buna Bağlı Olarak Eğlenme Mutlu Olma İhtiyacı </a:t>
            </a:r>
            <a:endParaRPr lang="tr-TR" dirty="0">
              <a:latin typeface="+mj-lt"/>
              <a:cs typeface="Arial" charset="0"/>
            </a:endParaRPr>
          </a:p>
          <a:p>
            <a:pPr>
              <a:defRPr/>
            </a:pPr>
            <a:r>
              <a:rPr lang="tr-TR" dirty="0">
                <a:latin typeface="+mj-lt"/>
                <a:cs typeface="Arial" charset="0"/>
              </a:rPr>
              <a:t> </a:t>
            </a:r>
          </a:p>
          <a:p>
            <a:pPr algn="just">
              <a:defRPr/>
            </a:pPr>
            <a:r>
              <a:rPr lang="tr-TR" dirty="0">
                <a:latin typeface="+mj-lt"/>
                <a:cs typeface="Arial" charset="0"/>
              </a:rPr>
              <a:t>	Bu ihtiyaç içgüdüsel bir özellik ve taleptir. Zihinsel, ruhsal, fiziksel bütünlük içinde olmakla beraber fiziksel boyutu ağırlıktadır. </a:t>
            </a:r>
          </a:p>
          <a:p>
            <a:pPr>
              <a:defRPr/>
            </a:pPr>
            <a:r>
              <a:rPr lang="tr-TR" b="1" dirty="0">
                <a:latin typeface="+mj-lt"/>
                <a:cs typeface="Arial" charset="0"/>
              </a:rPr>
              <a:t> </a:t>
            </a:r>
            <a:endParaRPr lang="tr-TR" dirty="0">
              <a:latin typeface="+mj-lt"/>
              <a:cs typeface="Arial" charset="0"/>
            </a:endParaRPr>
          </a:p>
          <a:p>
            <a:pPr algn="ctr">
              <a:defRPr/>
            </a:pPr>
            <a:r>
              <a:rPr lang="tr-TR" b="1" dirty="0">
                <a:latin typeface="+mj-lt"/>
                <a:cs typeface="Arial" charset="0"/>
              </a:rPr>
              <a:t>Kendini İfade Etme ve Başarılı Olma İsteği, Arzusu </a:t>
            </a:r>
            <a:endParaRPr lang="tr-TR" dirty="0">
              <a:latin typeface="+mj-lt"/>
              <a:cs typeface="Arial" charset="0"/>
            </a:endParaRPr>
          </a:p>
          <a:p>
            <a:pPr>
              <a:defRPr/>
            </a:pPr>
            <a:r>
              <a:rPr lang="tr-TR" dirty="0">
                <a:latin typeface="+mj-lt"/>
                <a:cs typeface="Arial" charset="0"/>
              </a:rPr>
              <a:t> </a:t>
            </a:r>
          </a:p>
          <a:p>
            <a:pPr algn="just">
              <a:defRPr/>
            </a:pPr>
            <a:r>
              <a:rPr lang="tr-TR" dirty="0">
                <a:latin typeface="+mj-lt"/>
                <a:cs typeface="Arial" charset="0"/>
              </a:rPr>
              <a:t>	Oyuncu bireysel açıdan sarf ettiği çabalar ve bu çabaların sonucunda elde ettiği başarılara bağlı olarak bireysel açıdan kendi içinde tatmin olmaktadır. Başka bir açıdan bireysel anlamda kendini diğerlerinden farklı ve üstün olarak kabul etmektedir. 	Burada diğerleri tanımı ile farklı açılardan hem takım arkadaşları hem de diğer takımın oyuncuları kast edilmektedir. Bireysel açıdan başarılı olarak kendini ifade etme ve böylece toplumsal düzeyde bireysel olumlu kabul görmektedir. Bu his takım boyutunda da aynı şekilde geçerli olmaktadır. </a:t>
            </a:r>
          </a:p>
          <a:p>
            <a:pPr algn="just">
              <a:defRPr/>
            </a:pPr>
            <a:r>
              <a:rPr lang="tr-TR" dirty="0">
                <a:latin typeface="+mj-lt"/>
                <a:cs typeface="Arial" charset="0"/>
              </a:rPr>
              <a:t>	Ayrıca da toplumsal boyutta  hem bireysel açıdan, hem de  içinde bulunduğu ve üyesi olduğu takımın başarısı ile doğru orantılı biçimde  takımın bir üyesi olarak takım   halinde de  kabul görmekte ve kendini değerli hissetmektedir.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109571" name="3 Dikdörtgen"/>
          <p:cNvSpPr>
            <a:spLocks noChangeArrowheads="1"/>
          </p:cNvSpPr>
          <p:nvPr/>
        </p:nvSpPr>
        <p:spPr bwMode="auto">
          <a:xfrm>
            <a:off x="642938" y="936625"/>
            <a:ext cx="7715250" cy="5632311"/>
          </a:xfrm>
          <a:prstGeom prst="rect">
            <a:avLst/>
          </a:prstGeom>
          <a:noFill/>
          <a:ln w="9525">
            <a:noFill/>
            <a:miter lim="800000"/>
            <a:headEnd/>
            <a:tailEnd/>
          </a:ln>
        </p:spPr>
        <p:txBody>
          <a:bodyPr>
            <a:spAutoFit/>
          </a:bodyPr>
          <a:lstStyle/>
          <a:p>
            <a:pPr indent="449263" algn="ctr" eaLnBrk="0" hangingPunct="0"/>
            <a:r>
              <a:rPr lang="tr-TR" b="1" dirty="0">
                <a:latin typeface="Calibri" pitchFamily="34" charset="0"/>
                <a:cs typeface="Times New Roman" pitchFamily="18" charset="0"/>
              </a:rPr>
              <a:t>Motivasyonda Olumlu Faktörler</a:t>
            </a:r>
          </a:p>
          <a:p>
            <a:pPr indent="449263" algn="just" eaLnBrk="0" hangingPunct="0"/>
            <a:r>
              <a:rPr lang="tr-TR" b="1" dirty="0">
                <a:latin typeface="Calibri" pitchFamily="34" charset="0"/>
                <a:cs typeface="Times New Roman" pitchFamily="18" charset="0"/>
              </a:rPr>
              <a:t>	</a:t>
            </a:r>
            <a:r>
              <a:rPr lang="tr-TR" dirty="0">
                <a:latin typeface="Calibri" pitchFamily="34" charset="0"/>
                <a:cs typeface="Times New Roman" pitchFamily="18" charset="0"/>
              </a:rPr>
              <a:t>Motivasyona olumlu katkıda bulunan etkenler, faktörler kendi içinde; uyarılma, gerçekçi ve ulaşılabilir hedef belirleme, ödüllendirme, cezalandırma kendine güvenme, olaylara esprili bakabilme, başarı anlayışı (kazanma, kaybetme) olarak yedi başlığa ayrılmaktadır. Olumlu, ideal motivasyonu oluşturabilmek için bu yedi kavramın birlikte ve iç içe geçmiş olarak kullanılması gerekmektedir. </a:t>
            </a:r>
            <a:endParaRPr lang="tr-TR" dirty="0">
              <a:latin typeface="Calibri" pitchFamily="34" charset="0"/>
            </a:endParaRPr>
          </a:p>
          <a:p>
            <a:pPr indent="449263" algn="ctr" eaLnBrk="0" hangingPunct="0"/>
            <a:endParaRPr lang="tr-TR" b="1" dirty="0">
              <a:latin typeface="Calibri" pitchFamily="34" charset="0"/>
              <a:cs typeface="Times New Roman" pitchFamily="18" charset="0"/>
            </a:endParaRPr>
          </a:p>
          <a:p>
            <a:pPr indent="449263" algn="ctr" eaLnBrk="0" hangingPunct="0"/>
            <a:r>
              <a:rPr lang="tr-TR" b="1" dirty="0">
                <a:latin typeface="Calibri" pitchFamily="34" charset="0"/>
                <a:cs typeface="Times New Roman" pitchFamily="18" charset="0"/>
              </a:rPr>
              <a:t>Uyarılma</a:t>
            </a:r>
          </a:p>
          <a:p>
            <a:pPr indent="449263" algn="just" eaLnBrk="0" hangingPunct="0"/>
            <a:r>
              <a:rPr lang="tr-TR" dirty="0">
                <a:latin typeface="Calibri" pitchFamily="34" charset="0"/>
                <a:cs typeface="Times New Roman" pitchFamily="18" charset="0"/>
              </a:rPr>
              <a:t>	Harekete geçme olarak ta tanımlanan uyarılma </a:t>
            </a:r>
            <a:r>
              <a:rPr lang="tr-TR" b="1" dirty="0">
                <a:latin typeface="Calibri" pitchFamily="34" charset="0"/>
                <a:cs typeface="Times New Roman" pitchFamily="18" charset="0"/>
              </a:rPr>
              <a:t>düşük, ideal, aşırı</a:t>
            </a:r>
            <a:r>
              <a:rPr lang="tr-TR" dirty="0">
                <a:latin typeface="Calibri" pitchFamily="34" charset="0"/>
                <a:cs typeface="Times New Roman" pitchFamily="18" charset="0"/>
              </a:rPr>
              <a:t> olarak üç düzeyde gerçekleşmektedir. Bu değerlerin sporcunun psikolojik yapısına göre değişken olabileceği kesinlikle unutulmamalıdır. Yanı sıra uyarılmada kişilik özellikleri de önemli derecede rol oynamaktadır. </a:t>
            </a:r>
          </a:p>
          <a:p>
            <a:pPr indent="449263" algn="just" eaLnBrk="0" hangingPunct="0"/>
            <a:r>
              <a:rPr lang="tr-TR" dirty="0">
                <a:latin typeface="Calibri" pitchFamily="34" charset="0"/>
                <a:cs typeface="Times New Roman" pitchFamily="18" charset="0"/>
              </a:rPr>
              <a:t>	</a:t>
            </a:r>
            <a:r>
              <a:rPr lang="tr-TR" b="1" dirty="0">
                <a:latin typeface="Calibri" pitchFamily="34" charset="0"/>
                <a:cs typeface="Times New Roman" pitchFamily="18" charset="0"/>
              </a:rPr>
              <a:t>Düşük düzey uyarılmada</a:t>
            </a:r>
            <a:r>
              <a:rPr lang="tr-TR" dirty="0">
                <a:latin typeface="Calibri" pitchFamily="34" charset="0"/>
                <a:cs typeface="Times New Roman" pitchFamily="18" charset="0"/>
              </a:rPr>
              <a:t> sporcu yeterli düzeyde motive olamadığı için beklenilen performansı gösterememektedir.  </a:t>
            </a:r>
          </a:p>
          <a:p>
            <a:pPr indent="449263" algn="just" eaLnBrk="0" hangingPunct="0"/>
            <a:r>
              <a:rPr lang="tr-TR" dirty="0">
                <a:latin typeface="Calibri" pitchFamily="34" charset="0"/>
                <a:cs typeface="Times New Roman" pitchFamily="18" charset="0"/>
              </a:rPr>
              <a:t>	</a:t>
            </a:r>
            <a:r>
              <a:rPr lang="tr-TR" b="1" dirty="0">
                <a:latin typeface="Calibri" pitchFamily="34" charset="0"/>
                <a:cs typeface="Times New Roman" pitchFamily="18" charset="0"/>
              </a:rPr>
              <a:t>İdeal düzeydeki uyarılmada</a:t>
            </a:r>
            <a:r>
              <a:rPr lang="tr-TR" dirty="0">
                <a:latin typeface="Calibri" pitchFamily="34" charset="0"/>
                <a:cs typeface="Times New Roman" pitchFamily="18" charset="0"/>
              </a:rPr>
              <a:t> sporcu motive olmakta ve yüksek performans sergilemektedir</a:t>
            </a:r>
            <a:r>
              <a:rPr lang="tr-TR" b="1" dirty="0">
                <a:latin typeface="Calibri" pitchFamily="34" charset="0"/>
                <a:cs typeface="Times New Roman" pitchFamily="18" charset="0"/>
              </a:rPr>
              <a:t>. </a:t>
            </a:r>
          </a:p>
          <a:p>
            <a:pPr indent="449263" algn="just" eaLnBrk="0" hangingPunct="0"/>
            <a:r>
              <a:rPr lang="tr-TR" b="1" dirty="0">
                <a:latin typeface="Calibri" pitchFamily="34" charset="0"/>
                <a:cs typeface="Times New Roman" pitchFamily="18" charset="0"/>
              </a:rPr>
              <a:t>	Aşırı düzey uyarılmada</a:t>
            </a:r>
            <a:r>
              <a:rPr lang="tr-TR" dirty="0">
                <a:latin typeface="Calibri" pitchFamily="34" charset="0"/>
                <a:cs typeface="Times New Roman" pitchFamily="18" charset="0"/>
              </a:rPr>
              <a:t> ise sporcunun kendini kontrol edebilme özelliğini kaybetmesine, sinirli, dengesiz ve gereğinden fazla saldırgan davranmasına neden olmaktadır. 	</a:t>
            </a:r>
            <a:endParaRPr lang="tr-TR" dirty="0">
              <a:latin typeface="Calibri"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110595" name="5 Dikdörtgen"/>
          <p:cNvSpPr>
            <a:spLocks noChangeArrowheads="1"/>
          </p:cNvSpPr>
          <p:nvPr/>
        </p:nvSpPr>
        <p:spPr bwMode="auto">
          <a:xfrm>
            <a:off x="642938" y="804863"/>
            <a:ext cx="7643812" cy="5632311"/>
          </a:xfrm>
          <a:prstGeom prst="rect">
            <a:avLst/>
          </a:prstGeom>
          <a:noFill/>
          <a:ln w="9525">
            <a:noFill/>
            <a:miter lim="800000"/>
            <a:headEnd/>
            <a:tailEnd/>
          </a:ln>
        </p:spPr>
        <p:txBody>
          <a:bodyPr>
            <a:spAutoFit/>
          </a:bodyPr>
          <a:lstStyle/>
          <a:p>
            <a:pPr indent="449263" algn="just" eaLnBrk="0" hangingPunct="0"/>
            <a:r>
              <a:rPr lang="tr-TR" sz="1600" dirty="0">
                <a:latin typeface="Calibri" pitchFamily="34" charset="0"/>
                <a:cs typeface="Times New Roman" pitchFamily="18" charset="0"/>
              </a:rPr>
              <a:t>	</a:t>
            </a:r>
            <a:r>
              <a:rPr lang="tr-TR" dirty="0">
                <a:latin typeface="Calibri" pitchFamily="34" charset="0"/>
                <a:cs typeface="Times New Roman" pitchFamily="18" charset="0"/>
              </a:rPr>
              <a:t>Ayrıca başarılı olamama korkusunun ortaya çıkmasına neden olmaktadır. Yanı sıra denge ve kontrolün kaybedilmesi ve başarısız olma korkusu ise bir bütün olarak sporcunun düşük performans sergilemesine yol açmaktadır.</a:t>
            </a:r>
            <a:endParaRPr lang="tr-TR" dirty="0">
              <a:latin typeface="Calibri" pitchFamily="34" charset="0"/>
            </a:endParaRPr>
          </a:p>
          <a:p>
            <a:pPr indent="449263" algn="ctr" eaLnBrk="0" hangingPunct="0"/>
            <a:r>
              <a:rPr lang="tr-TR" b="1" dirty="0">
                <a:latin typeface="Calibri" pitchFamily="34" charset="0"/>
                <a:cs typeface="Times New Roman" pitchFamily="18" charset="0"/>
              </a:rPr>
              <a:t>Gerçekçi, Ulaşılabilir Hedef Belirleme</a:t>
            </a:r>
            <a:r>
              <a:rPr lang="tr-TR" dirty="0">
                <a:latin typeface="Calibri" pitchFamily="34" charset="0"/>
                <a:cs typeface="Times New Roman" pitchFamily="18" charset="0"/>
              </a:rPr>
              <a:t> </a:t>
            </a:r>
            <a:endParaRPr lang="tr-TR" dirty="0">
              <a:latin typeface="Calibri" pitchFamily="34" charset="0"/>
            </a:endParaRPr>
          </a:p>
          <a:p>
            <a:pPr indent="449263" algn="just" eaLnBrk="0" hangingPunct="0"/>
            <a:r>
              <a:rPr lang="tr-TR" dirty="0">
                <a:latin typeface="Calibri" pitchFamily="34" charset="0"/>
                <a:cs typeface="Times New Roman" pitchFamily="18" charset="0"/>
              </a:rPr>
              <a:t>	Burada önemli olan oyuncu/ların hem bireysel düzeyde hem de takım düzeyinde kapasiteleri ile doğru orantılı olarak hedeflerin belirlenmesidir. Böylece başarılabilecek düzeyde belirlenen hedeflere çabuk ve iyi şekilde ulaşan oyuncu/lar hem bireysel hem de takım halinde başarılı olmakta, başarabilecekleri inancına sahip olmaktadırlar. Ayrıca başarılı olma inançları  süreklilik sağlamaktadır. </a:t>
            </a:r>
            <a:endParaRPr lang="tr-TR" dirty="0">
              <a:latin typeface="Calibri" pitchFamily="34" charset="0"/>
            </a:endParaRPr>
          </a:p>
          <a:p>
            <a:pPr indent="449263"/>
            <a:r>
              <a:rPr lang="tr-TR" dirty="0">
                <a:latin typeface="Calibri" pitchFamily="34" charset="0"/>
                <a:cs typeface="Times New Roman" pitchFamily="18" charset="0"/>
              </a:rPr>
              <a:t>Sonuç olarak gerçekçi ve ulaşılabilir hedef belirlenmesi yolu ile oyuncu/ların daha çok motive olmakta ve bunu da kendi kendilerine sağlamaktadırlar.</a:t>
            </a:r>
            <a:r>
              <a:rPr lang="tr-TR" b="1" dirty="0"/>
              <a:t> </a:t>
            </a:r>
          </a:p>
          <a:p>
            <a:pPr indent="449263" algn="ctr"/>
            <a:r>
              <a:rPr lang="tr-TR" b="1" dirty="0">
                <a:latin typeface="Calibri" pitchFamily="34" charset="0"/>
              </a:rPr>
              <a:t>Ödüllendirme</a:t>
            </a:r>
            <a:endParaRPr lang="tr-TR" dirty="0">
              <a:latin typeface="Calibri" pitchFamily="34" charset="0"/>
            </a:endParaRPr>
          </a:p>
          <a:p>
            <a:pPr indent="449263" algn="just"/>
            <a:r>
              <a:rPr lang="tr-TR" dirty="0">
                <a:latin typeface="Calibri" pitchFamily="34" charset="0"/>
              </a:rPr>
              <a:t> 	Motivasyon tatmin olma açısından ele alındığında ödüller iki gurupta incelenmektedir. </a:t>
            </a:r>
            <a:r>
              <a:rPr lang="tr-TR" b="1" dirty="0">
                <a:latin typeface="Calibri" pitchFamily="34" charset="0"/>
              </a:rPr>
              <a:t>Birinci gurupta; </a:t>
            </a:r>
            <a:r>
              <a:rPr lang="tr-TR" dirty="0">
                <a:latin typeface="Calibri" pitchFamily="34" charset="0"/>
              </a:rPr>
              <a:t>maddi ödüller bulunmaktadır. Bu ödüller </a:t>
            </a:r>
            <a:r>
              <a:rPr lang="tr-TR" b="1" dirty="0">
                <a:latin typeface="Calibri" pitchFamily="34" charset="0"/>
              </a:rPr>
              <a:t>madalya, kupa, şilt, doğrudan ya da dolaylı para ödemeleri </a:t>
            </a:r>
            <a:r>
              <a:rPr lang="tr-TR" dirty="0">
                <a:latin typeface="Calibri" pitchFamily="34" charset="0"/>
              </a:rPr>
              <a:t>olarak tanımlanmaktadır. Bu ödüllerin özellikle de para ödüllerinin büyük kategorisinde ki profesyonel sporcular için çok etkili olduğu bilinmektedir. Alt yapı guruplarındaki sporcularda bu tür ödüllerin belirli ölçülerde kullanımı olumlu sonuçlar vermektedir.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111619" name="5 Dikdörtgen"/>
          <p:cNvSpPr>
            <a:spLocks noChangeArrowheads="1"/>
          </p:cNvSpPr>
          <p:nvPr/>
        </p:nvSpPr>
        <p:spPr bwMode="auto">
          <a:xfrm>
            <a:off x="714375" y="1000125"/>
            <a:ext cx="7572375" cy="5078313"/>
          </a:xfrm>
          <a:prstGeom prst="rect">
            <a:avLst/>
          </a:prstGeom>
          <a:noFill/>
          <a:ln w="9525">
            <a:noFill/>
            <a:miter lim="800000"/>
            <a:headEnd/>
            <a:tailEnd/>
          </a:ln>
        </p:spPr>
        <p:txBody>
          <a:bodyPr>
            <a:spAutoFit/>
          </a:bodyPr>
          <a:lstStyle/>
          <a:p>
            <a:r>
              <a:rPr lang="tr-TR" sz="1600" dirty="0">
                <a:latin typeface="Calibri" pitchFamily="34" charset="0"/>
                <a:cs typeface="Times New Roman" pitchFamily="18" charset="0"/>
              </a:rPr>
              <a:t>	</a:t>
            </a:r>
            <a:r>
              <a:rPr lang="tr-TR" dirty="0">
                <a:latin typeface="Calibri" pitchFamily="34" charset="0"/>
                <a:cs typeface="Times New Roman" pitchFamily="18" charset="0"/>
              </a:rPr>
              <a:t>Fakat burada bir tehlikede belirtilmelidir. Bu tehlike alt yapı guruplarındaki sporcuların bu ödülleri tek hedef ve asıl amaç olarak değerlendirmeleridir. </a:t>
            </a:r>
            <a:r>
              <a:rPr lang="tr-TR" b="1" dirty="0">
                <a:latin typeface="Calibri" pitchFamily="34" charset="0"/>
                <a:cs typeface="Times New Roman" pitchFamily="18" charset="0"/>
              </a:rPr>
              <a:t>İkinci gurupta; </a:t>
            </a:r>
            <a:r>
              <a:rPr lang="tr-TR" dirty="0">
                <a:latin typeface="Calibri" pitchFamily="34" charset="0"/>
                <a:cs typeface="Times New Roman" pitchFamily="18" charset="0"/>
              </a:rPr>
              <a:t>manevi boyutlu ödüller bulunmaktadır. Bu ödülleri eğlenmek, mutlu olmak, tatmin olmak, kendini başarılı kabul etmek olarak sıralanmaktadır. </a:t>
            </a:r>
          </a:p>
          <a:p>
            <a:endParaRPr lang="tr-TR" dirty="0">
              <a:latin typeface="Calibri" pitchFamily="34" charset="0"/>
            </a:endParaRPr>
          </a:p>
          <a:p>
            <a:pPr algn="ctr"/>
            <a:r>
              <a:rPr lang="tr-TR" b="1" dirty="0">
                <a:latin typeface="Calibri" pitchFamily="34" charset="0"/>
              </a:rPr>
              <a:t>	Cezalandırma</a:t>
            </a:r>
            <a:r>
              <a:rPr lang="tr-TR" dirty="0">
                <a:latin typeface="Calibri" pitchFamily="34" charset="0"/>
              </a:rPr>
              <a:t> </a:t>
            </a:r>
          </a:p>
          <a:p>
            <a:pPr algn="just"/>
            <a:r>
              <a:rPr lang="tr-TR" dirty="0">
                <a:latin typeface="Calibri" pitchFamily="34" charset="0"/>
              </a:rPr>
              <a:t> 	Temel olarak en etkili cezalandırma bir oyuncunun antrenmanda ve müsabakada oynama hakkının engellenmesidir. Oyuncunun cezalandırılmasına neden olan hatayı tekrar ettiğinde ve bunda da ısrarcı bir tutum takınması halinde kendisi ile yüz yüze konuşulmalı bu davranışına devam ettiği taktirde tamamen takımdan uzaklaştırılacağı net biçimde kendisine anlatılmalıdır. </a:t>
            </a:r>
          </a:p>
          <a:p>
            <a:r>
              <a:rPr lang="tr-TR" dirty="0">
                <a:latin typeface="Calibri" pitchFamily="34" charset="0"/>
              </a:rPr>
              <a:t>	Ayrıca diğer bir etkili cezalandırma yöntemi de zihinsel cezalandırmadır. Aşağıda buna güzel bir örnek verilmektedir.</a:t>
            </a:r>
            <a:r>
              <a:rPr lang="tr-TR" b="1" dirty="0"/>
              <a:t> </a:t>
            </a:r>
          </a:p>
          <a:p>
            <a:pPr algn="just"/>
            <a:r>
              <a:rPr lang="tr-TR" b="1" dirty="0">
                <a:latin typeface="Calibri" pitchFamily="34" charset="0"/>
              </a:rPr>
              <a:t>“Mademki benim istediğim düzeyde çalışmıyorsun ya da takım halinde çalışmıyorsunuz o halde hem benim hem de sizin sahip olduğunuz en değerli kavram olan zamanı boşa harcamayalım. Antrenmanı iptal ediyorum.” (John WOODEN)	</a:t>
            </a:r>
            <a:endParaRPr lang="tr-TR" dirty="0">
              <a:latin typeface="Calibri"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112643" name="5 Dikdörtgen"/>
          <p:cNvSpPr>
            <a:spLocks noChangeArrowheads="1"/>
          </p:cNvSpPr>
          <p:nvPr/>
        </p:nvSpPr>
        <p:spPr bwMode="auto">
          <a:xfrm>
            <a:off x="857250" y="1000125"/>
            <a:ext cx="7429500" cy="2031325"/>
          </a:xfrm>
          <a:prstGeom prst="rect">
            <a:avLst/>
          </a:prstGeom>
          <a:noFill/>
          <a:ln w="9525">
            <a:noFill/>
            <a:miter lim="800000"/>
            <a:headEnd/>
            <a:tailEnd/>
          </a:ln>
        </p:spPr>
        <p:txBody>
          <a:bodyPr>
            <a:spAutoFit/>
          </a:bodyPr>
          <a:lstStyle/>
          <a:p>
            <a:pPr algn="just" eaLnBrk="0" hangingPunct="0"/>
            <a:r>
              <a:rPr lang="tr-TR" sz="1600" dirty="0">
                <a:latin typeface="Calibri" pitchFamily="34" charset="0"/>
                <a:cs typeface="Times New Roman" pitchFamily="18" charset="0"/>
              </a:rPr>
              <a:t>	</a:t>
            </a:r>
            <a:r>
              <a:rPr lang="tr-TR" dirty="0">
                <a:latin typeface="Calibri" pitchFamily="34" charset="0"/>
                <a:cs typeface="Times New Roman" pitchFamily="18" charset="0"/>
              </a:rPr>
              <a:t>Fakat bu cezalandırma yöntemi sıkça kullanılmamalıdır. Bizce ağırlıklı olarak </a:t>
            </a:r>
            <a:r>
              <a:rPr lang="tr-TR" b="1" dirty="0">
                <a:latin typeface="Calibri" pitchFamily="34" charset="0"/>
                <a:cs typeface="Times New Roman" pitchFamily="18" charset="0"/>
              </a:rPr>
              <a:t>fiziksel egzersiz ile cezalandırma uygulanmamalıdır. </a:t>
            </a:r>
          </a:p>
          <a:p>
            <a:pPr algn="just" eaLnBrk="0" hangingPunct="0"/>
            <a:r>
              <a:rPr lang="tr-TR" b="1" dirty="0">
                <a:latin typeface="Calibri" pitchFamily="34" charset="0"/>
                <a:cs typeface="Times New Roman" pitchFamily="18" charset="0"/>
              </a:rPr>
              <a:t>	</a:t>
            </a:r>
            <a:r>
              <a:rPr lang="tr-TR" dirty="0">
                <a:latin typeface="Calibri" pitchFamily="34" charset="0"/>
                <a:cs typeface="Times New Roman" pitchFamily="18" charset="0"/>
              </a:rPr>
              <a:t>Örneğin; şunu yanlış yaptın ve 30 şnaw çekeceksin. Fakat bu tür cezalandırmalar içinde algılanan el arabası yürüyüşü, ördek yürüyüşü, at koşusu türünden fiziksel cezalandırmalar özellikle kondisyon ağırlıklı alıştırmalarda yarışmacı biçimde yapılan uygulamalar sonucunda </a:t>
            </a:r>
            <a:r>
              <a:rPr lang="tr-TR" b="1" dirty="0">
                <a:latin typeface="Calibri" pitchFamily="34" charset="0"/>
                <a:cs typeface="Times New Roman" pitchFamily="18" charset="0"/>
              </a:rPr>
              <a:t>komik bir ortam oluşturarak esprili biçimde kullanılmalıdır.</a:t>
            </a:r>
            <a:endParaRPr lang="tr-TR" dirty="0">
              <a:latin typeface="Calibri"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112643" name="5 Dikdörtgen"/>
          <p:cNvSpPr>
            <a:spLocks noChangeArrowheads="1"/>
          </p:cNvSpPr>
          <p:nvPr/>
        </p:nvSpPr>
        <p:spPr bwMode="auto">
          <a:xfrm>
            <a:off x="642910" y="1000125"/>
            <a:ext cx="7715304" cy="830997"/>
          </a:xfrm>
          <a:prstGeom prst="rect">
            <a:avLst/>
          </a:prstGeom>
          <a:noFill/>
          <a:ln w="9525">
            <a:noFill/>
            <a:miter lim="800000"/>
            <a:headEnd/>
            <a:tailEnd/>
          </a:ln>
        </p:spPr>
        <p:txBody>
          <a:bodyPr wrap="square">
            <a:spAutoFit/>
          </a:bodyPr>
          <a:lstStyle/>
          <a:p>
            <a:pPr algn="ctr" eaLnBrk="0" hangingPunct="0"/>
            <a:r>
              <a:rPr lang="tr-TR" sz="1600" b="1" dirty="0">
                <a:latin typeface="Calibri" pitchFamily="34" charset="0"/>
                <a:cs typeface="Times New Roman" pitchFamily="18" charset="0"/>
              </a:rPr>
              <a:t>Bu bölümde yüzeysel olsa da yetenek seçimine değinmekte yarar görmekteyiz.</a:t>
            </a:r>
          </a:p>
          <a:p>
            <a:pPr algn="just" eaLnBrk="0" hangingPunct="0"/>
            <a:r>
              <a:rPr lang="tr-TR" sz="1600" dirty="0">
                <a:latin typeface="Calibri" pitchFamily="34" charset="0"/>
              </a:rPr>
              <a:t>Bu bağlamda; yetenek, beceri, koordinasyon kavramlarına kısaca göz atmakta yarar bulunmaktadır.</a:t>
            </a:r>
          </a:p>
        </p:txBody>
      </p:sp>
      <p:sp>
        <p:nvSpPr>
          <p:cNvPr id="6" name="5 Dikdörtgen"/>
          <p:cNvSpPr/>
          <p:nvPr/>
        </p:nvSpPr>
        <p:spPr>
          <a:xfrm>
            <a:off x="642910" y="1795525"/>
            <a:ext cx="7572428" cy="2062103"/>
          </a:xfrm>
          <a:prstGeom prst="rect">
            <a:avLst/>
          </a:prstGeom>
        </p:spPr>
        <p:txBody>
          <a:bodyPr wrap="square">
            <a:spAutoFit/>
          </a:bodyPr>
          <a:lstStyle/>
          <a:p>
            <a:pPr lvl="0" algn="just" fontAlgn="base">
              <a:spcBef>
                <a:spcPct val="0"/>
              </a:spcBef>
              <a:spcAft>
                <a:spcPct val="0"/>
              </a:spcAft>
            </a:pPr>
            <a:r>
              <a:rPr lang="tr-TR" sz="1600" b="1" dirty="0">
                <a:solidFill>
                  <a:prstClr val="black"/>
                </a:solidFill>
                <a:ea typeface="Times New Roman" pitchFamily="18" charset="0"/>
                <a:cs typeface="Calibri" pitchFamily="34" charset="0"/>
              </a:rPr>
              <a:t>Yetenek </a:t>
            </a:r>
            <a:r>
              <a:rPr lang="tr-TR" sz="1600" b="1" dirty="0">
                <a:solidFill>
                  <a:srgbClr val="4D5156"/>
                </a:solidFill>
                <a:ea typeface="Times New Roman" pitchFamily="18" charset="0"/>
                <a:cs typeface="Calibri" pitchFamily="34" charset="0"/>
              </a:rPr>
              <a:t>; </a:t>
            </a:r>
            <a:r>
              <a:rPr lang="tr-TR" sz="1600" dirty="0">
                <a:solidFill>
                  <a:srgbClr val="202124"/>
                </a:solidFill>
                <a:ea typeface="Times New Roman" pitchFamily="18" charset="0"/>
                <a:cs typeface="Calibri" pitchFamily="34" charset="0"/>
              </a:rPr>
              <a:t>bir kimsenin bir şeyi anlama, yapabilme ya da bir etkiyi alabilme yeterliliği, gücüdür.</a:t>
            </a:r>
            <a:endParaRPr lang="tr-TR" sz="1600" dirty="0">
              <a:solidFill>
                <a:prstClr val="black"/>
              </a:solidFill>
              <a:cs typeface="Arial" pitchFamily="34" charset="0"/>
            </a:endParaRPr>
          </a:p>
          <a:p>
            <a:pPr lvl="0" algn="just" eaLnBrk="0" fontAlgn="base" hangingPunct="0">
              <a:spcBef>
                <a:spcPct val="0"/>
              </a:spcBef>
              <a:spcAft>
                <a:spcPct val="0"/>
              </a:spcAft>
            </a:pPr>
            <a:r>
              <a:rPr lang="tr-TR" sz="1600" b="1" dirty="0">
                <a:solidFill>
                  <a:prstClr val="black"/>
                </a:solidFill>
                <a:ea typeface="Times New Roman" pitchFamily="18" charset="0"/>
                <a:cs typeface="Calibri" pitchFamily="34" charset="0"/>
              </a:rPr>
              <a:t>Yetenek</a:t>
            </a:r>
            <a:r>
              <a:rPr lang="tr-TR" sz="1600" b="1" dirty="0">
                <a:solidFill>
                  <a:srgbClr val="4D5156"/>
                </a:solidFill>
                <a:ea typeface="Times New Roman" pitchFamily="18" charset="0"/>
                <a:cs typeface="Calibri" pitchFamily="34" charset="0"/>
              </a:rPr>
              <a:t> </a:t>
            </a:r>
            <a:r>
              <a:rPr lang="tr-TR" sz="1600" dirty="0">
                <a:solidFill>
                  <a:srgbClr val="040C28"/>
                </a:solidFill>
                <a:ea typeface="Times New Roman" pitchFamily="18" charset="0"/>
                <a:cs typeface="Calibri" pitchFamily="34" charset="0"/>
              </a:rPr>
              <a:t>;bireyin potansiyel olarak herhangi bir konuda neleri iyi yapabileceği konusundaki becerisini ifade eder</a:t>
            </a:r>
            <a:r>
              <a:rPr lang="tr-TR" sz="1600" dirty="0">
                <a:solidFill>
                  <a:srgbClr val="4D5156"/>
                </a:solidFill>
                <a:ea typeface="Times New Roman" pitchFamily="18" charset="0"/>
                <a:cs typeface="Calibri" pitchFamily="34" charset="0"/>
              </a:rPr>
              <a:t>.</a:t>
            </a:r>
          </a:p>
          <a:p>
            <a:pPr lvl="0" algn="just" eaLnBrk="0" fontAlgn="base" hangingPunct="0">
              <a:spcBef>
                <a:spcPct val="0"/>
              </a:spcBef>
              <a:spcAft>
                <a:spcPct val="0"/>
              </a:spcAft>
            </a:pPr>
            <a:r>
              <a:rPr lang="tr-TR" sz="1600" b="1" dirty="0">
                <a:solidFill>
                  <a:srgbClr val="4D5156"/>
                </a:solidFill>
                <a:ea typeface="Times New Roman" pitchFamily="18" charset="0"/>
                <a:cs typeface="Calibri" pitchFamily="34" charset="0"/>
              </a:rPr>
              <a:t>Yetenek</a:t>
            </a:r>
            <a:r>
              <a:rPr lang="tr-TR" sz="1600" dirty="0">
                <a:solidFill>
                  <a:srgbClr val="4D5156"/>
                </a:solidFill>
                <a:ea typeface="Times New Roman" pitchFamily="18" charset="0"/>
                <a:cs typeface="Calibri" pitchFamily="34" charset="0"/>
              </a:rPr>
              <a:t> ;</a:t>
            </a:r>
            <a:r>
              <a:rPr lang="tr-TR" sz="1600" dirty="0">
                <a:ea typeface="Times New Roman" pitchFamily="18" charset="0"/>
                <a:cs typeface="Calibri" pitchFamily="34" charset="0"/>
              </a:rPr>
              <a:t>bir bireyin tekrar edebilen düşünme, hissetme ve davranma yetilerinin üretken bir şekilde uygulanabilmesidir</a:t>
            </a:r>
          </a:p>
          <a:p>
            <a:pPr lvl="0" algn="just" eaLnBrk="0" fontAlgn="base" hangingPunct="0">
              <a:spcBef>
                <a:spcPct val="0"/>
              </a:spcBef>
              <a:spcAft>
                <a:spcPct val="0"/>
              </a:spcAft>
            </a:pPr>
            <a:r>
              <a:rPr lang="tr-TR" sz="1600" b="1" dirty="0">
                <a:solidFill>
                  <a:srgbClr val="4D5156"/>
                </a:solidFill>
                <a:ea typeface="Times New Roman" pitchFamily="18" charset="0"/>
                <a:cs typeface="Calibri" pitchFamily="34" charset="0"/>
              </a:rPr>
              <a:t>Yetenek; </a:t>
            </a:r>
            <a:r>
              <a:rPr lang="tr-TR" sz="1600" dirty="0">
                <a:ea typeface="Times New Roman" pitchFamily="18" charset="0"/>
                <a:cs typeface="Calibri" pitchFamily="34" charset="0"/>
              </a:rPr>
              <a:t>Bir duruma uyma konusunda organizmada bulunan ve doğuştan gelen güç, kapasite.”, “kişinin kalıtıma dayanan ve öğrenmesini çerçeveleyen sınır.” </a:t>
            </a:r>
            <a:endParaRPr lang="tr-TR" sz="1600" dirty="0"/>
          </a:p>
        </p:txBody>
      </p:sp>
      <p:sp>
        <p:nvSpPr>
          <p:cNvPr id="7" name="6 Dikdörtgen"/>
          <p:cNvSpPr/>
          <p:nvPr/>
        </p:nvSpPr>
        <p:spPr>
          <a:xfrm>
            <a:off x="714348" y="3714752"/>
            <a:ext cx="7429552" cy="2308324"/>
          </a:xfrm>
          <a:prstGeom prst="rect">
            <a:avLst/>
          </a:prstGeom>
        </p:spPr>
        <p:txBody>
          <a:bodyPr wrap="square">
            <a:spAutoFit/>
          </a:bodyPr>
          <a:lstStyle/>
          <a:p>
            <a:pPr lvl="0" algn="just" fontAlgn="base">
              <a:spcBef>
                <a:spcPct val="0"/>
              </a:spcBef>
              <a:spcAft>
                <a:spcPct val="0"/>
              </a:spcAft>
            </a:pPr>
            <a:r>
              <a:rPr lang="tr-TR" sz="1600" b="1" dirty="0">
                <a:solidFill>
                  <a:prstClr val="black"/>
                </a:solidFill>
                <a:ea typeface="Times New Roman" pitchFamily="18" charset="0"/>
                <a:cs typeface="Times New Roman" pitchFamily="18" charset="0"/>
              </a:rPr>
              <a:t>Beceri;</a:t>
            </a:r>
            <a:r>
              <a:rPr lang="tr-TR" sz="1600" dirty="0">
                <a:solidFill>
                  <a:prstClr val="black"/>
                </a:solidFill>
                <a:ea typeface="Times New Roman" pitchFamily="18" charset="0"/>
                <a:cs typeface="Times New Roman" pitchFamily="18" charset="0"/>
              </a:rPr>
              <a:t> bilişsel (mantıksal, sezgisel ve yaratıcı düşünme kullanımı) ve pratik (el becerisi, teknik, malzeme, alet ve araç kullanımı) olarak tanımlanır. Beceri, bilgiyi uygulama ve teknik bilgiyi (</a:t>
            </a:r>
            <a:r>
              <a:rPr lang="tr-TR" sz="1600" dirty="0" err="1">
                <a:solidFill>
                  <a:prstClr val="black"/>
                </a:solidFill>
                <a:ea typeface="Times New Roman" pitchFamily="18" charset="0"/>
                <a:cs typeface="Times New Roman" pitchFamily="18" charset="0"/>
              </a:rPr>
              <a:t>know</a:t>
            </a:r>
            <a:r>
              <a:rPr lang="tr-TR" sz="1600" dirty="0">
                <a:solidFill>
                  <a:prstClr val="black"/>
                </a:solidFill>
                <a:ea typeface="Times New Roman" pitchFamily="18" charset="0"/>
                <a:cs typeface="Times New Roman" pitchFamily="18" charset="0"/>
              </a:rPr>
              <a:t>-</a:t>
            </a:r>
            <a:r>
              <a:rPr lang="tr-TR" sz="1600" dirty="0" err="1">
                <a:solidFill>
                  <a:prstClr val="black"/>
                </a:solidFill>
                <a:ea typeface="Times New Roman" pitchFamily="18" charset="0"/>
                <a:cs typeface="Times New Roman" pitchFamily="18" charset="0"/>
              </a:rPr>
              <a:t>how</a:t>
            </a:r>
            <a:r>
              <a:rPr lang="tr-TR" sz="1600" dirty="0">
                <a:solidFill>
                  <a:prstClr val="black"/>
                </a:solidFill>
                <a:ea typeface="Times New Roman" pitchFamily="18" charset="0"/>
                <a:cs typeface="Times New Roman" pitchFamily="18" charset="0"/>
              </a:rPr>
              <a:t>) kullanarak görevleri yerine getirme ve problemleri çözme anlamına gelir.</a:t>
            </a:r>
            <a:endParaRPr lang="tr-TR" sz="1600" dirty="0">
              <a:solidFill>
                <a:prstClr val="black"/>
              </a:solidFill>
              <a:cs typeface="Arial" pitchFamily="34" charset="0"/>
            </a:endParaRPr>
          </a:p>
          <a:p>
            <a:pPr algn="just" eaLnBrk="0" fontAlgn="base" hangingPunct="0">
              <a:spcBef>
                <a:spcPct val="0"/>
              </a:spcBef>
              <a:spcAft>
                <a:spcPct val="0"/>
              </a:spcAft>
            </a:pPr>
            <a:r>
              <a:rPr lang="tr-TR" sz="1600" b="1" dirty="0">
                <a:solidFill>
                  <a:prstClr val="black"/>
                </a:solidFill>
                <a:ea typeface="Times New Roman" pitchFamily="18" charset="0"/>
                <a:cs typeface="Times New Roman" pitchFamily="18" charset="0"/>
              </a:rPr>
              <a:t>Beceri;</a:t>
            </a:r>
            <a:r>
              <a:rPr lang="tr-TR" sz="1600" dirty="0">
                <a:solidFill>
                  <a:srgbClr val="202124"/>
                </a:solidFill>
                <a:ea typeface="Times New Roman" pitchFamily="18" charset="0"/>
                <a:cs typeface="Arial" pitchFamily="34" charset="0"/>
              </a:rPr>
              <a:t> </a:t>
            </a:r>
            <a:r>
              <a:rPr lang="tr-TR" sz="1600" dirty="0">
                <a:solidFill>
                  <a:srgbClr val="202124"/>
                </a:solidFill>
                <a:ea typeface="Times New Roman" pitchFamily="18" charset="0"/>
                <a:cs typeface="Calibri" pitchFamily="34" charset="0"/>
              </a:rPr>
              <a:t>kişinin, yatkınlık ve öğrenime bağlı olarak, bir işi başarma, bir işlemi ereğine uygun olarak, gerektiği gibi sonuçlandırma yeteneğidir.</a:t>
            </a:r>
            <a:r>
              <a:rPr lang="tr-TR" sz="1600" b="1" dirty="0">
                <a:latin typeface="Calibri" pitchFamily="34" charset="0"/>
                <a:ea typeface="Times New Roman" pitchFamily="18" charset="0"/>
                <a:cs typeface="Times New Roman" pitchFamily="18" charset="0"/>
              </a:rPr>
              <a:t> </a:t>
            </a:r>
          </a:p>
          <a:p>
            <a:pPr algn="just" eaLnBrk="0" fontAlgn="base" hangingPunct="0">
              <a:spcBef>
                <a:spcPct val="0"/>
              </a:spcBef>
              <a:spcAft>
                <a:spcPct val="0"/>
              </a:spcAft>
            </a:pPr>
            <a:r>
              <a:rPr lang="tr-TR" sz="1600" b="1" dirty="0">
                <a:latin typeface="Calibri" pitchFamily="34" charset="0"/>
                <a:ea typeface="Times New Roman" pitchFamily="18" charset="0"/>
                <a:cs typeface="Times New Roman" pitchFamily="18" charset="0"/>
              </a:rPr>
              <a:t>Beceri;</a:t>
            </a:r>
            <a:r>
              <a:rPr lang="tr-TR" sz="1600" dirty="0">
                <a:solidFill>
                  <a:srgbClr val="040C28"/>
                </a:solidFill>
                <a:latin typeface="Arial" pitchFamily="34" charset="0"/>
                <a:ea typeface="Times New Roman" pitchFamily="18" charset="0"/>
                <a:cs typeface="Arial" pitchFamily="34" charset="0"/>
              </a:rPr>
              <a:t> </a:t>
            </a:r>
            <a:r>
              <a:rPr lang="tr-TR" sz="1600" dirty="0">
                <a:solidFill>
                  <a:srgbClr val="040C28"/>
                </a:solidFill>
                <a:latin typeface="Calibri" pitchFamily="34" charset="0"/>
                <a:ea typeface="Times New Roman" pitchFamily="18" charset="0"/>
                <a:cs typeface="Calibri" pitchFamily="34" charset="0"/>
              </a:rPr>
              <a:t>bir işi veya etkinliği, zihinsel ve/veya fiziksel yolla, hızlı ve doğru bir şekilde gerçekleştirebilme; belirli bir sonuca ulaştırabilme yeteneği veya kapasitesi</a:t>
            </a:r>
            <a:r>
              <a:rPr lang="tr-TR" sz="1600" dirty="0">
                <a:solidFill>
                  <a:srgbClr val="4D5156"/>
                </a:solidFill>
                <a:latin typeface="Calibri" pitchFamily="34" charset="0"/>
                <a:ea typeface="Times New Roman" pitchFamily="18" charset="0"/>
                <a:cs typeface="Calibri" pitchFamily="34" charset="0"/>
              </a:rPr>
              <a:t> olarak tanımlanır.</a:t>
            </a:r>
            <a:endParaRPr lang="tr-TR"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112643" name="5 Dikdörtgen"/>
          <p:cNvSpPr>
            <a:spLocks noChangeArrowheads="1"/>
          </p:cNvSpPr>
          <p:nvPr/>
        </p:nvSpPr>
        <p:spPr bwMode="auto">
          <a:xfrm>
            <a:off x="857250" y="1000125"/>
            <a:ext cx="7429500" cy="4770537"/>
          </a:xfrm>
          <a:prstGeom prst="rect">
            <a:avLst/>
          </a:prstGeom>
          <a:noFill/>
          <a:ln w="9525">
            <a:noFill/>
            <a:miter lim="800000"/>
            <a:headEnd/>
            <a:tailEnd/>
          </a:ln>
        </p:spPr>
        <p:txBody>
          <a:bodyPr>
            <a:spAutoFit/>
          </a:bodyPr>
          <a:lstStyle/>
          <a:p>
            <a:pPr algn="just"/>
            <a:r>
              <a:rPr lang="tr-TR" sz="1600" b="1" dirty="0"/>
              <a:t>Açık Beceri: </a:t>
            </a:r>
            <a:r>
              <a:rPr lang="tr-TR" sz="1600" dirty="0"/>
              <a:t>eylem sırasında çevresel şartlar değişkendir ve tahmin edilemez. </a:t>
            </a:r>
            <a:r>
              <a:rPr lang="tr-TR" sz="1600" b="1" dirty="0"/>
              <a:t>Kapalı Beceri: </a:t>
            </a:r>
            <a:r>
              <a:rPr lang="tr-TR" sz="1600" dirty="0"/>
              <a:t>eylem sırasında çevresel şartlar sabittir ve tahmin edilebilir. Eylemden önce kişi plan yapabilir. Motor Beceriler: belirli bir işi gerçekleştirmek için uyumlu motor hareketi sağlayan davranışları öğrenme sıklığıdır. </a:t>
            </a:r>
          </a:p>
          <a:p>
            <a:pPr algn="just"/>
            <a:r>
              <a:rPr lang="tr-TR" sz="1600" b="1" dirty="0"/>
              <a:t>Motor becerilerinin gelişimi, </a:t>
            </a:r>
            <a:r>
              <a:rPr lang="tr-TR" sz="1600" u="sng" dirty="0" err="1">
                <a:hlinkClick r:id="rId2"/>
              </a:rPr>
              <a:t>serebral</a:t>
            </a:r>
            <a:r>
              <a:rPr lang="tr-TR" sz="1600" u="sng" dirty="0">
                <a:hlinkClick r:id="rId2"/>
              </a:rPr>
              <a:t> korteksin</a:t>
            </a:r>
            <a:r>
              <a:rPr lang="tr-TR" sz="1600" dirty="0"/>
              <a:t> istemli </a:t>
            </a:r>
            <a:r>
              <a:rPr lang="tr-TR" sz="1600" u="sng" dirty="0">
                <a:hlinkClick r:id="rId3" tooltip="Kas"/>
              </a:rPr>
              <a:t>kas</a:t>
            </a:r>
            <a:r>
              <a:rPr lang="tr-TR" sz="1600" dirty="0"/>
              <a:t> gruplarını kontrol eden </a:t>
            </a:r>
            <a:r>
              <a:rPr lang="tr-TR" sz="1600" u="sng" dirty="0">
                <a:hlinkClick r:id="rId4" tooltip="Motor korteks (sayfa mevcut değil)"/>
              </a:rPr>
              <a:t>motor korteks</a:t>
            </a:r>
            <a:r>
              <a:rPr lang="tr-TR" sz="1600" dirty="0"/>
              <a:t> bölgesinde meydana gelir. </a:t>
            </a:r>
          </a:p>
          <a:p>
            <a:pPr algn="just"/>
            <a:r>
              <a:rPr lang="tr-TR" sz="1600" b="1" dirty="0"/>
              <a:t>İnce motor becerisi </a:t>
            </a:r>
            <a:r>
              <a:rPr lang="tr-TR" sz="1600" dirty="0"/>
              <a:t>;İnce motor becerileri, ellerimizdeki ve bileklerimizdeki küçük kas gruplarını kullanarak yapabildiğimiz hareketlerdir. </a:t>
            </a:r>
          </a:p>
          <a:p>
            <a:pPr algn="just"/>
            <a:r>
              <a:rPr lang="tr-TR" sz="1600" dirty="0"/>
              <a:t>İnce motor becerileri beyin ve kaslar arasında koordine bir çaba gerektirse de çoğumuza çok doğal ve kolay gelen bu hareketleri yapmak için genellikle üzerinde düşünmemize gerek kalmaz.</a:t>
            </a:r>
          </a:p>
          <a:p>
            <a:pPr algn="just"/>
            <a:r>
              <a:rPr lang="tr-TR" sz="1600" b="1" dirty="0"/>
              <a:t>Kaba motor beceri; </a:t>
            </a:r>
            <a:r>
              <a:rPr lang="tr-TR" sz="1600" dirty="0"/>
              <a:t>kol, bacak ayak ve hatta tüm vücudumuzda bulunan daha büyük kas gruplarımızla yaptığımız hareketlerdir. </a:t>
            </a:r>
          </a:p>
          <a:p>
            <a:pPr algn="just"/>
            <a:r>
              <a:rPr lang="tr-TR" sz="1600" dirty="0"/>
              <a:t>Emeklemek, koşmak, zıplamak veya bir şeyler fırlatmak gibi hareketleri örnek verebiliriz.</a:t>
            </a:r>
          </a:p>
          <a:p>
            <a:pPr algn="just"/>
            <a:endParaRPr lang="tr-TR" sz="1600" b="1" dirty="0"/>
          </a:p>
          <a:p>
            <a:pPr algn="just"/>
            <a:r>
              <a:rPr lang="tr-TR" sz="1600" b="1" dirty="0"/>
              <a:t>Sportif beceri; </a:t>
            </a:r>
            <a:r>
              <a:rPr lang="tr-TR" sz="1600" dirty="0"/>
              <a:t>sporcunun kısa zamanda karmaşık hareketleri öğrenebilmesi ve değişik şartlar altında bu hareketleri çabuk ve amaca uygun olarak uygulayabilmesi yeteneğidir.</a:t>
            </a:r>
          </a:p>
          <a:p>
            <a:pPr algn="just"/>
            <a:r>
              <a:rPr lang="tr-TR" sz="1600" b="1" dirty="0"/>
              <a:t>Koordinasyon;</a:t>
            </a:r>
            <a:r>
              <a:rPr lang="tr-TR" sz="1600" dirty="0"/>
              <a:t> amaca yönelik bir harekette, iskelet kasları ile merkezi sinir sisteminin uyum içersinde çalışması ve etkileşimidir.  </a:t>
            </a:r>
            <a:endParaRPr lang="tr-TR" sz="1600" dirty="0">
              <a:latin typeface="Calibri"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112643" name="5 Dikdörtgen"/>
          <p:cNvSpPr>
            <a:spLocks noChangeArrowheads="1"/>
          </p:cNvSpPr>
          <p:nvPr/>
        </p:nvSpPr>
        <p:spPr bwMode="auto">
          <a:xfrm>
            <a:off x="857250" y="1000125"/>
            <a:ext cx="7429500" cy="4524315"/>
          </a:xfrm>
          <a:prstGeom prst="rect">
            <a:avLst/>
          </a:prstGeom>
          <a:noFill/>
          <a:ln w="9525">
            <a:noFill/>
            <a:miter lim="800000"/>
            <a:headEnd/>
            <a:tailEnd/>
          </a:ln>
        </p:spPr>
        <p:txBody>
          <a:bodyPr>
            <a:spAutoFit/>
          </a:bodyPr>
          <a:lstStyle/>
          <a:p>
            <a:pPr algn="just"/>
            <a:r>
              <a:rPr lang="tr-TR" b="1" u="sng" dirty="0"/>
              <a:t>“Sporsal yetenek”</a:t>
            </a:r>
            <a:r>
              <a:rPr lang="tr-TR" dirty="0"/>
              <a:t> kavramı kalıtımsal yada sonradan kazanılmış davranış koşulları nedeniyle sporsal verimler için özel ya da üst düzeyde yatkınlığa sahip olduğu düşünülen bireyleri kapsar.</a:t>
            </a:r>
          </a:p>
          <a:p>
            <a:pPr algn="just"/>
            <a:endParaRPr lang="tr-TR" b="1" dirty="0"/>
          </a:p>
          <a:p>
            <a:pPr algn="just"/>
            <a:r>
              <a:rPr lang="tr-TR" b="1" dirty="0"/>
              <a:t>Yetenekli Sporcu; </a:t>
            </a:r>
            <a:r>
              <a:rPr lang="tr-TR" dirty="0"/>
              <a:t>belli bir branşa yöneltilmiş, normal değer ölçülerinin üzerinde, ancak henüz tam olgunlaşmamış ve gelişmeye uygun yatkınlığı ifade etmektedir. </a:t>
            </a:r>
          </a:p>
          <a:p>
            <a:pPr algn="just"/>
            <a:endParaRPr lang="tr-TR" b="1" u="sng" dirty="0"/>
          </a:p>
          <a:p>
            <a:pPr algn="just"/>
            <a:r>
              <a:rPr lang="tr-TR" b="1" u="sng" dirty="0"/>
              <a:t>Yetenek Seçme</a:t>
            </a:r>
            <a:r>
              <a:rPr lang="tr-TR" dirty="0"/>
              <a:t>; yüksek verim sporuna yönelik antrenmanın daha ileri aşamasına geçmeleri uygun görülenlerin bulunmasıdır. Bu süreç uzun sürelidir. Antrenman hedefleri, içerikleri göz önüne alınarak ve çeşitli zamanlarda,testlerle, tekrarlanarak alınması gereken karardır.</a:t>
            </a:r>
          </a:p>
          <a:p>
            <a:pPr algn="just"/>
            <a:endParaRPr lang="tr-TR" b="1" u="sng" dirty="0"/>
          </a:p>
          <a:p>
            <a:pPr algn="just"/>
            <a:r>
              <a:rPr lang="tr-TR" b="1" u="sng" dirty="0"/>
              <a:t>Yetenek Seçiminin Hedefi</a:t>
            </a:r>
          </a:p>
          <a:p>
            <a:pPr algn="just"/>
            <a:r>
              <a:rPr lang="tr-TR" dirty="0"/>
              <a:t>Yetenek belirlemesinin </a:t>
            </a:r>
            <a:r>
              <a:rPr lang="tr-TR" b="1" u="sng" dirty="0"/>
              <a:t>amacı</a:t>
            </a:r>
            <a:r>
              <a:rPr lang="tr-TR" dirty="0"/>
              <a:t>, seçilen spor dalına en yatkın olan sporcuları belirlemektir.</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112643" name="5 Dikdörtgen"/>
          <p:cNvSpPr>
            <a:spLocks noChangeArrowheads="1"/>
          </p:cNvSpPr>
          <p:nvPr/>
        </p:nvSpPr>
        <p:spPr bwMode="auto">
          <a:xfrm>
            <a:off x="857250" y="1000125"/>
            <a:ext cx="7429500" cy="4247317"/>
          </a:xfrm>
          <a:prstGeom prst="rect">
            <a:avLst/>
          </a:prstGeom>
          <a:noFill/>
          <a:ln w="9525">
            <a:noFill/>
            <a:miter lim="800000"/>
            <a:headEnd/>
            <a:tailEnd/>
          </a:ln>
        </p:spPr>
        <p:txBody>
          <a:bodyPr>
            <a:spAutoFit/>
          </a:bodyPr>
          <a:lstStyle/>
          <a:p>
            <a:pPr algn="ctr"/>
            <a:r>
              <a:rPr lang="tr-TR" sz="1600" dirty="0">
                <a:latin typeface="Calibri" pitchFamily="34" charset="0"/>
                <a:cs typeface="Times New Roman" pitchFamily="18" charset="0"/>
              </a:rPr>
              <a:t>	</a:t>
            </a:r>
            <a:r>
              <a:rPr lang="tr-TR" b="1" dirty="0"/>
              <a:t>YETENEK SEÇİM TÜRLERİ</a:t>
            </a:r>
          </a:p>
          <a:p>
            <a:pPr algn="just"/>
            <a:r>
              <a:rPr lang="tr-TR" b="1" dirty="0"/>
              <a:t>1) Doğal Seçim</a:t>
            </a:r>
          </a:p>
          <a:p>
            <a:pPr algn="just"/>
            <a:r>
              <a:rPr lang="tr-TR" dirty="0"/>
              <a:t>Sporcunun yerel etkilerin (okul, ailelerin istekleri çevrenin etkisi v.b), yaklaşımların sonucu olarak bir spora yönelme durumudur. </a:t>
            </a:r>
          </a:p>
          <a:p>
            <a:pPr algn="just"/>
            <a:r>
              <a:rPr lang="tr-TR" dirty="0"/>
              <a:t> Sporcuda doğal seçim yoluyla gelen verim gelişimi, bireyin </a:t>
            </a:r>
            <a:r>
              <a:rPr lang="tr-TR" b="1" u="sng" dirty="0"/>
              <a:t>rastgele bir biçimde yetenekli olduğu</a:t>
            </a:r>
            <a:r>
              <a:rPr lang="tr-TR" dirty="0"/>
              <a:t> spor dalında yer alıp almadığına dayanır. </a:t>
            </a:r>
          </a:p>
          <a:p>
            <a:pPr algn="just"/>
            <a:r>
              <a:rPr lang="tr-TR" dirty="0"/>
              <a:t> Bu nedenle bireyin verim gelişiminin, çoğunlukla ideal spor seçiminin yanlış olmasından dolayı, </a:t>
            </a:r>
            <a:r>
              <a:rPr lang="tr-TR" b="1" u="sng" dirty="0"/>
              <a:t>çok yavaş</a:t>
            </a:r>
            <a:r>
              <a:rPr lang="tr-TR" dirty="0"/>
              <a:t> olduğu görülür.</a:t>
            </a:r>
          </a:p>
          <a:p>
            <a:pPr algn="just"/>
            <a:endParaRPr lang="tr-TR" b="1" dirty="0"/>
          </a:p>
          <a:p>
            <a:pPr algn="just"/>
            <a:r>
              <a:rPr lang="tr-TR" b="1" dirty="0"/>
              <a:t>2) Bilimsel Seçim</a:t>
            </a:r>
          </a:p>
          <a:p>
            <a:pPr algn="just"/>
            <a:r>
              <a:rPr lang="tr-TR" b="1" u="sng" dirty="0"/>
              <a:t>Spor bilim adamlarının yardımıyla yapılan bilimsel testlerle,</a:t>
            </a:r>
            <a:r>
              <a:rPr lang="tr-TR" dirty="0"/>
              <a:t> yetenekli kişilerin kendilerine en uygun spor dalına yöneltilmesini sağlar.</a:t>
            </a:r>
          </a:p>
          <a:p>
            <a:pPr algn="just"/>
            <a:r>
              <a:rPr lang="tr-TR" dirty="0"/>
              <a:t>Bilimsel seçim yönteminde, antrenör özel bir spor alanında doğuştan yeteneğe sahip olduklarını kanıtlamış olan, gelecek sunan gençleri değerlendirmektedir.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785813" y="1000125"/>
            <a:ext cx="7715250" cy="5000625"/>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112643" name="5 Dikdörtgen"/>
          <p:cNvSpPr>
            <a:spLocks noChangeArrowheads="1"/>
          </p:cNvSpPr>
          <p:nvPr/>
        </p:nvSpPr>
        <p:spPr bwMode="auto">
          <a:xfrm>
            <a:off x="857250" y="1000125"/>
            <a:ext cx="7429500" cy="4524315"/>
          </a:xfrm>
          <a:prstGeom prst="rect">
            <a:avLst/>
          </a:prstGeom>
          <a:noFill/>
          <a:ln w="9525">
            <a:noFill/>
            <a:miter lim="800000"/>
            <a:headEnd/>
            <a:tailEnd/>
          </a:ln>
        </p:spPr>
        <p:txBody>
          <a:bodyPr>
            <a:spAutoFit/>
          </a:bodyPr>
          <a:lstStyle/>
          <a:p>
            <a:r>
              <a:rPr lang="tr-TR" sz="1600" dirty="0">
                <a:latin typeface="Calibri" pitchFamily="34" charset="0"/>
                <a:cs typeface="Times New Roman" pitchFamily="18" charset="0"/>
              </a:rPr>
              <a:t>	</a:t>
            </a:r>
            <a:r>
              <a:rPr lang="tr-TR" b="1" dirty="0"/>
              <a:t> SPORTİF OYUNLARDA YETENEK SEÇİMİ VE TEMEL İLKELERİ</a:t>
            </a:r>
            <a:endParaRPr lang="tr-TR" dirty="0"/>
          </a:p>
          <a:p>
            <a:r>
              <a:rPr lang="tr-TR" dirty="0"/>
              <a:t>Sportif oyunlarda, yetenek seçimi için, daha önce genel ilkelerin ışığında oluşturulacak olan geniş kapsamlı bir planlama ve organizasyon gerekmektedir.</a:t>
            </a:r>
          </a:p>
          <a:p>
            <a:r>
              <a:rPr lang="tr-TR" dirty="0"/>
              <a:t>Sportif oyunlarda, yetenek seçiminin temel ilkelerini belirleyebilmemiz için, aşağıdaki sorulara cevap bulmak gerekecektir.</a:t>
            </a:r>
          </a:p>
          <a:p>
            <a:r>
              <a:rPr lang="tr-TR" dirty="0"/>
              <a:t>1. Yetenek seçimi hangi yaşta başlamalıdır?</a:t>
            </a:r>
          </a:p>
          <a:p>
            <a:r>
              <a:rPr lang="tr-TR" dirty="0"/>
              <a:t>2. Yetenek seçimi hangi kriterlere göre yapılmalıdır?</a:t>
            </a:r>
          </a:p>
          <a:p>
            <a:r>
              <a:rPr lang="tr-TR" dirty="0"/>
              <a:t>3. Nasıl bir organizasyon modeli oluşturulmalıdır?</a:t>
            </a:r>
          </a:p>
          <a:p>
            <a:r>
              <a:rPr lang="tr-TR" dirty="0"/>
              <a:t>4. Yaş grupları için nasıl bir çalışma programı uygulanmalıdır?</a:t>
            </a:r>
          </a:p>
          <a:p>
            <a:r>
              <a:rPr lang="tr-TR" dirty="0"/>
              <a:t>5. Okulu, kulüp, bölge ve federasyon iş birliği nasıl olmalıdır?</a:t>
            </a:r>
          </a:p>
          <a:p>
            <a:r>
              <a:rPr lang="tr-TR" dirty="0"/>
              <a:t>6. Yetenekli çocuklar kendi verimliliklerini hangi kriterlere göre kontrol etmelidirler?</a:t>
            </a:r>
          </a:p>
          <a:p>
            <a:r>
              <a:rPr lang="tr-TR" dirty="0"/>
              <a:t>7. Yetenekli sporcuların antrenman motivasyonu nasıl sağlanmalıdır?</a:t>
            </a:r>
          </a:p>
          <a:p>
            <a:r>
              <a:rPr lang="tr-TR" dirty="0"/>
              <a:t>8. Yetenekli sporculardan her gelişim seviyesinde hangi seçim kriterleri aranmalıdır?</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112643" name="5 Dikdörtgen"/>
          <p:cNvSpPr>
            <a:spLocks noChangeArrowheads="1"/>
          </p:cNvSpPr>
          <p:nvPr/>
        </p:nvSpPr>
        <p:spPr bwMode="auto">
          <a:xfrm>
            <a:off x="857250" y="1000125"/>
            <a:ext cx="7429500" cy="3416320"/>
          </a:xfrm>
          <a:prstGeom prst="rect">
            <a:avLst/>
          </a:prstGeom>
          <a:noFill/>
          <a:ln w="9525">
            <a:noFill/>
            <a:miter lim="800000"/>
            <a:headEnd/>
            <a:tailEnd/>
          </a:ln>
        </p:spPr>
        <p:txBody>
          <a:bodyPr>
            <a:spAutoFit/>
          </a:bodyPr>
          <a:lstStyle/>
          <a:p>
            <a:pPr algn="just"/>
            <a:r>
              <a:rPr lang="tr-TR" b="1" dirty="0"/>
              <a:t> 1. Uzun Süreli Amaçlar</a:t>
            </a:r>
            <a:r>
              <a:rPr lang="tr-TR" dirty="0"/>
              <a:t>: Bu bölümde, uzun süreli bir planlama içerisinde, okul, kulüp ve ülke  sathında yapılacak genel yetenek seçimi ve gelişiminin nasıl olması gerektiği konusunda çerçeve program ve organizasyonları hazırlanır.</a:t>
            </a:r>
            <a:r>
              <a:rPr lang="tr-TR" b="1" dirty="0"/>
              <a:t> </a:t>
            </a:r>
            <a:endParaRPr lang="tr-TR" dirty="0"/>
          </a:p>
          <a:p>
            <a:pPr algn="just"/>
            <a:endParaRPr lang="tr-TR" b="1" dirty="0"/>
          </a:p>
          <a:p>
            <a:pPr algn="just"/>
            <a:r>
              <a:rPr lang="tr-TR" b="1" dirty="0"/>
              <a:t>2. Kısa Süreli Amaçlar</a:t>
            </a:r>
            <a:r>
              <a:rPr lang="tr-TR" dirty="0"/>
              <a:t> : Yetenek seçimi kriterleri üç yetenek gelişimi için bir model oluşturulur. </a:t>
            </a:r>
          </a:p>
          <a:p>
            <a:pPr algn="just"/>
            <a:r>
              <a:rPr lang="tr-TR" dirty="0"/>
              <a:t>Sportif oyunlardan yetenekli sporcu seçimini, üç temel kriterden hareket ederek belirleriz:</a:t>
            </a:r>
          </a:p>
          <a:p>
            <a:pPr algn="just"/>
            <a:r>
              <a:rPr lang="tr-TR" dirty="0"/>
              <a:t>	a) Kondisyonel ve teknik alan (motorik spor testleri)</a:t>
            </a:r>
          </a:p>
          <a:p>
            <a:pPr algn="just"/>
            <a:r>
              <a:rPr lang="tr-TR" dirty="0"/>
              <a:t>	b) Teknik-taktik alan (antrenman ve müsabaka gözlemleri),</a:t>
            </a:r>
          </a:p>
          <a:p>
            <a:pPr algn="just"/>
            <a:r>
              <a:rPr lang="tr-TR" dirty="0"/>
              <a:t>	c) </a:t>
            </a:r>
            <a:r>
              <a:rPr lang="tr-TR" dirty="0" err="1"/>
              <a:t>Sosyo</a:t>
            </a:r>
            <a:r>
              <a:rPr lang="tr-TR" dirty="0"/>
              <a:t> psikolojik alan (genel ve branşa yönelik anket formları)</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112643" name="5 Dikdörtgen"/>
          <p:cNvSpPr>
            <a:spLocks noChangeArrowheads="1"/>
          </p:cNvSpPr>
          <p:nvPr/>
        </p:nvSpPr>
        <p:spPr bwMode="auto">
          <a:xfrm>
            <a:off x="857250" y="1000125"/>
            <a:ext cx="7429500" cy="4801314"/>
          </a:xfrm>
          <a:prstGeom prst="rect">
            <a:avLst/>
          </a:prstGeom>
          <a:noFill/>
          <a:ln w="9525">
            <a:noFill/>
            <a:miter lim="800000"/>
            <a:headEnd/>
            <a:tailEnd/>
          </a:ln>
        </p:spPr>
        <p:txBody>
          <a:bodyPr>
            <a:spAutoFit/>
          </a:bodyPr>
          <a:lstStyle/>
          <a:p>
            <a:r>
              <a:rPr lang="tr-TR" sz="1600" dirty="0">
                <a:latin typeface="Calibri" pitchFamily="34" charset="0"/>
                <a:cs typeface="Times New Roman" pitchFamily="18" charset="0"/>
              </a:rPr>
              <a:t>	</a:t>
            </a:r>
            <a:r>
              <a:rPr lang="tr-TR" b="1" dirty="0"/>
              <a:t>Yetenekli Sporcuların Bazı Özellikleri</a:t>
            </a:r>
            <a:endParaRPr lang="tr-TR" dirty="0"/>
          </a:p>
          <a:p>
            <a:pPr lvl="0" algn="just">
              <a:buFont typeface="Arial" pitchFamily="34" charset="0"/>
              <a:buChar char="•"/>
            </a:pPr>
            <a:r>
              <a:rPr lang="tr-TR" dirty="0"/>
              <a:t>Antrenmanda daha başarılıdır. </a:t>
            </a:r>
          </a:p>
          <a:p>
            <a:pPr lvl="0" algn="just">
              <a:buFont typeface="Arial" pitchFamily="34" charset="0"/>
              <a:buChar char="•"/>
            </a:pPr>
            <a:r>
              <a:rPr lang="tr-TR" dirty="0"/>
              <a:t>Aynı kapsam ve büyüklükteki antrenman uyaranlarında büyük başarı elde eder . </a:t>
            </a:r>
          </a:p>
          <a:p>
            <a:pPr lvl="0" algn="just">
              <a:buFont typeface="Arial" pitchFamily="34" charset="0"/>
              <a:buChar char="•"/>
            </a:pPr>
            <a:r>
              <a:rPr lang="tr-TR" dirty="0"/>
              <a:t>Antrenmanda verilen yeni uyaranlara daha çabuk uyum sağlar. </a:t>
            </a:r>
          </a:p>
          <a:p>
            <a:pPr lvl="0" algn="just">
              <a:buFont typeface="Arial" pitchFamily="34" charset="0"/>
              <a:buChar char="•"/>
            </a:pPr>
            <a:r>
              <a:rPr lang="tr-TR" dirty="0"/>
              <a:t>Daha çabuk öğrenir (Örneğin; hareketin akışını,teknik bilgileri). </a:t>
            </a:r>
          </a:p>
          <a:p>
            <a:pPr lvl="0" algn="just">
              <a:buFont typeface="Arial" pitchFamily="34" charset="0"/>
              <a:buChar char="•"/>
            </a:pPr>
            <a:r>
              <a:rPr lang="tr-TR" dirty="0"/>
              <a:t>Daha önce edindiği deneyimleri yaratıcı bir şekilde başarısını arttırmak için kullanır. </a:t>
            </a:r>
          </a:p>
          <a:p>
            <a:pPr lvl="0" algn="just">
              <a:buFont typeface="Arial" pitchFamily="34" charset="0"/>
              <a:buChar char="•"/>
            </a:pPr>
            <a:r>
              <a:rPr lang="tr-TR" dirty="0"/>
              <a:t>Kendine verilen zor görevleri bile başarıyla yerine getirir ve sorunları yaratıcı ve orijinal bir biçimde çözer. </a:t>
            </a:r>
          </a:p>
          <a:p>
            <a:pPr lvl="0" algn="just">
              <a:buFont typeface="Arial" pitchFamily="34" charset="0"/>
              <a:buChar char="•"/>
            </a:pPr>
            <a:r>
              <a:rPr lang="tr-TR" dirty="0"/>
              <a:t>Performansının gittikçe yükselmesi onun tipik özelliğidir. </a:t>
            </a:r>
          </a:p>
          <a:p>
            <a:pPr lvl="0" algn="just">
              <a:buFont typeface="Arial" pitchFamily="34" charset="0"/>
              <a:buChar char="•"/>
            </a:pPr>
            <a:r>
              <a:rPr lang="tr-TR" dirty="0"/>
              <a:t>Yetenekli bir sporcu, kendini tam anlamıyla spora adar, çalışkan ve hırslıdır, sistematik şekilde çalışır. </a:t>
            </a:r>
          </a:p>
          <a:p>
            <a:pPr lvl="0" algn="just">
              <a:buFont typeface="Arial" pitchFamily="34" charset="0"/>
              <a:buChar char="•"/>
            </a:pPr>
            <a:r>
              <a:rPr lang="tr-TR" dirty="0"/>
              <a:t>Gerginlikte (Stres altında) bile gerçekçi, doğru değerlendirme yapabilir. </a:t>
            </a:r>
          </a:p>
          <a:p>
            <a:pPr lvl="0" algn="just">
              <a:buFont typeface="Arial" pitchFamily="34" charset="0"/>
              <a:buChar char="•"/>
            </a:pPr>
            <a:r>
              <a:rPr lang="tr-TR" dirty="0"/>
              <a:t>Riski göze alabilir. </a:t>
            </a:r>
          </a:p>
          <a:p>
            <a:pPr algn="just">
              <a:buFont typeface="Arial" pitchFamily="34" charset="0"/>
              <a:buChar char="•"/>
            </a:pPr>
            <a:r>
              <a:rPr lang="tr-TR" dirty="0"/>
              <a:t>Başarısızlıklar karşısında gücünü kaybetmez, bunu bir motivasyon gerekçesi yapabilir . </a:t>
            </a:r>
            <a:endParaRPr lang="tr-TR" dirty="0">
              <a:latin typeface="Calibri" pitchFamily="34"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pic>
        <p:nvPicPr>
          <p:cNvPr id="113667" name="Picture 2"/>
          <p:cNvPicPr>
            <a:picLocks noChangeAspect="1" noChangeArrowheads="1"/>
          </p:cNvPicPr>
          <p:nvPr/>
        </p:nvPicPr>
        <p:blipFill>
          <a:blip r:embed="rId2"/>
          <a:srcRect/>
          <a:stretch>
            <a:fillRect/>
          </a:stretch>
        </p:blipFill>
        <p:spPr bwMode="auto">
          <a:xfrm>
            <a:off x="642938" y="901700"/>
            <a:ext cx="7786687" cy="5054600"/>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pic>
        <p:nvPicPr>
          <p:cNvPr id="114691" name="Picture 2"/>
          <p:cNvPicPr>
            <a:picLocks noChangeAspect="1" noChangeArrowheads="1"/>
          </p:cNvPicPr>
          <p:nvPr/>
        </p:nvPicPr>
        <p:blipFill>
          <a:blip r:embed="rId2"/>
          <a:srcRect/>
          <a:stretch>
            <a:fillRect/>
          </a:stretch>
        </p:blipFill>
        <p:spPr bwMode="auto">
          <a:xfrm>
            <a:off x="642938" y="1987550"/>
            <a:ext cx="7643812" cy="2882900"/>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pic>
        <p:nvPicPr>
          <p:cNvPr id="115715" name="Picture 2"/>
          <p:cNvPicPr>
            <a:picLocks noChangeAspect="1" noChangeArrowheads="1"/>
          </p:cNvPicPr>
          <p:nvPr/>
        </p:nvPicPr>
        <p:blipFill>
          <a:blip r:embed="rId2"/>
          <a:srcRect/>
          <a:stretch>
            <a:fillRect/>
          </a:stretch>
        </p:blipFill>
        <p:spPr bwMode="auto">
          <a:xfrm>
            <a:off x="642938" y="1803400"/>
            <a:ext cx="7572375" cy="3251200"/>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pic>
        <p:nvPicPr>
          <p:cNvPr id="116739" name="Picture 2"/>
          <p:cNvPicPr>
            <a:picLocks noChangeAspect="1" noChangeArrowheads="1"/>
          </p:cNvPicPr>
          <p:nvPr/>
        </p:nvPicPr>
        <p:blipFill>
          <a:blip r:embed="rId2"/>
          <a:srcRect/>
          <a:stretch>
            <a:fillRect/>
          </a:stretch>
        </p:blipFill>
        <p:spPr bwMode="auto">
          <a:xfrm>
            <a:off x="642938" y="2051050"/>
            <a:ext cx="7643812" cy="2755900"/>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pic>
        <p:nvPicPr>
          <p:cNvPr id="117763" name="Picture 2"/>
          <p:cNvPicPr>
            <a:picLocks noChangeAspect="1" noChangeArrowheads="1"/>
          </p:cNvPicPr>
          <p:nvPr/>
        </p:nvPicPr>
        <p:blipFill>
          <a:blip r:embed="rId2"/>
          <a:srcRect/>
          <a:stretch>
            <a:fillRect/>
          </a:stretch>
        </p:blipFill>
        <p:spPr bwMode="auto">
          <a:xfrm>
            <a:off x="642938" y="1089025"/>
            <a:ext cx="7715250" cy="4679950"/>
          </a:xfrm>
          <a:prstGeom prst="rect">
            <a:avLst/>
          </a:prstGeom>
          <a:noFill/>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a:grpSpLocks/>
          </p:cNvGrpSpPr>
          <p:nvPr/>
        </p:nvGrpSpPr>
        <p:grpSpPr bwMode="auto">
          <a:xfrm>
            <a:off x="857250" y="1357313"/>
            <a:ext cx="7358063" cy="4714875"/>
            <a:chOff x="2143108" y="857232"/>
            <a:chExt cx="4929222" cy="3748098"/>
          </a:xfrm>
        </p:grpSpPr>
        <p:pic>
          <p:nvPicPr>
            <p:cNvPr id="118788" name="Picture 1"/>
            <p:cNvPicPr>
              <a:picLocks noChangeAspect="1" noChangeArrowheads="1"/>
            </p:cNvPicPr>
            <p:nvPr/>
          </p:nvPicPr>
          <p:blipFill>
            <a:blip r:embed="rId2"/>
            <a:srcRect/>
            <a:stretch>
              <a:fillRect/>
            </a:stretch>
          </p:blipFill>
          <p:spPr bwMode="auto">
            <a:xfrm>
              <a:off x="2143108" y="857232"/>
              <a:ext cx="4929222" cy="1533525"/>
            </a:xfrm>
            <a:prstGeom prst="rect">
              <a:avLst/>
            </a:prstGeom>
            <a:noFill/>
            <a:ln w="9525">
              <a:noFill/>
              <a:miter lim="800000"/>
              <a:headEnd/>
              <a:tailEnd/>
            </a:ln>
          </p:spPr>
        </p:pic>
        <p:pic>
          <p:nvPicPr>
            <p:cNvPr id="118789" name="Picture 2"/>
            <p:cNvPicPr>
              <a:picLocks noChangeAspect="1" noChangeArrowheads="1"/>
            </p:cNvPicPr>
            <p:nvPr/>
          </p:nvPicPr>
          <p:blipFill>
            <a:blip r:embed="rId3"/>
            <a:srcRect/>
            <a:stretch>
              <a:fillRect/>
            </a:stretch>
          </p:blipFill>
          <p:spPr bwMode="auto">
            <a:xfrm>
              <a:off x="2143108" y="2357430"/>
              <a:ext cx="4929222" cy="2247900"/>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a:grpSpLocks/>
          </p:cNvGrpSpPr>
          <p:nvPr/>
        </p:nvGrpSpPr>
        <p:grpSpPr bwMode="auto">
          <a:xfrm>
            <a:off x="785813" y="1214438"/>
            <a:ext cx="7500937" cy="4857750"/>
            <a:chOff x="2214546" y="928670"/>
            <a:chExt cx="4714908" cy="4237197"/>
          </a:xfrm>
        </p:grpSpPr>
        <p:pic>
          <p:nvPicPr>
            <p:cNvPr id="119812" name="Picture 1"/>
            <p:cNvPicPr>
              <a:picLocks noChangeAspect="1" noChangeArrowheads="1"/>
            </p:cNvPicPr>
            <p:nvPr/>
          </p:nvPicPr>
          <p:blipFill>
            <a:blip r:embed="rId2"/>
            <a:srcRect/>
            <a:stretch>
              <a:fillRect/>
            </a:stretch>
          </p:blipFill>
          <p:spPr bwMode="auto">
            <a:xfrm>
              <a:off x="2214546" y="928670"/>
              <a:ext cx="4714908" cy="1533525"/>
            </a:xfrm>
            <a:prstGeom prst="rect">
              <a:avLst/>
            </a:prstGeom>
            <a:noFill/>
            <a:ln w="9525">
              <a:noFill/>
              <a:miter lim="800000"/>
              <a:headEnd/>
              <a:tailEnd/>
            </a:ln>
          </p:spPr>
        </p:pic>
        <p:pic>
          <p:nvPicPr>
            <p:cNvPr id="119813" name="Picture 2"/>
            <p:cNvPicPr>
              <a:picLocks noChangeAspect="1" noChangeArrowheads="1"/>
            </p:cNvPicPr>
            <p:nvPr/>
          </p:nvPicPr>
          <p:blipFill>
            <a:blip r:embed="rId3"/>
            <a:srcRect/>
            <a:stretch>
              <a:fillRect/>
            </a:stretch>
          </p:blipFill>
          <p:spPr bwMode="auto">
            <a:xfrm>
              <a:off x="2214546" y="2460767"/>
              <a:ext cx="4714908" cy="2705100"/>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857250" y="1143000"/>
            <a:ext cx="7286625" cy="4251325"/>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a:grpSpLocks/>
          </p:cNvGrpSpPr>
          <p:nvPr/>
        </p:nvGrpSpPr>
        <p:grpSpPr bwMode="auto">
          <a:xfrm>
            <a:off x="785813" y="1071563"/>
            <a:ext cx="7500937" cy="5072062"/>
            <a:chOff x="2428860" y="857232"/>
            <a:chExt cx="4857784" cy="4524394"/>
          </a:xfrm>
        </p:grpSpPr>
        <p:pic>
          <p:nvPicPr>
            <p:cNvPr id="120836" name="Picture 1"/>
            <p:cNvPicPr>
              <a:picLocks noChangeAspect="1" noChangeArrowheads="1"/>
            </p:cNvPicPr>
            <p:nvPr/>
          </p:nvPicPr>
          <p:blipFill>
            <a:blip r:embed="rId2"/>
            <a:srcRect/>
            <a:stretch>
              <a:fillRect/>
            </a:stretch>
          </p:blipFill>
          <p:spPr bwMode="auto">
            <a:xfrm>
              <a:off x="2428860" y="857232"/>
              <a:ext cx="4857784" cy="2724150"/>
            </a:xfrm>
            <a:prstGeom prst="rect">
              <a:avLst/>
            </a:prstGeom>
            <a:noFill/>
            <a:ln w="9525">
              <a:noFill/>
              <a:miter lim="800000"/>
              <a:headEnd/>
              <a:tailEnd/>
            </a:ln>
          </p:spPr>
        </p:pic>
        <p:pic>
          <p:nvPicPr>
            <p:cNvPr id="120837" name="Picture 2"/>
            <p:cNvPicPr>
              <a:picLocks noChangeAspect="1" noChangeArrowheads="1"/>
            </p:cNvPicPr>
            <p:nvPr/>
          </p:nvPicPr>
          <p:blipFill>
            <a:blip r:embed="rId3"/>
            <a:srcRect/>
            <a:stretch>
              <a:fillRect/>
            </a:stretch>
          </p:blipFill>
          <p:spPr bwMode="auto">
            <a:xfrm>
              <a:off x="2428860" y="3571876"/>
              <a:ext cx="4857784" cy="1809750"/>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a:grpSpLocks/>
          </p:cNvGrpSpPr>
          <p:nvPr/>
        </p:nvGrpSpPr>
        <p:grpSpPr bwMode="auto">
          <a:xfrm>
            <a:off x="785813" y="1214438"/>
            <a:ext cx="7715250" cy="4429125"/>
            <a:chOff x="2143108" y="1000108"/>
            <a:chExt cx="4929222" cy="3157548"/>
          </a:xfrm>
        </p:grpSpPr>
        <p:pic>
          <p:nvPicPr>
            <p:cNvPr id="121860" name="Picture 1"/>
            <p:cNvPicPr>
              <a:picLocks noChangeAspect="1" noChangeArrowheads="1"/>
            </p:cNvPicPr>
            <p:nvPr/>
          </p:nvPicPr>
          <p:blipFill>
            <a:blip r:embed="rId2"/>
            <a:srcRect/>
            <a:stretch>
              <a:fillRect/>
            </a:stretch>
          </p:blipFill>
          <p:spPr bwMode="auto">
            <a:xfrm>
              <a:off x="2143108" y="1000108"/>
              <a:ext cx="4929222" cy="1524000"/>
            </a:xfrm>
            <a:prstGeom prst="rect">
              <a:avLst/>
            </a:prstGeom>
            <a:noFill/>
            <a:ln w="9525">
              <a:noFill/>
              <a:miter lim="800000"/>
              <a:headEnd/>
              <a:tailEnd/>
            </a:ln>
          </p:spPr>
        </p:pic>
        <p:pic>
          <p:nvPicPr>
            <p:cNvPr id="121861" name="Picture 2"/>
            <p:cNvPicPr>
              <a:picLocks noChangeAspect="1" noChangeArrowheads="1"/>
            </p:cNvPicPr>
            <p:nvPr/>
          </p:nvPicPr>
          <p:blipFill>
            <a:blip r:embed="rId3"/>
            <a:srcRect/>
            <a:stretch>
              <a:fillRect/>
            </a:stretch>
          </p:blipFill>
          <p:spPr bwMode="auto">
            <a:xfrm>
              <a:off x="2143108" y="2500306"/>
              <a:ext cx="4929222" cy="1657350"/>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a:grpSpLocks/>
          </p:cNvGrpSpPr>
          <p:nvPr/>
        </p:nvGrpSpPr>
        <p:grpSpPr bwMode="auto">
          <a:xfrm>
            <a:off x="857250" y="1357313"/>
            <a:ext cx="7429500" cy="4714875"/>
            <a:chOff x="2071670" y="1000108"/>
            <a:chExt cx="4857784" cy="4105285"/>
          </a:xfrm>
        </p:grpSpPr>
        <p:pic>
          <p:nvPicPr>
            <p:cNvPr id="122884" name="Picture 1"/>
            <p:cNvPicPr>
              <a:picLocks noChangeAspect="1" noChangeArrowheads="1"/>
            </p:cNvPicPr>
            <p:nvPr/>
          </p:nvPicPr>
          <p:blipFill>
            <a:blip r:embed="rId2"/>
            <a:srcRect/>
            <a:stretch>
              <a:fillRect/>
            </a:stretch>
          </p:blipFill>
          <p:spPr bwMode="auto">
            <a:xfrm>
              <a:off x="2071670" y="1000108"/>
              <a:ext cx="4857750" cy="1447800"/>
            </a:xfrm>
            <a:prstGeom prst="rect">
              <a:avLst/>
            </a:prstGeom>
            <a:noFill/>
            <a:ln w="9525">
              <a:noFill/>
              <a:miter lim="800000"/>
              <a:headEnd/>
              <a:tailEnd/>
            </a:ln>
          </p:spPr>
        </p:pic>
        <p:pic>
          <p:nvPicPr>
            <p:cNvPr id="122885" name="Picture 2"/>
            <p:cNvPicPr>
              <a:picLocks noChangeAspect="1" noChangeArrowheads="1"/>
            </p:cNvPicPr>
            <p:nvPr/>
          </p:nvPicPr>
          <p:blipFill>
            <a:blip r:embed="rId3"/>
            <a:srcRect/>
            <a:stretch>
              <a:fillRect/>
            </a:stretch>
          </p:blipFill>
          <p:spPr bwMode="auto">
            <a:xfrm>
              <a:off x="2071670" y="2428868"/>
              <a:ext cx="4857784" cy="2676525"/>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
          <p:cNvPicPr>
            <a:picLocks noChangeAspect="1" noChangeArrowheads="1"/>
          </p:cNvPicPr>
          <p:nvPr/>
        </p:nvPicPr>
        <p:blipFill>
          <a:blip r:embed="rId2"/>
          <a:srcRect/>
          <a:stretch>
            <a:fillRect/>
          </a:stretch>
        </p:blipFill>
        <p:spPr bwMode="auto">
          <a:xfrm>
            <a:off x="785813" y="1357313"/>
            <a:ext cx="7715250" cy="4071937"/>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a:grpSpLocks/>
          </p:cNvGrpSpPr>
          <p:nvPr/>
        </p:nvGrpSpPr>
        <p:grpSpPr bwMode="auto">
          <a:xfrm>
            <a:off x="785813" y="1071563"/>
            <a:ext cx="7715250" cy="5000625"/>
            <a:chOff x="2635534" y="1071546"/>
            <a:chExt cx="4151044" cy="3139282"/>
          </a:xfrm>
        </p:grpSpPr>
        <p:pic>
          <p:nvPicPr>
            <p:cNvPr id="124932" name="Picture 1"/>
            <p:cNvPicPr>
              <a:picLocks noChangeAspect="1" noChangeArrowheads="1"/>
            </p:cNvPicPr>
            <p:nvPr/>
          </p:nvPicPr>
          <p:blipFill>
            <a:blip r:embed="rId2"/>
            <a:srcRect/>
            <a:stretch>
              <a:fillRect/>
            </a:stretch>
          </p:blipFill>
          <p:spPr bwMode="auto">
            <a:xfrm>
              <a:off x="2635534" y="1071546"/>
              <a:ext cx="4151044" cy="1704975"/>
            </a:xfrm>
            <a:prstGeom prst="rect">
              <a:avLst/>
            </a:prstGeom>
            <a:noFill/>
            <a:ln w="9525">
              <a:noFill/>
              <a:miter lim="800000"/>
              <a:headEnd/>
              <a:tailEnd/>
            </a:ln>
          </p:spPr>
        </p:pic>
        <p:pic>
          <p:nvPicPr>
            <p:cNvPr id="124933" name="Picture 2"/>
            <p:cNvPicPr>
              <a:picLocks noChangeAspect="1" noChangeArrowheads="1"/>
            </p:cNvPicPr>
            <p:nvPr/>
          </p:nvPicPr>
          <p:blipFill>
            <a:blip r:embed="rId3"/>
            <a:srcRect/>
            <a:stretch>
              <a:fillRect/>
            </a:stretch>
          </p:blipFill>
          <p:spPr bwMode="auto">
            <a:xfrm>
              <a:off x="2639203" y="2753503"/>
              <a:ext cx="4147375" cy="1457325"/>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a:grpSpLocks/>
          </p:cNvGrpSpPr>
          <p:nvPr/>
        </p:nvGrpSpPr>
        <p:grpSpPr bwMode="auto">
          <a:xfrm>
            <a:off x="714375" y="1285875"/>
            <a:ext cx="7715250" cy="4786313"/>
            <a:chOff x="2500298" y="1000108"/>
            <a:chExt cx="4010025" cy="2819413"/>
          </a:xfrm>
        </p:grpSpPr>
        <p:pic>
          <p:nvPicPr>
            <p:cNvPr id="125956" name="Picture 1"/>
            <p:cNvPicPr>
              <a:picLocks noChangeAspect="1" noChangeArrowheads="1"/>
            </p:cNvPicPr>
            <p:nvPr/>
          </p:nvPicPr>
          <p:blipFill>
            <a:blip r:embed="rId2"/>
            <a:srcRect/>
            <a:stretch>
              <a:fillRect/>
            </a:stretch>
          </p:blipFill>
          <p:spPr bwMode="auto">
            <a:xfrm>
              <a:off x="2500298" y="1000108"/>
              <a:ext cx="4000528" cy="1885950"/>
            </a:xfrm>
            <a:prstGeom prst="rect">
              <a:avLst/>
            </a:prstGeom>
            <a:noFill/>
            <a:ln w="9525">
              <a:noFill/>
              <a:miter lim="800000"/>
              <a:headEnd/>
              <a:tailEnd/>
            </a:ln>
          </p:spPr>
        </p:pic>
        <p:pic>
          <p:nvPicPr>
            <p:cNvPr id="125957" name="Picture 2"/>
            <p:cNvPicPr>
              <a:picLocks noChangeAspect="1" noChangeArrowheads="1"/>
            </p:cNvPicPr>
            <p:nvPr/>
          </p:nvPicPr>
          <p:blipFill>
            <a:blip r:embed="rId3"/>
            <a:srcRect/>
            <a:stretch>
              <a:fillRect/>
            </a:stretch>
          </p:blipFill>
          <p:spPr bwMode="auto">
            <a:xfrm>
              <a:off x="2500298" y="2857496"/>
              <a:ext cx="4010025" cy="962025"/>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a:grpSpLocks/>
          </p:cNvGrpSpPr>
          <p:nvPr/>
        </p:nvGrpSpPr>
        <p:grpSpPr bwMode="auto">
          <a:xfrm>
            <a:off x="785813" y="1214438"/>
            <a:ext cx="7500937" cy="4643437"/>
            <a:chOff x="2785298" y="928670"/>
            <a:chExt cx="3786966" cy="3881452"/>
          </a:xfrm>
        </p:grpSpPr>
        <p:pic>
          <p:nvPicPr>
            <p:cNvPr id="126980" name="Picture 1"/>
            <p:cNvPicPr>
              <a:picLocks noChangeAspect="1" noChangeArrowheads="1"/>
            </p:cNvPicPr>
            <p:nvPr/>
          </p:nvPicPr>
          <p:blipFill>
            <a:blip r:embed="rId2"/>
            <a:srcRect/>
            <a:stretch>
              <a:fillRect/>
            </a:stretch>
          </p:blipFill>
          <p:spPr bwMode="auto">
            <a:xfrm>
              <a:off x="2786050" y="928670"/>
              <a:ext cx="3786214" cy="2066925"/>
            </a:xfrm>
            <a:prstGeom prst="rect">
              <a:avLst/>
            </a:prstGeom>
            <a:noFill/>
            <a:ln w="9525">
              <a:noFill/>
              <a:miter lim="800000"/>
              <a:headEnd/>
              <a:tailEnd/>
            </a:ln>
          </p:spPr>
        </p:pic>
        <p:pic>
          <p:nvPicPr>
            <p:cNvPr id="126981" name="Picture 2"/>
            <p:cNvPicPr>
              <a:picLocks noChangeAspect="1" noChangeArrowheads="1"/>
            </p:cNvPicPr>
            <p:nvPr/>
          </p:nvPicPr>
          <p:blipFill>
            <a:blip r:embed="rId3"/>
            <a:srcRect/>
            <a:stretch>
              <a:fillRect/>
            </a:stretch>
          </p:blipFill>
          <p:spPr bwMode="auto">
            <a:xfrm>
              <a:off x="2785298" y="3000372"/>
              <a:ext cx="3786965" cy="1809750"/>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
          <p:cNvPicPr>
            <a:picLocks noChangeAspect="1" noChangeArrowheads="1"/>
          </p:cNvPicPr>
          <p:nvPr/>
        </p:nvPicPr>
        <p:blipFill>
          <a:blip r:embed="rId2"/>
          <a:srcRect/>
          <a:stretch>
            <a:fillRect/>
          </a:stretch>
        </p:blipFill>
        <p:spPr bwMode="auto">
          <a:xfrm>
            <a:off x="1000125" y="1214438"/>
            <a:ext cx="7286625" cy="4924425"/>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a:grpSpLocks/>
          </p:cNvGrpSpPr>
          <p:nvPr/>
        </p:nvGrpSpPr>
        <p:grpSpPr bwMode="auto">
          <a:xfrm>
            <a:off x="928688" y="1143000"/>
            <a:ext cx="7072312" cy="4857750"/>
            <a:chOff x="2285984" y="857232"/>
            <a:chExt cx="4429156" cy="4214823"/>
          </a:xfrm>
        </p:grpSpPr>
        <p:pic>
          <p:nvPicPr>
            <p:cNvPr id="129028" name="Picture 1"/>
            <p:cNvPicPr>
              <a:picLocks noChangeAspect="1" noChangeArrowheads="1"/>
            </p:cNvPicPr>
            <p:nvPr/>
          </p:nvPicPr>
          <p:blipFill>
            <a:blip r:embed="rId2"/>
            <a:srcRect/>
            <a:stretch>
              <a:fillRect/>
            </a:stretch>
          </p:blipFill>
          <p:spPr bwMode="auto">
            <a:xfrm>
              <a:off x="2285984" y="857232"/>
              <a:ext cx="4429156" cy="1533525"/>
            </a:xfrm>
            <a:prstGeom prst="rect">
              <a:avLst/>
            </a:prstGeom>
            <a:noFill/>
            <a:ln w="9525">
              <a:noFill/>
              <a:miter lim="800000"/>
              <a:headEnd/>
              <a:tailEnd/>
            </a:ln>
          </p:spPr>
        </p:pic>
        <p:pic>
          <p:nvPicPr>
            <p:cNvPr id="129029" name="Picture 2"/>
            <p:cNvPicPr>
              <a:picLocks noChangeAspect="1" noChangeArrowheads="1"/>
            </p:cNvPicPr>
            <p:nvPr/>
          </p:nvPicPr>
          <p:blipFill>
            <a:blip r:embed="rId3"/>
            <a:srcRect/>
            <a:stretch>
              <a:fillRect/>
            </a:stretch>
          </p:blipFill>
          <p:spPr bwMode="auto">
            <a:xfrm>
              <a:off x="2285984" y="2357430"/>
              <a:ext cx="4429156" cy="2714625"/>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1"/>
          <p:cNvPicPr>
            <a:picLocks noChangeAspect="1" noChangeArrowheads="1"/>
          </p:cNvPicPr>
          <p:nvPr/>
        </p:nvPicPr>
        <p:blipFill>
          <a:blip r:embed="rId2"/>
          <a:srcRect/>
          <a:stretch>
            <a:fillRect/>
          </a:stretch>
        </p:blipFill>
        <p:spPr bwMode="auto">
          <a:xfrm>
            <a:off x="928688" y="1285875"/>
            <a:ext cx="7072312" cy="4606925"/>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785813" y="1281113"/>
            <a:ext cx="7715250" cy="4933950"/>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
          <p:cNvPicPr>
            <a:picLocks noChangeAspect="1" noChangeArrowheads="1"/>
          </p:cNvPicPr>
          <p:nvPr/>
        </p:nvPicPr>
        <p:blipFill>
          <a:blip r:embed="rId2"/>
          <a:srcRect/>
          <a:stretch>
            <a:fillRect/>
          </a:stretch>
        </p:blipFill>
        <p:spPr bwMode="auto">
          <a:xfrm>
            <a:off x="785813" y="1428750"/>
            <a:ext cx="7715250" cy="3286125"/>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
          <p:cNvPicPr>
            <a:picLocks noChangeAspect="1" noChangeArrowheads="1"/>
          </p:cNvPicPr>
          <p:nvPr/>
        </p:nvPicPr>
        <p:blipFill>
          <a:blip r:embed="rId2"/>
          <a:srcRect/>
          <a:stretch>
            <a:fillRect/>
          </a:stretch>
        </p:blipFill>
        <p:spPr bwMode="auto">
          <a:xfrm>
            <a:off x="785813" y="1500188"/>
            <a:ext cx="7715250" cy="3929062"/>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
          <p:cNvPicPr>
            <a:picLocks noChangeAspect="1" noChangeArrowheads="1"/>
          </p:cNvPicPr>
          <p:nvPr/>
        </p:nvPicPr>
        <p:blipFill>
          <a:blip r:embed="rId2"/>
          <a:srcRect/>
          <a:stretch>
            <a:fillRect/>
          </a:stretch>
        </p:blipFill>
        <p:spPr bwMode="auto">
          <a:xfrm>
            <a:off x="857250" y="1143000"/>
            <a:ext cx="7358063" cy="5110163"/>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6 Grup"/>
          <p:cNvGrpSpPr>
            <a:grpSpLocks/>
          </p:cNvGrpSpPr>
          <p:nvPr/>
        </p:nvGrpSpPr>
        <p:grpSpPr bwMode="auto">
          <a:xfrm>
            <a:off x="785813" y="1000125"/>
            <a:ext cx="7715250" cy="4929188"/>
            <a:chOff x="2143108" y="1000108"/>
            <a:chExt cx="4929222" cy="3533791"/>
          </a:xfrm>
        </p:grpSpPr>
        <p:grpSp>
          <p:nvGrpSpPr>
            <p:cNvPr id="3" name="4 Grup"/>
            <p:cNvGrpSpPr>
              <a:grpSpLocks/>
            </p:cNvGrpSpPr>
            <p:nvPr/>
          </p:nvGrpSpPr>
          <p:grpSpPr bwMode="auto">
            <a:xfrm>
              <a:off x="2143108" y="1000108"/>
              <a:ext cx="4929222" cy="2305063"/>
              <a:chOff x="2143108" y="1000108"/>
              <a:chExt cx="4929222" cy="2305063"/>
            </a:xfrm>
          </p:grpSpPr>
          <p:pic>
            <p:nvPicPr>
              <p:cNvPr id="134150" name="Picture 1"/>
              <p:cNvPicPr>
                <a:picLocks noChangeAspect="1" noChangeArrowheads="1"/>
              </p:cNvPicPr>
              <p:nvPr/>
            </p:nvPicPr>
            <p:blipFill>
              <a:blip r:embed="rId2"/>
              <a:srcRect/>
              <a:stretch>
                <a:fillRect/>
              </a:stretch>
            </p:blipFill>
            <p:spPr bwMode="auto">
              <a:xfrm>
                <a:off x="2143108" y="1000108"/>
                <a:ext cx="4929222" cy="1905000"/>
              </a:xfrm>
              <a:prstGeom prst="rect">
                <a:avLst/>
              </a:prstGeom>
              <a:noFill/>
              <a:ln w="9525">
                <a:noFill/>
                <a:miter lim="800000"/>
                <a:headEnd/>
                <a:tailEnd/>
              </a:ln>
            </p:spPr>
          </p:pic>
          <p:pic>
            <p:nvPicPr>
              <p:cNvPr id="134151" name="Picture 2"/>
              <p:cNvPicPr>
                <a:picLocks noChangeAspect="1" noChangeArrowheads="1"/>
              </p:cNvPicPr>
              <p:nvPr/>
            </p:nvPicPr>
            <p:blipFill>
              <a:blip r:embed="rId3"/>
              <a:srcRect/>
              <a:stretch>
                <a:fillRect/>
              </a:stretch>
            </p:blipFill>
            <p:spPr bwMode="auto">
              <a:xfrm>
                <a:off x="2143108" y="2857496"/>
                <a:ext cx="4929222" cy="447675"/>
              </a:xfrm>
              <a:prstGeom prst="rect">
                <a:avLst/>
              </a:prstGeom>
              <a:noFill/>
              <a:ln w="9525">
                <a:noFill/>
                <a:miter lim="800000"/>
                <a:headEnd/>
                <a:tailEnd/>
              </a:ln>
            </p:spPr>
          </p:pic>
        </p:grpSp>
        <p:pic>
          <p:nvPicPr>
            <p:cNvPr id="134149" name="Picture 3"/>
            <p:cNvPicPr>
              <a:picLocks noChangeAspect="1" noChangeArrowheads="1"/>
            </p:cNvPicPr>
            <p:nvPr/>
          </p:nvPicPr>
          <p:blipFill>
            <a:blip r:embed="rId4"/>
            <a:srcRect/>
            <a:stretch>
              <a:fillRect/>
            </a:stretch>
          </p:blipFill>
          <p:spPr bwMode="auto">
            <a:xfrm>
              <a:off x="2143108" y="3286124"/>
              <a:ext cx="4929222" cy="1247775"/>
            </a:xfrm>
            <a:prstGeom prst="rect">
              <a:avLst/>
            </a:prstGeom>
            <a:noFill/>
            <a:ln w="9525">
              <a:noFill/>
              <a:miter lim="800000"/>
              <a:headEnd/>
              <a:tailEnd/>
            </a:ln>
          </p:spPr>
        </p:pic>
      </p:grpSp>
      <p:sp>
        <p:nvSpPr>
          <p:cNvPr id="9"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1"/>
          <p:cNvPicPr>
            <a:picLocks noChangeAspect="1" noChangeArrowheads="1"/>
          </p:cNvPicPr>
          <p:nvPr/>
        </p:nvPicPr>
        <p:blipFill>
          <a:blip r:embed="rId2"/>
          <a:srcRect/>
          <a:stretch>
            <a:fillRect/>
          </a:stretch>
        </p:blipFill>
        <p:spPr bwMode="auto">
          <a:xfrm>
            <a:off x="785813" y="1357313"/>
            <a:ext cx="7715250" cy="4500562"/>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a:grpSpLocks/>
          </p:cNvGrpSpPr>
          <p:nvPr/>
        </p:nvGrpSpPr>
        <p:grpSpPr bwMode="auto">
          <a:xfrm>
            <a:off x="857250" y="1143000"/>
            <a:ext cx="7429500" cy="5072063"/>
            <a:chOff x="2000232" y="928670"/>
            <a:chExt cx="5000660" cy="3648088"/>
          </a:xfrm>
        </p:grpSpPr>
        <p:pic>
          <p:nvPicPr>
            <p:cNvPr id="136196" name="Picture 1"/>
            <p:cNvPicPr>
              <a:picLocks noChangeAspect="1" noChangeArrowheads="1"/>
            </p:cNvPicPr>
            <p:nvPr/>
          </p:nvPicPr>
          <p:blipFill>
            <a:blip r:embed="rId2"/>
            <a:srcRect/>
            <a:stretch>
              <a:fillRect/>
            </a:stretch>
          </p:blipFill>
          <p:spPr bwMode="auto">
            <a:xfrm>
              <a:off x="2000232" y="928670"/>
              <a:ext cx="5000660" cy="1895475"/>
            </a:xfrm>
            <a:prstGeom prst="rect">
              <a:avLst/>
            </a:prstGeom>
            <a:noFill/>
            <a:ln w="9525">
              <a:noFill/>
              <a:miter lim="800000"/>
              <a:headEnd/>
              <a:tailEnd/>
            </a:ln>
          </p:spPr>
        </p:pic>
        <p:pic>
          <p:nvPicPr>
            <p:cNvPr id="136197" name="Picture 2"/>
            <p:cNvPicPr>
              <a:picLocks noChangeAspect="1" noChangeArrowheads="1"/>
            </p:cNvPicPr>
            <p:nvPr/>
          </p:nvPicPr>
          <p:blipFill>
            <a:blip r:embed="rId3"/>
            <a:srcRect/>
            <a:stretch>
              <a:fillRect/>
            </a:stretch>
          </p:blipFill>
          <p:spPr bwMode="auto">
            <a:xfrm>
              <a:off x="2000232" y="2786058"/>
              <a:ext cx="5000660" cy="1790700"/>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1"/>
          <p:cNvPicPr>
            <a:picLocks noChangeAspect="1" noChangeArrowheads="1"/>
          </p:cNvPicPr>
          <p:nvPr/>
        </p:nvPicPr>
        <p:blipFill>
          <a:blip r:embed="rId2"/>
          <a:srcRect/>
          <a:stretch>
            <a:fillRect/>
          </a:stretch>
        </p:blipFill>
        <p:spPr bwMode="auto">
          <a:xfrm>
            <a:off x="785813" y="1357313"/>
            <a:ext cx="7715250" cy="4214812"/>
          </a:xfrm>
          <a:prstGeom prst="rect">
            <a:avLst/>
          </a:prstGeom>
          <a:noFill/>
          <a:ln w="9525">
            <a:noFill/>
            <a:miter lim="800000"/>
            <a:headEnd/>
            <a:tailEnd/>
          </a:ln>
        </p:spPr>
      </p:pic>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1"/>
          <p:cNvPicPr>
            <a:picLocks noChangeAspect="1" noChangeArrowheads="1"/>
          </p:cNvPicPr>
          <p:nvPr/>
        </p:nvPicPr>
        <p:blipFill>
          <a:blip r:embed="rId2"/>
          <a:srcRect/>
          <a:stretch>
            <a:fillRect/>
          </a:stretch>
        </p:blipFill>
        <p:spPr bwMode="auto">
          <a:xfrm>
            <a:off x="979488" y="1214438"/>
            <a:ext cx="7164387" cy="4643437"/>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a:grpSpLocks/>
          </p:cNvGrpSpPr>
          <p:nvPr/>
        </p:nvGrpSpPr>
        <p:grpSpPr bwMode="auto">
          <a:xfrm>
            <a:off x="857250" y="1357313"/>
            <a:ext cx="7286625" cy="4929187"/>
            <a:chOff x="2285984" y="857232"/>
            <a:chExt cx="4714908" cy="4897323"/>
          </a:xfrm>
        </p:grpSpPr>
        <p:pic>
          <p:nvPicPr>
            <p:cNvPr id="139268" name="Picture 1"/>
            <p:cNvPicPr>
              <a:picLocks noChangeAspect="1" noChangeArrowheads="1"/>
            </p:cNvPicPr>
            <p:nvPr/>
          </p:nvPicPr>
          <p:blipFill>
            <a:blip r:embed="rId2"/>
            <a:srcRect/>
            <a:stretch>
              <a:fillRect/>
            </a:stretch>
          </p:blipFill>
          <p:spPr bwMode="auto">
            <a:xfrm>
              <a:off x="2285984" y="857232"/>
              <a:ext cx="4714908" cy="2786082"/>
            </a:xfrm>
            <a:prstGeom prst="rect">
              <a:avLst/>
            </a:prstGeom>
            <a:noFill/>
            <a:ln w="9525">
              <a:noFill/>
              <a:miter lim="800000"/>
              <a:headEnd/>
              <a:tailEnd/>
            </a:ln>
          </p:spPr>
        </p:pic>
        <p:pic>
          <p:nvPicPr>
            <p:cNvPr id="139269" name="Picture 2"/>
            <p:cNvPicPr>
              <a:picLocks noChangeAspect="1" noChangeArrowheads="1"/>
            </p:cNvPicPr>
            <p:nvPr/>
          </p:nvPicPr>
          <p:blipFill>
            <a:blip r:embed="rId3"/>
            <a:srcRect/>
            <a:stretch>
              <a:fillRect/>
            </a:stretch>
          </p:blipFill>
          <p:spPr bwMode="auto">
            <a:xfrm>
              <a:off x="2285984" y="3620955"/>
              <a:ext cx="4714908" cy="2133600"/>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a:grpSpLocks/>
          </p:cNvGrpSpPr>
          <p:nvPr/>
        </p:nvGrpSpPr>
        <p:grpSpPr bwMode="auto">
          <a:xfrm>
            <a:off x="785813" y="1214438"/>
            <a:ext cx="7286625" cy="4714875"/>
            <a:chOff x="2143108" y="928670"/>
            <a:chExt cx="4929222" cy="3905262"/>
          </a:xfrm>
        </p:grpSpPr>
        <p:pic>
          <p:nvPicPr>
            <p:cNvPr id="140292" name="Picture 1"/>
            <p:cNvPicPr>
              <a:picLocks noChangeAspect="1" noChangeArrowheads="1"/>
            </p:cNvPicPr>
            <p:nvPr/>
          </p:nvPicPr>
          <p:blipFill>
            <a:blip r:embed="rId2"/>
            <a:srcRect/>
            <a:stretch>
              <a:fillRect/>
            </a:stretch>
          </p:blipFill>
          <p:spPr bwMode="auto">
            <a:xfrm>
              <a:off x="2143108" y="928670"/>
              <a:ext cx="4929222" cy="1752600"/>
            </a:xfrm>
            <a:prstGeom prst="rect">
              <a:avLst/>
            </a:prstGeom>
            <a:noFill/>
            <a:ln w="9525">
              <a:noFill/>
              <a:miter lim="800000"/>
              <a:headEnd/>
              <a:tailEnd/>
            </a:ln>
          </p:spPr>
        </p:pic>
        <p:pic>
          <p:nvPicPr>
            <p:cNvPr id="140293" name="Picture 2"/>
            <p:cNvPicPr>
              <a:picLocks noChangeAspect="1" noChangeArrowheads="1"/>
            </p:cNvPicPr>
            <p:nvPr/>
          </p:nvPicPr>
          <p:blipFill>
            <a:blip r:embed="rId3"/>
            <a:srcRect/>
            <a:stretch>
              <a:fillRect/>
            </a:stretch>
          </p:blipFill>
          <p:spPr bwMode="auto">
            <a:xfrm>
              <a:off x="2143108" y="2643182"/>
              <a:ext cx="4929222" cy="2190750"/>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785813" y="1357313"/>
            <a:ext cx="7786687" cy="4643437"/>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1"/>
          <p:cNvPicPr>
            <a:picLocks noChangeAspect="1" noChangeArrowheads="1"/>
          </p:cNvPicPr>
          <p:nvPr/>
        </p:nvPicPr>
        <p:blipFill>
          <a:blip r:embed="rId2"/>
          <a:srcRect/>
          <a:stretch>
            <a:fillRect/>
          </a:stretch>
        </p:blipFill>
        <p:spPr bwMode="auto">
          <a:xfrm>
            <a:off x="928688" y="1143000"/>
            <a:ext cx="7215187" cy="4876800"/>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6 Grup"/>
          <p:cNvGrpSpPr>
            <a:grpSpLocks/>
          </p:cNvGrpSpPr>
          <p:nvPr/>
        </p:nvGrpSpPr>
        <p:grpSpPr bwMode="auto">
          <a:xfrm>
            <a:off x="857250" y="1285875"/>
            <a:ext cx="7286625" cy="4857750"/>
            <a:chOff x="2571736" y="928670"/>
            <a:chExt cx="4071966" cy="4337208"/>
          </a:xfrm>
        </p:grpSpPr>
        <p:grpSp>
          <p:nvGrpSpPr>
            <p:cNvPr id="3" name="4 Grup"/>
            <p:cNvGrpSpPr>
              <a:grpSpLocks/>
            </p:cNvGrpSpPr>
            <p:nvPr/>
          </p:nvGrpSpPr>
          <p:grpSpPr bwMode="auto">
            <a:xfrm>
              <a:off x="2571736" y="928670"/>
              <a:ext cx="4071966" cy="1338269"/>
              <a:chOff x="2571736" y="928670"/>
              <a:chExt cx="4071966" cy="1338269"/>
            </a:xfrm>
          </p:grpSpPr>
          <p:pic>
            <p:nvPicPr>
              <p:cNvPr id="142342" name="Picture 1"/>
              <p:cNvPicPr>
                <a:picLocks noChangeAspect="1" noChangeArrowheads="1"/>
              </p:cNvPicPr>
              <p:nvPr/>
            </p:nvPicPr>
            <p:blipFill>
              <a:blip r:embed="rId2"/>
              <a:srcRect/>
              <a:stretch>
                <a:fillRect/>
              </a:stretch>
            </p:blipFill>
            <p:spPr bwMode="auto">
              <a:xfrm>
                <a:off x="2571736" y="928670"/>
                <a:ext cx="4071966" cy="962025"/>
              </a:xfrm>
              <a:prstGeom prst="rect">
                <a:avLst/>
              </a:prstGeom>
              <a:noFill/>
              <a:ln w="9525">
                <a:noFill/>
                <a:miter lim="800000"/>
                <a:headEnd/>
                <a:tailEnd/>
              </a:ln>
            </p:spPr>
          </p:pic>
          <p:pic>
            <p:nvPicPr>
              <p:cNvPr id="142343" name="Picture 2"/>
              <p:cNvPicPr>
                <a:picLocks noChangeAspect="1" noChangeArrowheads="1"/>
              </p:cNvPicPr>
              <p:nvPr/>
            </p:nvPicPr>
            <p:blipFill>
              <a:blip r:embed="rId3"/>
              <a:srcRect/>
              <a:stretch>
                <a:fillRect/>
              </a:stretch>
            </p:blipFill>
            <p:spPr bwMode="auto">
              <a:xfrm>
                <a:off x="2571736" y="1857364"/>
                <a:ext cx="4071966" cy="409575"/>
              </a:xfrm>
              <a:prstGeom prst="rect">
                <a:avLst/>
              </a:prstGeom>
              <a:noFill/>
              <a:ln w="9525">
                <a:noFill/>
                <a:miter lim="800000"/>
                <a:headEnd/>
                <a:tailEnd/>
              </a:ln>
            </p:spPr>
          </p:pic>
        </p:grpSp>
        <p:pic>
          <p:nvPicPr>
            <p:cNvPr id="142341" name="Picture 3"/>
            <p:cNvPicPr>
              <a:picLocks noChangeAspect="1" noChangeArrowheads="1"/>
            </p:cNvPicPr>
            <p:nvPr/>
          </p:nvPicPr>
          <p:blipFill>
            <a:blip r:embed="rId4"/>
            <a:srcRect/>
            <a:stretch>
              <a:fillRect/>
            </a:stretch>
          </p:blipFill>
          <p:spPr bwMode="auto">
            <a:xfrm>
              <a:off x="2571736" y="2246453"/>
              <a:ext cx="4071966" cy="3019425"/>
            </a:xfrm>
            <a:prstGeom prst="rect">
              <a:avLst/>
            </a:prstGeom>
            <a:noFill/>
            <a:ln w="9525">
              <a:noFill/>
              <a:miter lim="800000"/>
              <a:headEnd/>
              <a:tailEnd/>
            </a:ln>
          </p:spPr>
        </p:pic>
      </p:grpSp>
      <p:sp>
        <p:nvSpPr>
          <p:cNvPr id="9"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a:grpSpLocks/>
          </p:cNvGrpSpPr>
          <p:nvPr/>
        </p:nvGrpSpPr>
        <p:grpSpPr bwMode="auto">
          <a:xfrm>
            <a:off x="857250" y="1071563"/>
            <a:ext cx="7500938" cy="5116512"/>
            <a:chOff x="2500298" y="928670"/>
            <a:chExt cx="3933825" cy="5260025"/>
          </a:xfrm>
        </p:grpSpPr>
        <p:pic>
          <p:nvPicPr>
            <p:cNvPr id="143364" name="Picture 1"/>
            <p:cNvPicPr>
              <a:picLocks noChangeAspect="1" noChangeArrowheads="1"/>
            </p:cNvPicPr>
            <p:nvPr/>
          </p:nvPicPr>
          <p:blipFill>
            <a:blip r:embed="rId2"/>
            <a:srcRect/>
            <a:stretch>
              <a:fillRect/>
            </a:stretch>
          </p:blipFill>
          <p:spPr bwMode="auto">
            <a:xfrm>
              <a:off x="2500298" y="928670"/>
              <a:ext cx="3933825" cy="1323975"/>
            </a:xfrm>
            <a:prstGeom prst="rect">
              <a:avLst/>
            </a:prstGeom>
            <a:noFill/>
            <a:ln w="9525">
              <a:noFill/>
              <a:miter lim="800000"/>
              <a:headEnd/>
              <a:tailEnd/>
            </a:ln>
          </p:spPr>
        </p:pic>
        <p:pic>
          <p:nvPicPr>
            <p:cNvPr id="143365" name="Picture 2"/>
            <p:cNvPicPr>
              <a:picLocks noChangeAspect="1" noChangeArrowheads="1"/>
            </p:cNvPicPr>
            <p:nvPr/>
          </p:nvPicPr>
          <p:blipFill>
            <a:blip r:embed="rId3"/>
            <a:srcRect/>
            <a:stretch>
              <a:fillRect/>
            </a:stretch>
          </p:blipFill>
          <p:spPr bwMode="auto">
            <a:xfrm>
              <a:off x="2500298" y="2235820"/>
              <a:ext cx="3929090" cy="3952875"/>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a:grpSpLocks/>
          </p:cNvGrpSpPr>
          <p:nvPr/>
        </p:nvGrpSpPr>
        <p:grpSpPr bwMode="auto">
          <a:xfrm>
            <a:off x="857250" y="1214438"/>
            <a:ext cx="7429500" cy="4826000"/>
            <a:chOff x="2714612" y="857232"/>
            <a:chExt cx="4643470" cy="5112392"/>
          </a:xfrm>
        </p:grpSpPr>
        <p:pic>
          <p:nvPicPr>
            <p:cNvPr id="144388" name="Picture 1"/>
            <p:cNvPicPr>
              <a:picLocks noChangeAspect="1" noChangeArrowheads="1"/>
            </p:cNvPicPr>
            <p:nvPr/>
          </p:nvPicPr>
          <p:blipFill>
            <a:blip r:embed="rId2"/>
            <a:srcRect/>
            <a:stretch>
              <a:fillRect/>
            </a:stretch>
          </p:blipFill>
          <p:spPr bwMode="auto">
            <a:xfrm>
              <a:off x="2714612" y="857232"/>
              <a:ext cx="4643470" cy="2000264"/>
            </a:xfrm>
            <a:prstGeom prst="rect">
              <a:avLst/>
            </a:prstGeom>
            <a:noFill/>
            <a:ln w="9525">
              <a:noFill/>
              <a:miter lim="800000"/>
              <a:headEnd/>
              <a:tailEnd/>
            </a:ln>
          </p:spPr>
        </p:pic>
        <p:pic>
          <p:nvPicPr>
            <p:cNvPr id="144389" name="Picture 2"/>
            <p:cNvPicPr>
              <a:picLocks noChangeAspect="1" noChangeArrowheads="1"/>
            </p:cNvPicPr>
            <p:nvPr/>
          </p:nvPicPr>
          <p:blipFill>
            <a:blip r:embed="rId3"/>
            <a:srcRect/>
            <a:stretch>
              <a:fillRect/>
            </a:stretch>
          </p:blipFill>
          <p:spPr bwMode="auto">
            <a:xfrm>
              <a:off x="2714612" y="2807324"/>
              <a:ext cx="4643470" cy="3162300"/>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a:grpSpLocks/>
          </p:cNvGrpSpPr>
          <p:nvPr/>
        </p:nvGrpSpPr>
        <p:grpSpPr bwMode="auto">
          <a:xfrm>
            <a:off x="785813" y="1214438"/>
            <a:ext cx="7572375" cy="4714875"/>
            <a:chOff x="2092936" y="928670"/>
            <a:chExt cx="4936514" cy="3528243"/>
          </a:xfrm>
        </p:grpSpPr>
        <p:pic>
          <p:nvPicPr>
            <p:cNvPr id="145412" name="Picture 1"/>
            <p:cNvPicPr>
              <a:picLocks noChangeAspect="1" noChangeArrowheads="1"/>
            </p:cNvPicPr>
            <p:nvPr/>
          </p:nvPicPr>
          <p:blipFill>
            <a:blip r:embed="rId2"/>
            <a:srcRect/>
            <a:stretch>
              <a:fillRect/>
            </a:stretch>
          </p:blipFill>
          <p:spPr bwMode="auto">
            <a:xfrm>
              <a:off x="2092936" y="928670"/>
              <a:ext cx="4907956" cy="1123950"/>
            </a:xfrm>
            <a:prstGeom prst="rect">
              <a:avLst/>
            </a:prstGeom>
            <a:noFill/>
            <a:ln w="9525">
              <a:noFill/>
              <a:miter lim="800000"/>
              <a:headEnd/>
              <a:tailEnd/>
            </a:ln>
          </p:spPr>
        </p:pic>
        <p:pic>
          <p:nvPicPr>
            <p:cNvPr id="145413" name="Picture 2"/>
            <p:cNvPicPr>
              <a:picLocks noChangeAspect="1" noChangeArrowheads="1"/>
            </p:cNvPicPr>
            <p:nvPr/>
          </p:nvPicPr>
          <p:blipFill>
            <a:blip r:embed="rId3"/>
            <a:srcRect/>
            <a:stretch>
              <a:fillRect/>
            </a:stretch>
          </p:blipFill>
          <p:spPr bwMode="auto">
            <a:xfrm>
              <a:off x="2114550" y="2018513"/>
              <a:ext cx="4914900" cy="2438400"/>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1"/>
          <p:cNvPicPr>
            <a:picLocks noChangeAspect="1" noChangeArrowheads="1"/>
          </p:cNvPicPr>
          <p:nvPr/>
        </p:nvPicPr>
        <p:blipFill>
          <a:blip r:embed="rId2"/>
          <a:srcRect/>
          <a:stretch>
            <a:fillRect/>
          </a:stretch>
        </p:blipFill>
        <p:spPr bwMode="auto">
          <a:xfrm>
            <a:off x="1000125" y="1643063"/>
            <a:ext cx="7286625" cy="3141662"/>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1"/>
          <p:cNvPicPr>
            <a:picLocks noChangeAspect="1" noChangeArrowheads="1"/>
          </p:cNvPicPr>
          <p:nvPr/>
        </p:nvPicPr>
        <p:blipFill>
          <a:blip r:embed="rId2"/>
          <a:srcRect/>
          <a:stretch>
            <a:fillRect/>
          </a:stretch>
        </p:blipFill>
        <p:spPr bwMode="auto">
          <a:xfrm>
            <a:off x="2786063" y="1000125"/>
            <a:ext cx="3381375" cy="1133475"/>
          </a:xfrm>
          <a:prstGeom prst="rect">
            <a:avLst/>
          </a:prstGeom>
          <a:noFill/>
          <a:ln w="9525">
            <a:noFill/>
            <a:miter lim="800000"/>
            <a:headEnd/>
            <a:tailEnd/>
          </a:ln>
        </p:spPr>
      </p:pic>
      <p:grpSp>
        <p:nvGrpSpPr>
          <p:cNvPr id="2" name="5 Grup"/>
          <p:cNvGrpSpPr>
            <a:grpSpLocks/>
          </p:cNvGrpSpPr>
          <p:nvPr/>
        </p:nvGrpSpPr>
        <p:grpSpPr bwMode="auto">
          <a:xfrm>
            <a:off x="785813" y="2214563"/>
            <a:ext cx="7643812" cy="3714750"/>
            <a:chOff x="785786" y="2214554"/>
            <a:chExt cx="7643866" cy="2708764"/>
          </a:xfrm>
        </p:grpSpPr>
        <p:pic>
          <p:nvPicPr>
            <p:cNvPr id="147461" name="Picture 2"/>
            <p:cNvPicPr>
              <a:picLocks noChangeAspect="1" noChangeArrowheads="1"/>
            </p:cNvPicPr>
            <p:nvPr/>
          </p:nvPicPr>
          <p:blipFill>
            <a:blip r:embed="rId3"/>
            <a:srcRect/>
            <a:stretch>
              <a:fillRect/>
            </a:stretch>
          </p:blipFill>
          <p:spPr bwMode="auto">
            <a:xfrm>
              <a:off x="785786" y="2214554"/>
              <a:ext cx="7643866" cy="1343025"/>
            </a:xfrm>
            <a:prstGeom prst="rect">
              <a:avLst/>
            </a:prstGeom>
            <a:noFill/>
            <a:ln w="9525">
              <a:noFill/>
              <a:miter lim="800000"/>
              <a:headEnd/>
              <a:tailEnd/>
            </a:ln>
          </p:spPr>
        </p:pic>
        <p:pic>
          <p:nvPicPr>
            <p:cNvPr id="147462" name="Picture 3"/>
            <p:cNvPicPr>
              <a:picLocks noChangeAspect="1" noChangeArrowheads="1"/>
            </p:cNvPicPr>
            <p:nvPr/>
          </p:nvPicPr>
          <p:blipFill>
            <a:blip r:embed="rId4"/>
            <a:srcRect/>
            <a:stretch>
              <a:fillRect/>
            </a:stretch>
          </p:blipFill>
          <p:spPr bwMode="auto">
            <a:xfrm>
              <a:off x="785786" y="3561243"/>
              <a:ext cx="7643866" cy="1362075"/>
            </a:xfrm>
            <a:prstGeom prst="rect">
              <a:avLst/>
            </a:prstGeom>
            <a:noFill/>
            <a:ln w="9525">
              <a:noFill/>
              <a:miter lim="800000"/>
              <a:headEnd/>
              <a:tailEnd/>
            </a:ln>
          </p:spPr>
        </p:pic>
      </p:grpSp>
      <p:sp>
        <p:nvSpPr>
          <p:cNvPr id="8"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1"/>
          <p:cNvPicPr>
            <a:picLocks noChangeAspect="1" noChangeArrowheads="1"/>
          </p:cNvPicPr>
          <p:nvPr/>
        </p:nvPicPr>
        <p:blipFill>
          <a:blip r:embed="rId2"/>
          <a:srcRect/>
          <a:stretch>
            <a:fillRect/>
          </a:stretch>
        </p:blipFill>
        <p:spPr bwMode="auto">
          <a:xfrm>
            <a:off x="1071563" y="1285875"/>
            <a:ext cx="7072312" cy="4803775"/>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a:grpSpLocks/>
          </p:cNvGrpSpPr>
          <p:nvPr/>
        </p:nvGrpSpPr>
        <p:grpSpPr bwMode="auto">
          <a:xfrm>
            <a:off x="857250" y="1357313"/>
            <a:ext cx="7143750" cy="4786312"/>
            <a:chOff x="2510931" y="1071546"/>
            <a:chExt cx="4132771" cy="4081479"/>
          </a:xfrm>
        </p:grpSpPr>
        <p:pic>
          <p:nvPicPr>
            <p:cNvPr id="149508" name="Picture 1"/>
            <p:cNvPicPr>
              <a:picLocks noChangeAspect="1" noChangeArrowheads="1"/>
            </p:cNvPicPr>
            <p:nvPr/>
          </p:nvPicPr>
          <p:blipFill>
            <a:blip r:embed="rId2"/>
            <a:srcRect/>
            <a:stretch>
              <a:fillRect/>
            </a:stretch>
          </p:blipFill>
          <p:spPr bwMode="auto">
            <a:xfrm>
              <a:off x="2510931" y="1071546"/>
              <a:ext cx="4132771" cy="666750"/>
            </a:xfrm>
            <a:prstGeom prst="rect">
              <a:avLst/>
            </a:prstGeom>
            <a:noFill/>
            <a:ln w="9525">
              <a:noFill/>
              <a:miter lim="800000"/>
              <a:headEnd/>
              <a:tailEnd/>
            </a:ln>
          </p:spPr>
        </p:pic>
        <p:pic>
          <p:nvPicPr>
            <p:cNvPr id="149509" name="Picture 2"/>
            <p:cNvPicPr>
              <a:picLocks noChangeAspect="1" noChangeArrowheads="1"/>
            </p:cNvPicPr>
            <p:nvPr/>
          </p:nvPicPr>
          <p:blipFill>
            <a:blip r:embed="rId3"/>
            <a:srcRect/>
            <a:stretch>
              <a:fillRect/>
            </a:stretch>
          </p:blipFill>
          <p:spPr bwMode="auto">
            <a:xfrm>
              <a:off x="2524124" y="1704975"/>
              <a:ext cx="4119577" cy="3448050"/>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5 Grup"/>
          <p:cNvGrpSpPr>
            <a:grpSpLocks/>
          </p:cNvGrpSpPr>
          <p:nvPr/>
        </p:nvGrpSpPr>
        <p:grpSpPr bwMode="auto">
          <a:xfrm>
            <a:off x="785813" y="1285875"/>
            <a:ext cx="7500937" cy="4643438"/>
            <a:chOff x="2571736" y="1000108"/>
            <a:chExt cx="4071966" cy="2936594"/>
          </a:xfrm>
        </p:grpSpPr>
        <p:pic>
          <p:nvPicPr>
            <p:cNvPr id="150532" name="Picture 1"/>
            <p:cNvPicPr>
              <a:picLocks noChangeAspect="1" noChangeArrowheads="1"/>
            </p:cNvPicPr>
            <p:nvPr/>
          </p:nvPicPr>
          <p:blipFill>
            <a:blip r:embed="rId2"/>
            <a:srcRect/>
            <a:stretch>
              <a:fillRect/>
            </a:stretch>
          </p:blipFill>
          <p:spPr bwMode="auto">
            <a:xfrm>
              <a:off x="2571736" y="1000108"/>
              <a:ext cx="4071966" cy="2371725"/>
            </a:xfrm>
            <a:prstGeom prst="rect">
              <a:avLst/>
            </a:prstGeom>
            <a:noFill/>
            <a:ln w="9525">
              <a:noFill/>
              <a:miter lim="800000"/>
              <a:headEnd/>
              <a:tailEnd/>
            </a:ln>
          </p:spPr>
        </p:pic>
        <p:pic>
          <p:nvPicPr>
            <p:cNvPr id="150533" name="Picture 3"/>
            <p:cNvPicPr>
              <a:picLocks noChangeAspect="1" noChangeArrowheads="1"/>
            </p:cNvPicPr>
            <p:nvPr/>
          </p:nvPicPr>
          <p:blipFill>
            <a:blip r:embed="rId3"/>
            <a:srcRect/>
            <a:stretch>
              <a:fillRect/>
            </a:stretch>
          </p:blipFill>
          <p:spPr bwMode="auto">
            <a:xfrm>
              <a:off x="2582369" y="3365202"/>
              <a:ext cx="4061333" cy="571500"/>
            </a:xfrm>
            <a:prstGeom prst="rect">
              <a:avLst/>
            </a:prstGeom>
            <a:noFill/>
            <a:ln w="9525">
              <a:noFill/>
              <a:miter lim="800000"/>
              <a:headEnd/>
              <a:tailEnd/>
            </a:ln>
          </p:spPr>
        </p:pic>
      </p:grpSp>
      <p:sp>
        <p:nvSpPr>
          <p:cNvPr id="10"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928688" y="928688"/>
            <a:ext cx="7215187" cy="5076825"/>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1"/>
          <p:cNvPicPr>
            <a:picLocks noChangeAspect="1" noChangeArrowheads="1"/>
          </p:cNvPicPr>
          <p:nvPr/>
        </p:nvPicPr>
        <p:blipFill>
          <a:blip r:embed="rId2"/>
          <a:srcRect/>
          <a:stretch>
            <a:fillRect/>
          </a:stretch>
        </p:blipFill>
        <p:spPr bwMode="auto">
          <a:xfrm>
            <a:off x="714375" y="1357313"/>
            <a:ext cx="7715250" cy="4572000"/>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
          <p:cNvPicPr>
            <a:picLocks noChangeAspect="1" noChangeArrowheads="1"/>
          </p:cNvPicPr>
          <p:nvPr/>
        </p:nvPicPr>
        <p:blipFill>
          <a:blip r:embed="rId2"/>
          <a:srcRect/>
          <a:stretch>
            <a:fillRect/>
          </a:stretch>
        </p:blipFill>
        <p:spPr bwMode="auto">
          <a:xfrm>
            <a:off x="857250" y="1143000"/>
            <a:ext cx="7715250" cy="4500563"/>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1"/>
          <p:cNvPicPr>
            <a:picLocks noChangeAspect="1" noChangeArrowheads="1"/>
          </p:cNvPicPr>
          <p:nvPr/>
        </p:nvPicPr>
        <p:blipFill>
          <a:blip r:embed="rId2"/>
          <a:srcRect/>
          <a:stretch>
            <a:fillRect/>
          </a:stretch>
        </p:blipFill>
        <p:spPr bwMode="auto">
          <a:xfrm>
            <a:off x="1143000" y="1357313"/>
            <a:ext cx="6959600" cy="4357687"/>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1"/>
          <p:cNvSpPr>
            <a:spLocks noChangeArrowheads="1"/>
          </p:cNvSpPr>
          <p:nvPr/>
        </p:nvSpPr>
        <p:spPr bwMode="auto">
          <a:xfrm>
            <a:off x="642938" y="928688"/>
            <a:ext cx="8002587" cy="369887"/>
          </a:xfrm>
          <a:prstGeom prst="rect">
            <a:avLst/>
          </a:prstGeom>
          <a:noFill/>
          <a:ln w="9525">
            <a:noFill/>
            <a:miter lim="800000"/>
            <a:headEnd/>
            <a:tailEnd/>
          </a:ln>
        </p:spPr>
        <p:txBody>
          <a:bodyPr wrap="none" anchor="ctr">
            <a:spAutoFit/>
          </a:bodyPr>
          <a:lstStyle/>
          <a:p>
            <a:pPr algn="ctr" eaLnBrk="0" hangingPunct="0"/>
            <a:r>
              <a:rPr lang="tr-TR" b="1">
                <a:latin typeface="Calibri" pitchFamily="34" charset="0"/>
                <a:cs typeface="Times New Roman" pitchFamily="18" charset="0"/>
              </a:rPr>
              <a:t>ANTRENÖRLERİN EN GENİŞ YAKLAŞIMLA UYMASI GEREKEN MESLEKİ ETİK İLKELER </a:t>
            </a:r>
            <a:endParaRPr lang="tr-TR"/>
          </a:p>
        </p:txBody>
      </p:sp>
      <p:pic>
        <p:nvPicPr>
          <p:cNvPr id="154627" name="Picture 3"/>
          <p:cNvPicPr>
            <a:picLocks noChangeAspect="1" noChangeArrowheads="1"/>
          </p:cNvPicPr>
          <p:nvPr/>
        </p:nvPicPr>
        <p:blipFill>
          <a:blip r:embed="rId2"/>
          <a:srcRect/>
          <a:stretch>
            <a:fillRect/>
          </a:stretch>
        </p:blipFill>
        <p:spPr bwMode="auto">
          <a:xfrm>
            <a:off x="857224" y="1500188"/>
            <a:ext cx="7643865" cy="5000646"/>
          </a:xfrm>
          <a:prstGeom prst="rect">
            <a:avLst/>
          </a:prstGeom>
          <a:noFill/>
          <a:ln w="9525">
            <a:noFill/>
            <a:miter lim="800000"/>
            <a:headEnd/>
            <a:tailEnd/>
          </a:ln>
        </p:spPr>
      </p:pic>
      <p:sp>
        <p:nvSpPr>
          <p:cNvPr id="6"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
          <p:cNvSpPr>
            <a:spLocks noChangeArrowheads="1"/>
          </p:cNvSpPr>
          <p:nvPr/>
        </p:nvSpPr>
        <p:spPr bwMode="auto">
          <a:xfrm>
            <a:off x="1000125" y="928688"/>
            <a:ext cx="7131050" cy="369887"/>
          </a:xfrm>
          <a:prstGeom prst="rect">
            <a:avLst/>
          </a:prstGeom>
          <a:noFill/>
          <a:ln w="9525">
            <a:noFill/>
            <a:miter lim="800000"/>
            <a:headEnd/>
            <a:tailEnd/>
          </a:ln>
        </p:spPr>
        <p:txBody>
          <a:bodyPr wrap="none" anchor="ctr">
            <a:spAutoFit/>
          </a:bodyPr>
          <a:lstStyle/>
          <a:p>
            <a:pPr algn="ctr" eaLnBrk="0" hangingPunct="0"/>
            <a:r>
              <a:rPr lang="tr-TR" b="1">
                <a:latin typeface="Calibri" pitchFamily="34" charset="0"/>
                <a:cs typeface="Times New Roman" pitchFamily="18" charset="0"/>
              </a:rPr>
              <a:t>ANTRENÖRLERİN EN GENİŞ YAKLAŞIMLA UYMASI GEREKEN ETİK İLKELER </a:t>
            </a:r>
            <a:endParaRPr lang="tr-TR"/>
          </a:p>
        </p:txBody>
      </p:sp>
      <p:pic>
        <p:nvPicPr>
          <p:cNvPr id="155651" name="Picture 2"/>
          <p:cNvPicPr>
            <a:picLocks noChangeAspect="1" noChangeArrowheads="1"/>
          </p:cNvPicPr>
          <p:nvPr/>
        </p:nvPicPr>
        <p:blipFill>
          <a:blip r:embed="rId2"/>
          <a:srcRect/>
          <a:stretch>
            <a:fillRect/>
          </a:stretch>
        </p:blipFill>
        <p:spPr bwMode="auto">
          <a:xfrm>
            <a:off x="642910" y="1357298"/>
            <a:ext cx="7858180" cy="5000659"/>
          </a:xfrm>
          <a:prstGeom prst="rect">
            <a:avLst/>
          </a:prstGeom>
          <a:noFill/>
          <a:ln w="9525">
            <a:noFill/>
            <a:miter lim="800000"/>
            <a:headEnd/>
            <a:tailEnd/>
          </a:ln>
        </p:spPr>
      </p:pic>
      <p:sp>
        <p:nvSpPr>
          <p:cNvPr id="6"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1"/>
          <p:cNvSpPr>
            <a:spLocks noChangeArrowheads="1"/>
          </p:cNvSpPr>
          <p:nvPr/>
        </p:nvSpPr>
        <p:spPr bwMode="auto">
          <a:xfrm>
            <a:off x="1000125" y="928688"/>
            <a:ext cx="7131050" cy="369887"/>
          </a:xfrm>
          <a:prstGeom prst="rect">
            <a:avLst/>
          </a:prstGeom>
          <a:noFill/>
          <a:ln w="9525">
            <a:noFill/>
            <a:miter lim="800000"/>
            <a:headEnd/>
            <a:tailEnd/>
          </a:ln>
        </p:spPr>
        <p:txBody>
          <a:bodyPr wrap="none" anchor="ctr">
            <a:spAutoFit/>
          </a:bodyPr>
          <a:lstStyle/>
          <a:p>
            <a:pPr algn="ctr" eaLnBrk="0" hangingPunct="0"/>
            <a:r>
              <a:rPr lang="tr-TR" b="1">
                <a:latin typeface="Calibri" pitchFamily="34" charset="0"/>
                <a:cs typeface="Times New Roman" pitchFamily="18" charset="0"/>
              </a:rPr>
              <a:t>ANTRENÖRLERİN EN GENİŞ YAKLAŞIMLA UYMASI GEREKEN ETİK İLKELER </a:t>
            </a:r>
            <a:endParaRPr lang="tr-TR"/>
          </a:p>
        </p:txBody>
      </p:sp>
      <p:pic>
        <p:nvPicPr>
          <p:cNvPr id="156675" name="Picture 2"/>
          <p:cNvPicPr>
            <a:picLocks noChangeAspect="1" noChangeArrowheads="1"/>
          </p:cNvPicPr>
          <p:nvPr/>
        </p:nvPicPr>
        <p:blipFill>
          <a:blip r:embed="rId2"/>
          <a:srcRect/>
          <a:stretch>
            <a:fillRect/>
          </a:stretch>
        </p:blipFill>
        <p:spPr bwMode="auto">
          <a:xfrm>
            <a:off x="714348" y="1357298"/>
            <a:ext cx="7858180" cy="4929222"/>
          </a:xfrm>
          <a:prstGeom prst="rect">
            <a:avLst/>
          </a:prstGeom>
          <a:noFill/>
          <a:ln w="9525">
            <a:noFill/>
            <a:miter lim="800000"/>
            <a:headEnd/>
            <a:tailEnd/>
          </a:ln>
        </p:spPr>
      </p:pic>
      <p:sp>
        <p:nvSpPr>
          <p:cNvPr id="6"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
          <p:cNvSpPr>
            <a:spLocks noChangeArrowheads="1"/>
          </p:cNvSpPr>
          <p:nvPr/>
        </p:nvSpPr>
        <p:spPr bwMode="auto">
          <a:xfrm>
            <a:off x="1000125" y="928688"/>
            <a:ext cx="7131050" cy="369887"/>
          </a:xfrm>
          <a:prstGeom prst="rect">
            <a:avLst/>
          </a:prstGeom>
          <a:noFill/>
          <a:ln w="9525">
            <a:noFill/>
            <a:miter lim="800000"/>
            <a:headEnd/>
            <a:tailEnd/>
          </a:ln>
        </p:spPr>
        <p:txBody>
          <a:bodyPr wrap="none" anchor="ctr">
            <a:spAutoFit/>
          </a:bodyPr>
          <a:lstStyle/>
          <a:p>
            <a:pPr algn="ctr" eaLnBrk="0" hangingPunct="0"/>
            <a:r>
              <a:rPr lang="tr-TR" b="1">
                <a:latin typeface="Calibri" pitchFamily="34" charset="0"/>
                <a:cs typeface="Times New Roman" pitchFamily="18" charset="0"/>
              </a:rPr>
              <a:t>ANTRENÖRLERİN EN GENİŞ YAKLAŞIMLA UYMASI GEREKEN ETİK İLKELER </a:t>
            </a:r>
            <a:endParaRPr lang="tr-TR"/>
          </a:p>
        </p:txBody>
      </p:sp>
      <p:pic>
        <p:nvPicPr>
          <p:cNvPr id="157699" name="Picture 2"/>
          <p:cNvPicPr>
            <a:picLocks noChangeAspect="1" noChangeArrowheads="1"/>
          </p:cNvPicPr>
          <p:nvPr/>
        </p:nvPicPr>
        <p:blipFill>
          <a:blip r:embed="rId2"/>
          <a:srcRect/>
          <a:stretch>
            <a:fillRect/>
          </a:stretch>
        </p:blipFill>
        <p:spPr bwMode="auto">
          <a:xfrm>
            <a:off x="642910" y="1357298"/>
            <a:ext cx="7858179" cy="5000660"/>
          </a:xfrm>
          <a:prstGeom prst="rect">
            <a:avLst/>
          </a:prstGeom>
          <a:noFill/>
          <a:ln w="9525">
            <a:noFill/>
            <a:miter lim="800000"/>
            <a:headEnd/>
            <a:tailEnd/>
          </a:ln>
        </p:spPr>
      </p:pic>
      <p:sp>
        <p:nvSpPr>
          <p:cNvPr id="6"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1"/>
          <p:cNvSpPr>
            <a:spLocks noChangeArrowheads="1"/>
          </p:cNvSpPr>
          <p:nvPr/>
        </p:nvSpPr>
        <p:spPr bwMode="auto">
          <a:xfrm>
            <a:off x="1000125" y="928688"/>
            <a:ext cx="7131050" cy="369887"/>
          </a:xfrm>
          <a:prstGeom prst="rect">
            <a:avLst/>
          </a:prstGeom>
          <a:noFill/>
          <a:ln w="9525">
            <a:noFill/>
            <a:miter lim="800000"/>
            <a:headEnd/>
            <a:tailEnd/>
          </a:ln>
        </p:spPr>
        <p:txBody>
          <a:bodyPr wrap="none" anchor="ctr">
            <a:spAutoFit/>
          </a:bodyPr>
          <a:lstStyle/>
          <a:p>
            <a:pPr algn="ctr" eaLnBrk="0" hangingPunct="0"/>
            <a:r>
              <a:rPr lang="tr-TR" b="1">
                <a:latin typeface="Calibri" pitchFamily="34" charset="0"/>
                <a:cs typeface="Times New Roman" pitchFamily="18" charset="0"/>
              </a:rPr>
              <a:t>ANTRENÖRLERİN EN GENİŞ YAKLAŞIMLA UYMASI GEREKEN ETİK İLKELER </a:t>
            </a:r>
            <a:endParaRPr lang="tr-TR"/>
          </a:p>
        </p:txBody>
      </p:sp>
      <p:pic>
        <p:nvPicPr>
          <p:cNvPr id="158723" name="Picture 2"/>
          <p:cNvPicPr>
            <a:picLocks noChangeAspect="1" noChangeArrowheads="1"/>
          </p:cNvPicPr>
          <p:nvPr/>
        </p:nvPicPr>
        <p:blipFill>
          <a:blip r:embed="rId2"/>
          <a:srcRect/>
          <a:stretch>
            <a:fillRect/>
          </a:stretch>
        </p:blipFill>
        <p:spPr bwMode="auto">
          <a:xfrm>
            <a:off x="642910" y="1285860"/>
            <a:ext cx="8001055" cy="5143536"/>
          </a:xfrm>
          <a:prstGeom prst="rect">
            <a:avLst/>
          </a:prstGeom>
          <a:noFill/>
          <a:ln w="9525">
            <a:noFill/>
            <a:miter lim="800000"/>
            <a:headEnd/>
            <a:tailEnd/>
          </a:ln>
        </p:spPr>
      </p:pic>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1"/>
          <p:cNvSpPr>
            <a:spLocks noChangeArrowheads="1"/>
          </p:cNvSpPr>
          <p:nvPr/>
        </p:nvSpPr>
        <p:spPr bwMode="auto">
          <a:xfrm>
            <a:off x="1000125" y="928688"/>
            <a:ext cx="7131050" cy="369887"/>
          </a:xfrm>
          <a:prstGeom prst="rect">
            <a:avLst/>
          </a:prstGeom>
          <a:noFill/>
          <a:ln w="9525">
            <a:noFill/>
            <a:miter lim="800000"/>
            <a:headEnd/>
            <a:tailEnd/>
          </a:ln>
        </p:spPr>
        <p:txBody>
          <a:bodyPr wrap="none" anchor="ctr">
            <a:spAutoFit/>
          </a:bodyPr>
          <a:lstStyle/>
          <a:p>
            <a:pPr algn="ctr" eaLnBrk="0" hangingPunct="0"/>
            <a:r>
              <a:rPr lang="tr-TR" b="1">
                <a:latin typeface="Calibri" pitchFamily="34" charset="0"/>
                <a:cs typeface="Times New Roman" pitchFamily="18" charset="0"/>
              </a:rPr>
              <a:t>ANTRENÖRLERİN EN GENİŞ YAKLAŞIMLA UYMASI GEREKEN ETİK İLKELER </a:t>
            </a:r>
            <a:endParaRPr lang="tr-TR"/>
          </a:p>
        </p:txBody>
      </p:sp>
      <p:pic>
        <p:nvPicPr>
          <p:cNvPr id="159747" name="Picture 2"/>
          <p:cNvPicPr>
            <a:picLocks noChangeAspect="1" noChangeArrowheads="1"/>
          </p:cNvPicPr>
          <p:nvPr/>
        </p:nvPicPr>
        <p:blipFill>
          <a:blip r:embed="rId2"/>
          <a:srcRect/>
          <a:stretch>
            <a:fillRect/>
          </a:stretch>
        </p:blipFill>
        <p:spPr bwMode="auto">
          <a:xfrm>
            <a:off x="571472" y="1357298"/>
            <a:ext cx="8072494" cy="5000659"/>
          </a:xfrm>
          <a:prstGeom prst="rect">
            <a:avLst/>
          </a:prstGeom>
          <a:noFill/>
          <a:ln w="9525">
            <a:noFill/>
            <a:miter lim="800000"/>
            <a:headEnd/>
            <a:tailEnd/>
          </a:ln>
        </p:spPr>
      </p:pic>
      <p:sp>
        <p:nvSpPr>
          <p:cNvPr id="6"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1000125" y="928688"/>
            <a:ext cx="7131050" cy="369887"/>
          </a:xfrm>
          <a:prstGeom prst="rect">
            <a:avLst/>
          </a:prstGeom>
          <a:noFill/>
          <a:ln w="9525">
            <a:noFill/>
            <a:miter lim="800000"/>
            <a:headEnd/>
            <a:tailEnd/>
          </a:ln>
        </p:spPr>
        <p:txBody>
          <a:bodyPr wrap="none" anchor="ctr">
            <a:spAutoFit/>
          </a:bodyPr>
          <a:lstStyle/>
          <a:p>
            <a:pPr algn="ctr" eaLnBrk="0" hangingPunct="0"/>
            <a:r>
              <a:rPr lang="tr-TR" b="1">
                <a:latin typeface="Calibri" pitchFamily="34" charset="0"/>
                <a:cs typeface="Times New Roman" pitchFamily="18" charset="0"/>
              </a:rPr>
              <a:t>ANTRENÖRLERİN EN GENİŞ YAKLAŞIMLA UYMASI GEREKEN ETİK İLKELER </a:t>
            </a:r>
            <a:endParaRPr lang="tr-TR"/>
          </a:p>
        </p:txBody>
      </p:sp>
      <p:pic>
        <p:nvPicPr>
          <p:cNvPr id="160771" name="Picture 2"/>
          <p:cNvPicPr>
            <a:picLocks noChangeAspect="1" noChangeArrowheads="1"/>
          </p:cNvPicPr>
          <p:nvPr/>
        </p:nvPicPr>
        <p:blipFill>
          <a:blip r:embed="rId2"/>
          <a:srcRect/>
          <a:stretch>
            <a:fillRect/>
          </a:stretch>
        </p:blipFill>
        <p:spPr bwMode="auto">
          <a:xfrm>
            <a:off x="642910" y="1357298"/>
            <a:ext cx="7929618" cy="4857783"/>
          </a:xfrm>
          <a:prstGeom prst="rect">
            <a:avLst/>
          </a:prstGeom>
          <a:noFill/>
          <a:ln w="9525">
            <a:noFill/>
            <a:miter lim="800000"/>
            <a:headEnd/>
            <a:tailEnd/>
          </a:ln>
        </p:spPr>
      </p:pic>
      <p:sp>
        <p:nvSpPr>
          <p:cNvPr id="6"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857250" y="1000125"/>
            <a:ext cx="7572375" cy="5143500"/>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1"/>
          <p:cNvSpPr>
            <a:spLocks noChangeArrowheads="1"/>
          </p:cNvSpPr>
          <p:nvPr/>
        </p:nvSpPr>
        <p:spPr bwMode="auto">
          <a:xfrm>
            <a:off x="1000125" y="928688"/>
            <a:ext cx="7131050" cy="369887"/>
          </a:xfrm>
          <a:prstGeom prst="rect">
            <a:avLst/>
          </a:prstGeom>
          <a:noFill/>
          <a:ln w="9525">
            <a:noFill/>
            <a:miter lim="800000"/>
            <a:headEnd/>
            <a:tailEnd/>
          </a:ln>
        </p:spPr>
        <p:txBody>
          <a:bodyPr wrap="none" anchor="ctr">
            <a:spAutoFit/>
          </a:bodyPr>
          <a:lstStyle/>
          <a:p>
            <a:pPr algn="ctr" eaLnBrk="0" hangingPunct="0"/>
            <a:r>
              <a:rPr lang="tr-TR" b="1">
                <a:latin typeface="Calibri" pitchFamily="34" charset="0"/>
                <a:cs typeface="Times New Roman" pitchFamily="18" charset="0"/>
              </a:rPr>
              <a:t>ANTRENÖRLERİN EN GENİŞ YAKLAŞIMLA UYMASI GEREKEN ETİK İLKELER </a:t>
            </a:r>
            <a:endParaRPr lang="tr-TR"/>
          </a:p>
        </p:txBody>
      </p:sp>
      <p:pic>
        <p:nvPicPr>
          <p:cNvPr id="161795" name="Picture 2"/>
          <p:cNvPicPr>
            <a:picLocks noChangeAspect="1" noChangeArrowheads="1"/>
          </p:cNvPicPr>
          <p:nvPr/>
        </p:nvPicPr>
        <p:blipFill>
          <a:blip r:embed="rId2"/>
          <a:srcRect/>
          <a:stretch>
            <a:fillRect/>
          </a:stretch>
        </p:blipFill>
        <p:spPr bwMode="auto">
          <a:xfrm>
            <a:off x="642910" y="1428736"/>
            <a:ext cx="7929618" cy="5000659"/>
          </a:xfrm>
          <a:prstGeom prst="rect">
            <a:avLst/>
          </a:prstGeom>
          <a:noFill/>
          <a:ln w="9525">
            <a:noFill/>
            <a:miter lim="800000"/>
            <a:headEnd/>
            <a:tailEnd/>
          </a:ln>
        </p:spPr>
      </p:pic>
      <p:sp>
        <p:nvSpPr>
          <p:cNvPr id="6"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
          <p:cNvSpPr>
            <a:spLocks noChangeArrowheads="1"/>
          </p:cNvSpPr>
          <p:nvPr/>
        </p:nvSpPr>
        <p:spPr bwMode="auto">
          <a:xfrm>
            <a:off x="1000125" y="928688"/>
            <a:ext cx="7131050" cy="369887"/>
          </a:xfrm>
          <a:prstGeom prst="rect">
            <a:avLst/>
          </a:prstGeom>
          <a:noFill/>
          <a:ln w="9525">
            <a:noFill/>
            <a:miter lim="800000"/>
            <a:headEnd/>
            <a:tailEnd/>
          </a:ln>
        </p:spPr>
        <p:txBody>
          <a:bodyPr wrap="none" anchor="ctr">
            <a:spAutoFit/>
          </a:bodyPr>
          <a:lstStyle/>
          <a:p>
            <a:pPr algn="ctr" eaLnBrk="0" hangingPunct="0"/>
            <a:r>
              <a:rPr lang="tr-TR" b="1">
                <a:latin typeface="Calibri" pitchFamily="34" charset="0"/>
                <a:cs typeface="Times New Roman" pitchFamily="18" charset="0"/>
              </a:rPr>
              <a:t>ANTRENÖRLERİN EN GENİŞ YAKLAŞIMLA UYMASI GEREKEN ETİK İLKELER </a:t>
            </a:r>
            <a:endParaRPr lang="tr-TR"/>
          </a:p>
        </p:txBody>
      </p:sp>
      <p:pic>
        <p:nvPicPr>
          <p:cNvPr id="162819" name="Picture 2"/>
          <p:cNvPicPr>
            <a:picLocks noChangeAspect="1" noChangeArrowheads="1"/>
          </p:cNvPicPr>
          <p:nvPr/>
        </p:nvPicPr>
        <p:blipFill>
          <a:blip r:embed="rId2"/>
          <a:srcRect/>
          <a:stretch>
            <a:fillRect/>
          </a:stretch>
        </p:blipFill>
        <p:spPr bwMode="auto">
          <a:xfrm>
            <a:off x="714348" y="1647824"/>
            <a:ext cx="7858179" cy="4781571"/>
          </a:xfrm>
          <a:prstGeom prst="rect">
            <a:avLst/>
          </a:prstGeom>
          <a:noFill/>
          <a:ln w="9525">
            <a:noFill/>
            <a:miter lim="800000"/>
            <a:headEnd/>
            <a:tailEnd/>
          </a:ln>
        </p:spPr>
      </p:pic>
      <p:sp>
        <p:nvSpPr>
          <p:cNvPr id="6"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
          <p:cNvSpPr>
            <a:spLocks noChangeArrowheads="1"/>
          </p:cNvSpPr>
          <p:nvPr/>
        </p:nvSpPr>
        <p:spPr bwMode="auto">
          <a:xfrm>
            <a:off x="1000125" y="928688"/>
            <a:ext cx="7131050" cy="369887"/>
          </a:xfrm>
          <a:prstGeom prst="rect">
            <a:avLst/>
          </a:prstGeom>
          <a:noFill/>
          <a:ln w="9525">
            <a:noFill/>
            <a:miter lim="800000"/>
            <a:headEnd/>
            <a:tailEnd/>
          </a:ln>
        </p:spPr>
        <p:txBody>
          <a:bodyPr wrap="none" anchor="ctr">
            <a:spAutoFit/>
          </a:bodyPr>
          <a:lstStyle/>
          <a:p>
            <a:pPr algn="ctr" eaLnBrk="0" hangingPunct="0"/>
            <a:r>
              <a:rPr lang="tr-TR" b="1">
                <a:latin typeface="Calibri" pitchFamily="34" charset="0"/>
                <a:cs typeface="Times New Roman" pitchFamily="18" charset="0"/>
              </a:rPr>
              <a:t>ANTRENÖRLERİN EN GENİŞ YAKLAŞIMLA UYMASI GEREKEN ETİK İLKELER </a:t>
            </a:r>
            <a:endParaRPr lang="tr-TR"/>
          </a:p>
        </p:txBody>
      </p:sp>
      <p:pic>
        <p:nvPicPr>
          <p:cNvPr id="163843" name="Picture 2"/>
          <p:cNvPicPr>
            <a:picLocks noChangeAspect="1" noChangeArrowheads="1"/>
          </p:cNvPicPr>
          <p:nvPr/>
        </p:nvPicPr>
        <p:blipFill>
          <a:blip r:embed="rId2"/>
          <a:srcRect/>
          <a:stretch>
            <a:fillRect/>
          </a:stretch>
        </p:blipFill>
        <p:spPr bwMode="auto">
          <a:xfrm>
            <a:off x="571472" y="1643062"/>
            <a:ext cx="7929618" cy="4643457"/>
          </a:xfrm>
          <a:prstGeom prst="rect">
            <a:avLst/>
          </a:prstGeom>
          <a:noFill/>
          <a:ln w="9525">
            <a:noFill/>
            <a:miter lim="800000"/>
            <a:headEnd/>
            <a:tailEnd/>
          </a:ln>
        </p:spPr>
      </p:pic>
      <p:sp>
        <p:nvSpPr>
          <p:cNvPr id="6"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1"/>
          <p:cNvSpPr>
            <a:spLocks noChangeArrowheads="1"/>
          </p:cNvSpPr>
          <p:nvPr/>
        </p:nvSpPr>
        <p:spPr bwMode="auto">
          <a:xfrm>
            <a:off x="1000125" y="928688"/>
            <a:ext cx="7131050" cy="369887"/>
          </a:xfrm>
          <a:prstGeom prst="rect">
            <a:avLst/>
          </a:prstGeom>
          <a:noFill/>
          <a:ln w="9525">
            <a:noFill/>
            <a:miter lim="800000"/>
            <a:headEnd/>
            <a:tailEnd/>
          </a:ln>
        </p:spPr>
        <p:txBody>
          <a:bodyPr wrap="none" anchor="ctr">
            <a:spAutoFit/>
          </a:bodyPr>
          <a:lstStyle/>
          <a:p>
            <a:pPr algn="ctr" eaLnBrk="0" hangingPunct="0"/>
            <a:r>
              <a:rPr lang="tr-TR" b="1">
                <a:latin typeface="Calibri" pitchFamily="34" charset="0"/>
                <a:cs typeface="Times New Roman" pitchFamily="18" charset="0"/>
              </a:rPr>
              <a:t>ANTRENÖRLERİN EN GENİŞ YAKLAŞIMLA UYMASI GEREKEN ETİK İLKELER </a:t>
            </a:r>
            <a:endParaRPr lang="tr-TR"/>
          </a:p>
        </p:txBody>
      </p:sp>
      <p:pic>
        <p:nvPicPr>
          <p:cNvPr id="164867" name="Picture 2"/>
          <p:cNvPicPr>
            <a:picLocks noChangeAspect="1" noChangeArrowheads="1"/>
          </p:cNvPicPr>
          <p:nvPr/>
        </p:nvPicPr>
        <p:blipFill>
          <a:blip r:embed="rId2"/>
          <a:srcRect/>
          <a:stretch>
            <a:fillRect/>
          </a:stretch>
        </p:blipFill>
        <p:spPr bwMode="auto">
          <a:xfrm>
            <a:off x="642910" y="1643063"/>
            <a:ext cx="7929617" cy="3714763"/>
          </a:xfrm>
          <a:prstGeom prst="rect">
            <a:avLst/>
          </a:prstGeom>
          <a:noFill/>
          <a:ln w="9525">
            <a:noFill/>
            <a:miter lim="800000"/>
            <a:headEnd/>
            <a:tailEnd/>
          </a:ln>
        </p:spPr>
      </p:pic>
      <p:sp>
        <p:nvSpPr>
          <p:cNvPr id="6"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
          <p:cNvSpPr>
            <a:spLocks noChangeArrowheads="1"/>
          </p:cNvSpPr>
          <p:nvPr/>
        </p:nvSpPr>
        <p:spPr bwMode="auto">
          <a:xfrm>
            <a:off x="1857375" y="928688"/>
            <a:ext cx="5118100" cy="646112"/>
          </a:xfrm>
          <a:prstGeom prst="rect">
            <a:avLst/>
          </a:prstGeom>
          <a:noFill/>
          <a:ln w="9525">
            <a:noFill/>
            <a:miter lim="800000"/>
            <a:headEnd/>
            <a:tailEnd/>
          </a:ln>
        </p:spPr>
        <p:txBody>
          <a:bodyPr wrap="none" anchor="ctr">
            <a:spAutoFit/>
          </a:bodyPr>
          <a:lstStyle/>
          <a:p>
            <a:pPr algn="ctr" eaLnBrk="0" hangingPunct="0"/>
            <a:r>
              <a:rPr lang="tr-TR" b="1">
                <a:latin typeface="Calibri" pitchFamily="34" charset="0"/>
                <a:cs typeface="Times New Roman" pitchFamily="18" charset="0"/>
              </a:rPr>
              <a:t>SPORCU VE ANTRENÖR GÖRÜŞLERİNE DAYANARAK </a:t>
            </a:r>
          </a:p>
          <a:p>
            <a:pPr algn="ctr" eaLnBrk="0" hangingPunct="0"/>
            <a:r>
              <a:rPr lang="tr-TR" b="1">
                <a:latin typeface="Calibri" pitchFamily="34" charset="0"/>
                <a:cs typeface="Times New Roman" pitchFamily="18" charset="0"/>
              </a:rPr>
              <a:t>ANTRENÖRLERİN ETİK İLKELERE UYMA DÜZEYLERİ</a:t>
            </a:r>
            <a:endParaRPr lang="tr-TR"/>
          </a:p>
        </p:txBody>
      </p:sp>
      <p:pic>
        <p:nvPicPr>
          <p:cNvPr id="165891" name="Picture 2"/>
          <p:cNvPicPr>
            <a:picLocks noChangeAspect="1" noChangeArrowheads="1"/>
          </p:cNvPicPr>
          <p:nvPr/>
        </p:nvPicPr>
        <p:blipFill>
          <a:blip r:embed="rId2"/>
          <a:srcRect/>
          <a:stretch>
            <a:fillRect/>
          </a:stretch>
        </p:blipFill>
        <p:spPr bwMode="auto">
          <a:xfrm>
            <a:off x="642910" y="2171700"/>
            <a:ext cx="7929617" cy="3614754"/>
          </a:xfrm>
          <a:prstGeom prst="rect">
            <a:avLst/>
          </a:prstGeom>
          <a:noFill/>
          <a:ln w="9525">
            <a:noFill/>
            <a:miter lim="800000"/>
            <a:headEnd/>
            <a:tailEnd/>
          </a:ln>
        </p:spPr>
      </p:pic>
      <p:sp>
        <p:nvSpPr>
          <p:cNvPr id="6"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2"/>
          <a:srcRect/>
          <a:stretch>
            <a:fillRect/>
          </a:stretch>
        </p:blipFill>
        <p:spPr bwMode="auto">
          <a:xfrm>
            <a:off x="642910" y="928688"/>
            <a:ext cx="8143932" cy="2214560"/>
          </a:xfrm>
          <a:prstGeom prst="rect">
            <a:avLst/>
          </a:prstGeom>
          <a:noFill/>
          <a:ln w="9525">
            <a:noFill/>
            <a:miter lim="800000"/>
            <a:headEnd/>
            <a:tailEnd/>
          </a:ln>
        </p:spPr>
      </p:pic>
      <p:pic>
        <p:nvPicPr>
          <p:cNvPr id="166915" name="Picture 2"/>
          <p:cNvPicPr>
            <a:picLocks noChangeAspect="1" noChangeArrowheads="1"/>
          </p:cNvPicPr>
          <p:nvPr/>
        </p:nvPicPr>
        <p:blipFill>
          <a:blip r:embed="rId3"/>
          <a:srcRect/>
          <a:stretch>
            <a:fillRect/>
          </a:stretch>
        </p:blipFill>
        <p:spPr bwMode="auto">
          <a:xfrm>
            <a:off x="642910" y="3143250"/>
            <a:ext cx="8072494" cy="3286146"/>
          </a:xfrm>
          <a:prstGeom prst="rect">
            <a:avLst/>
          </a:prstGeom>
          <a:noFill/>
          <a:ln w="9525">
            <a:noFill/>
            <a:miter lim="800000"/>
            <a:headEnd/>
            <a:tailEnd/>
          </a:ln>
        </p:spPr>
      </p:pic>
      <p:sp>
        <p:nvSpPr>
          <p:cNvPr id="6"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6 Grup"/>
          <p:cNvGrpSpPr>
            <a:grpSpLocks/>
          </p:cNvGrpSpPr>
          <p:nvPr/>
        </p:nvGrpSpPr>
        <p:grpSpPr bwMode="auto">
          <a:xfrm>
            <a:off x="642910" y="1143000"/>
            <a:ext cx="7786742" cy="5143520"/>
            <a:chOff x="3071802" y="1142984"/>
            <a:chExt cx="3214710" cy="2233622"/>
          </a:xfrm>
        </p:grpSpPr>
        <p:pic>
          <p:nvPicPr>
            <p:cNvPr id="167940" name="Picture 3"/>
            <p:cNvPicPr>
              <a:picLocks noChangeAspect="1" noChangeArrowheads="1"/>
            </p:cNvPicPr>
            <p:nvPr/>
          </p:nvPicPr>
          <p:blipFill>
            <a:blip r:embed="rId2"/>
            <a:srcRect/>
            <a:stretch>
              <a:fillRect/>
            </a:stretch>
          </p:blipFill>
          <p:spPr bwMode="auto">
            <a:xfrm>
              <a:off x="3071802" y="1142984"/>
              <a:ext cx="3214710" cy="1400175"/>
            </a:xfrm>
            <a:prstGeom prst="rect">
              <a:avLst/>
            </a:prstGeom>
            <a:noFill/>
            <a:ln w="9525">
              <a:noFill/>
              <a:miter lim="800000"/>
              <a:headEnd/>
              <a:tailEnd/>
            </a:ln>
          </p:spPr>
        </p:pic>
        <p:pic>
          <p:nvPicPr>
            <p:cNvPr id="167941" name="Picture 4"/>
            <p:cNvPicPr>
              <a:picLocks noChangeAspect="1" noChangeArrowheads="1"/>
            </p:cNvPicPr>
            <p:nvPr/>
          </p:nvPicPr>
          <p:blipFill>
            <a:blip r:embed="rId3"/>
            <a:srcRect/>
            <a:stretch>
              <a:fillRect/>
            </a:stretch>
          </p:blipFill>
          <p:spPr bwMode="auto">
            <a:xfrm>
              <a:off x="3071802" y="2500306"/>
              <a:ext cx="3214710" cy="876300"/>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a:srcRect/>
          <a:stretch>
            <a:fillRect/>
          </a:stretch>
        </p:blipFill>
        <p:spPr bwMode="auto">
          <a:xfrm>
            <a:off x="571472" y="1500188"/>
            <a:ext cx="7929618" cy="4786332"/>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2"/>
          <a:srcRect/>
          <a:stretch>
            <a:fillRect/>
          </a:stretch>
        </p:blipFill>
        <p:spPr bwMode="auto">
          <a:xfrm>
            <a:off x="571472" y="428604"/>
            <a:ext cx="7858180" cy="6000792"/>
          </a:xfrm>
          <a:prstGeom prst="rect">
            <a:avLst/>
          </a:prstGeom>
          <a:noFill/>
          <a:ln w="9525">
            <a:noFill/>
            <a:miter lim="800000"/>
            <a:headEnd/>
            <a:tailEnd/>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a:srcRect/>
          <a:stretch>
            <a:fillRect/>
          </a:stretch>
        </p:blipFill>
        <p:spPr bwMode="auto">
          <a:xfrm>
            <a:off x="785786" y="1000124"/>
            <a:ext cx="7786742" cy="5286395"/>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785813" y="1143000"/>
            <a:ext cx="7643812" cy="4286250"/>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2"/>
          <a:srcRect/>
          <a:stretch>
            <a:fillRect/>
          </a:stretch>
        </p:blipFill>
        <p:spPr bwMode="auto">
          <a:xfrm>
            <a:off x="571472" y="857232"/>
            <a:ext cx="8072493" cy="5572164"/>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2"/>
          <a:srcRect/>
          <a:stretch>
            <a:fillRect/>
          </a:stretch>
        </p:blipFill>
        <p:spPr bwMode="auto">
          <a:xfrm>
            <a:off x="714348" y="1071562"/>
            <a:ext cx="7929617" cy="5429271"/>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6 Grup"/>
          <p:cNvGrpSpPr>
            <a:grpSpLocks/>
          </p:cNvGrpSpPr>
          <p:nvPr/>
        </p:nvGrpSpPr>
        <p:grpSpPr bwMode="auto">
          <a:xfrm>
            <a:off x="571472" y="1000125"/>
            <a:ext cx="7929618" cy="5286375"/>
            <a:chOff x="3134362" y="1000108"/>
            <a:chExt cx="3152150" cy="4400577"/>
          </a:xfrm>
        </p:grpSpPr>
        <p:pic>
          <p:nvPicPr>
            <p:cNvPr id="174084" name="Picture 2"/>
            <p:cNvPicPr>
              <a:picLocks noChangeAspect="1" noChangeArrowheads="1"/>
            </p:cNvPicPr>
            <p:nvPr/>
          </p:nvPicPr>
          <p:blipFill>
            <a:blip r:embed="rId2"/>
            <a:srcRect/>
            <a:stretch>
              <a:fillRect/>
            </a:stretch>
          </p:blipFill>
          <p:spPr bwMode="auto">
            <a:xfrm>
              <a:off x="3143240" y="1000108"/>
              <a:ext cx="3143272" cy="1314450"/>
            </a:xfrm>
            <a:prstGeom prst="rect">
              <a:avLst/>
            </a:prstGeom>
            <a:noFill/>
            <a:ln w="9525">
              <a:noFill/>
              <a:miter lim="800000"/>
              <a:headEnd/>
              <a:tailEnd/>
            </a:ln>
          </p:spPr>
        </p:pic>
        <p:pic>
          <p:nvPicPr>
            <p:cNvPr id="174085" name="Picture 3"/>
            <p:cNvPicPr>
              <a:picLocks noChangeAspect="1" noChangeArrowheads="1"/>
            </p:cNvPicPr>
            <p:nvPr/>
          </p:nvPicPr>
          <p:blipFill>
            <a:blip r:embed="rId3"/>
            <a:srcRect/>
            <a:stretch>
              <a:fillRect/>
            </a:stretch>
          </p:blipFill>
          <p:spPr bwMode="auto">
            <a:xfrm>
              <a:off x="3134362" y="2285992"/>
              <a:ext cx="3152150" cy="904875"/>
            </a:xfrm>
            <a:prstGeom prst="rect">
              <a:avLst/>
            </a:prstGeom>
            <a:noFill/>
            <a:ln w="9525">
              <a:noFill/>
              <a:miter lim="800000"/>
              <a:headEnd/>
              <a:tailEnd/>
            </a:ln>
          </p:spPr>
        </p:pic>
        <p:pic>
          <p:nvPicPr>
            <p:cNvPr id="174086" name="Picture 4"/>
            <p:cNvPicPr>
              <a:picLocks noChangeAspect="1" noChangeArrowheads="1"/>
            </p:cNvPicPr>
            <p:nvPr/>
          </p:nvPicPr>
          <p:blipFill>
            <a:blip r:embed="rId4"/>
            <a:srcRect/>
            <a:stretch>
              <a:fillRect/>
            </a:stretch>
          </p:blipFill>
          <p:spPr bwMode="auto">
            <a:xfrm>
              <a:off x="3134362" y="3152126"/>
              <a:ext cx="3152150" cy="1714500"/>
            </a:xfrm>
            <a:prstGeom prst="rect">
              <a:avLst/>
            </a:prstGeom>
            <a:noFill/>
            <a:ln w="9525">
              <a:noFill/>
              <a:miter lim="800000"/>
              <a:headEnd/>
              <a:tailEnd/>
            </a:ln>
          </p:spPr>
        </p:pic>
        <p:pic>
          <p:nvPicPr>
            <p:cNvPr id="174087" name="Picture 5"/>
            <p:cNvPicPr>
              <a:picLocks noChangeAspect="1" noChangeArrowheads="1"/>
            </p:cNvPicPr>
            <p:nvPr/>
          </p:nvPicPr>
          <p:blipFill>
            <a:blip r:embed="rId5"/>
            <a:srcRect/>
            <a:stretch>
              <a:fillRect/>
            </a:stretch>
          </p:blipFill>
          <p:spPr bwMode="auto">
            <a:xfrm>
              <a:off x="3134362" y="4857760"/>
              <a:ext cx="3152150" cy="542925"/>
            </a:xfrm>
            <a:prstGeom prst="rect">
              <a:avLst/>
            </a:prstGeom>
            <a:noFill/>
            <a:ln w="9525">
              <a:noFill/>
              <a:miter lim="800000"/>
              <a:headEnd/>
              <a:tailEnd/>
            </a:ln>
          </p:spPr>
        </p:pic>
      </p:grpSp>
      <p:sp>
        <p:nvSpPr>
          <p:cNvPr id="9"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a:grpSpLocks/>
          </p:cNvGrpSpPr>
          <p:nvPr/>
        </p:nvGrpSpPr>
        <p:grpSpPr bwMode="auto">
          <a:xfrm>
            <a:off x="571472" y="928688"/>
            <a:ext cx="8072494" cy="5429250"/>
            <a:chOff x="3071802" y="928670"/>
            <a:chExt cx="2981325" cy="4143404"/>
          </a:xfrm>
        </p:grpSpPr>
        <p:pic>
          <p:nvPicPr>
            <p:cNvPr id="175108" name="Picture 2"/>
            <p:cNvPicPr>
              <a:picLocks noChangeAspect="1" noChangeArrowheads="1"/>
            </p:cNvPicPr>
            <p:nvPr/>
          </p:nvPicPr>
          <p:blipFill>
            <a:blip r:embed="rId2"/>
            <a:srcRect/>
            <a:stretch>
              <a:fillRect/>
            </a:stretch>
          </p:blipFill>
          <p:spPr bwMode="auto">
            <a:xfrm>
              <a:off x="3071802" y="928670"/>
              <a:ext cx="2981325" cy="3676650"/>
            </a:xfrm>
            <a:prstGeom prst="rect">
              <a:avLst/>
            </a:prstGeom>
            <a:noFill/>
            <a:ln w="9525">
              <a:noFill/>
              <a:miter lim="800000"/>
              <a:headEnd/>
              <a:tailEnd/>
            </a:ln>
          </p:spPr>
        </p:pic>
        <p:pic>
          <p:nvPicPr>
            <p:cNvPr id="175109" name="Picture 3"/>
            <p:cNvPicPr>
              <a:picLocks noChangeAspect="1" noChangeArrowheads="1"/>
            </p:cNvPicPr>
            <p:nvPr/>
          </p:nvPicPr>
          <p:blipFill>
            <a:blip r:embed="rId3"/>
            <a:srcRect/>
            <a:stretch>
              <a:fillRect/>
            </a:stretch>
          </p:blipFill>
          <p:spPr bwMode="auto">
            <a:xfrm>
              <a:off x="3095625" y="4614874"/>
              <a:ext cx="2952750" cy="457200"/>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p:cNvPicPr>
            <a:picLocks noChangeAspect="1" noChangeArrowheads="1"/>
          </p:cNvPicPr>
          <p:nvPr/>
        </p:nvPicPr>
        <p:blipFill>
          <a:blip r:embed="rId2"/>
          <a:srcRect/>
          <a:stretch>
            <a:fillRect/>
          </a:stretch>
        </p:blipFill>
        <p:spPr bwMode="auto">
          <a:xfrm>
            <a:off x="642910" y="1071563"/>
            <a:ext cx="7929618" cy="5249862"/>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2"/>
          <a:srcRect/>
          <a:stretch>
            <a:fillRect/>
          </a:stretch>
        </p:blipFill>
        <p:spPr bwMode="auto">
          <a:xfrm>
            <a:off x="571472" y="1000125"/>
            <a:ext cx="8001056" cy="5143500"/>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2"/>
          <a:srcRect/>
          <a:stretch>
            <a:fillRect/>
          </a:stretch>
        </p:blipFill>
        <p:spPr bwMode="auto">
          <a:xfrm>
            <a:off x="571472" y="928688"/>
            <a:ext cx="8001056" cy="5500708"/>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2"/>
          <a:srcRect/>
          <a:stretch>
            <a:fillRect/>
          </a:stretch>
        </p:blipFill>
        <p:spPr bwMode="auto">
          <a:xfrm>
            <a:off x="571472" y="928688"/>
            <a:ext cx="7929617" cy="5286375"/>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a:grpSpLocks/>
          </p:cNvGrpSpPr>
          <p:nvPr/>
        </p:nvGrpSpPr>
        <p:grpSpPr bwMode="auto">
          <a:xfrm>
            <a:off x="500034" y="1000125"/>
            <a:ext cx="8215370" cy="5000625"/>
            <a:chOff x="3058819" y="1000108"/>
            <a:chExt cx="2990850" cy="2957530"/>
          </a:xfrm>
        </p:grpSpPr>
        <p:pic>
          <p:nvPicPr>
            <p:cNvPr id="180228" name="Picture 2"/>
            <p:cNvPicPr>
              <a:picLocks noChangeAspect="1" noChangeArrowheads="1"/>
            </p:cNvPicPr>
            <p:nvPr/>
          </p:nvPicPr>
          <p:blipFill>
            <a:blip r:embed="rId2"/>
            <a:srcRect/>
            <a:stretch>
              <a:fillRect/>
            </a:stretch>
          </p:blipFill>
          <p:spPr bwMode="auto">
            <a:xfrm>
              <a:off x="3071802" y="1000108"/>
              <a:ext cx="2962275" cy="1905000"/>
            </a:xfrm>
            <a:prstGeom prst="rect">
              <a:avLst/>
            </a:prstGeom>
            <a:noFill/>
            <a:ln w="9525">
              <a:noFill/>
              <a:miter lim="800000"/>
              <a:headEnd/>
              <a:tailEnd/>
            </a:ln>
          </p:spPr>
        </p:pic>
        <p:pic>
          <p:nvPicPr>
            <p:cNvPr id="180229" name="Picture 3"/>
            <p:cNvPicPr>
              <a:picLocks noChangeAspect="1" noChangeArrowheads="1"/>
            </p:cNvPicPr>
            <p:nvPr/>
          </p:nvPicPr>
          <p:blipFill>
            <a:blip r:embed="rId3"/>
            <a:srcRect/>
            <a:stretch>
              <a:fillRect/>
            </a:stretch>
          </p:blipFill>
          <p:spPr bwMode="auto">
            <a:xfrm>
              <a:off x="3058819" y="2900363"/>
              <a:ext cx="2990850" cy="1057275"/>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a:grpSpLocks/>
          </p:cNvGrpSpPr>
          <p:nvPr/>
        </p:nvGrpSpPr>
        <p:grpSpPr bwMode="auto">
          <a:xfrm>
            <a:off x="428596" y="1071563"/>
            <a:ext cx="8215369" cy="5072062"/>
            <a:chOff x="3000364" y="1071546"/>
            <a:chExt cx="3214710" cy="3767157"/>
          </a:xfrm>
        </p:grpSpPr>
        <p:pic>
          <p:nvPicPr>
            <p:cNvPr id="181252" name="Picture 2"/>
            <p:cNvPicPr>
              <a:picLocks noChangeAspect="1" noChangeArrowheads="1"/>
            </p:cNvPicPr>
            <p:nvPr/>
          </p:nvPicPr>
          <p:blipFill>
            <a:blip r:embed="rId2"/>
            <a:srcRect/>
            <a:stretch>
              <a:fillRect/>
            </a:stretch>
          </p:blipFill>
          <p:spPr bwMode="auto">
            <a:xfrm>
              <a:off x="3000364" y="1071546"/>
              <a:ext cx="3214710" cy="2647950"/>
            </a:xfrm>
            <a:prstGeom prst="rect">
              <a:avLst/>
            </a:prstGeom>
            <a:noFill/>
            <a:ln w="9525">
              <a:noFill/>
              <a:miter lim="800000"/>
              <a:headEnd/>
              <a:tailEnd/>
            </a:ln>
          </p:spPr>
        </p:pic>
        <p:pic>
          <p:nvPicPr>
            <p:cNvPr id="181253" name="Picture 3"/>
            <p:cNvPicPr>
              <a:picLocks noChangeAspect="1" noChangeArrowheads="1"/>
            </p:cNvPicPr>
            <p:nvPr/>
          </p:nvPicPr>
          <p:blipFill>
            <a:blip r:embed="rId3"/>
            <a:srcRect/>
            <a:stretch>
              <a:fillRect/>
            </a:stretch>
          </p:blipFill>
          <p:spPr bwMode="auto">
            <a:xfrm>
              <a:off x="3000364" y="3714752"/>
              <a:ext cx="3214710" cy="1123951"/>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a:stretch>
            <a:fillRect/>
          </a:stretch>
        </p:blipFill>
        <p:spPr bwMode="auto">
          <a:xfrm>
            <a:off x="785813" y="1214438"/>
            <a:ext cx="7715250" cy="4786312"/>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Başlık"/>
          <p:cNvSpPr txBox="1">
            <a:spLocks/>
          </p:cNvSpPr>
          <p:nvPr/>
        </p:nvSpPr>
        <p:spPr bwMode="auto">
          <a:xfrm>
            <a:off x="785786"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5" name="1 Başlık"/>
          <p:cNvSpPr txBox="1">
            <a:spLocks/>
          </p:cNvSpPr>
          <p:nvPr/>
        </p:nvSpPr>
        <p:spPr bwMode="auto">
          <a:xfrm>
            <a:off x="3428992" y="857232"/>
            <a:ext cx="2214578"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KAYNAKÇA</a:t>
            </a:r>
          </a:p>
        </p:txBody>
      </p:sp>
      <p:sp>
        <p:nvSpPr>
          <p:cNvPr id="183300" name="5 Dikdörtgen"/>
          <p:cNvSpPr>
            <a:spLocks noChangeArrowheads="1"/>
          </p:cNvSpPr>
          <p:nvPr/>
        </p:nvSpPr>
        <p:spPr bwMode="auto">
          <a:xfrm>
            <a:off x="1000125" y="1500188"/>
            <a:ext cx="7389813" cy="3970337"/>
          </a:xfrm>
          <a:prstGeom prst="rect">
            <a:avLst/>
          </a:prstGeom>
          <a:noFill/>
          <a:ln w="9525">
            <a:noFill/>
            <a:miter lim="800000"/>
            <a:headEnd/>
            <a:tailEnd/>
          </a:ln>
        </p:spPr>
        <p:txBody>
          <a:bodyPr>
            <a:spAutoFit/>
          </a:bodyPr>
          <a:lstStyle/>
          <a:p>
            <a:pPr algn="just"/>
            <a:r>
              <a:rPr lang="tr-TR"/>
              <a:t>Antrenörlük Eğitimi ve İlkeleri. GENÇOĞLU, C.  Nobel Akademik Yayıncılık.2020.Ankara</a:t>
            </a:r>
          </a:p>
          <a:p>
            <a:pPr algn="just"/>
            <a:r>
              <a:rPr lang="tr-TR"/>
              <a:t>Antrenör Eğitimi ve İlkeleri.</a:t>
            </a:r>
            <a:r>
              <a:rPr lang="tr-TR">
                <a:hlinkClick r:id="rId2"/>
              </a:rPr>
              <a:t>Prof. Dr. Yaşar Sevim</a:t>
            </a:r>
            <a:r>
              <a:rPr lang="tr-TR"/>
              <a:t>,  </a:t>
            </a:r>
            <a:r>
              <a:rPr lang="tr-TR">
                <a:hlinkClick r:id="rId3"/>
              </a:rPr>
              <a:t>Hakan Sunay</a:t>
            </a:r>
            <a:r>
              <a:rPr lang="tr-TR"/>
              <a:t>,</a:t>
            </a:r>
          </a:p>
          <a:p>
            <a:pPr algn="just"/>
            <a:r>
              <a:rPr lang="tr-TR"/>
              <a:t> </a:t>
            </a:r>
            <a:r>
              <a:rPr lang="tr-TR" u="sng">
                <a:hlinkClick r:id="rId4"/>
              </a:rPr>
              <a:t>Prof.Dr. Fehmi Tuncel</a:t>
            </a:r>
            <a:r>
              <a:rPr lang="tr-TR"/>
              <a:t>, </a:t>
            </a:r>
            <a:r>
              <a:rPr lang="tr-TR">
                <a:hlinkClick r:id="rId5"/>
              </a:rPr>
              <a:t>Prof.Dr. Emre Erol</a:t>
            </a:r>
            <a:r>
              <a:rPr lang="tr-TR"/>
              <a:t>. </a:t>
            </a:r>
            <a:r>
              <a:rPr lang="tr-TR">
                <a:hlinkClick r:id="rId6"/>
              </a:rPr>
              <a:t>GAZİ KİTABEVİ</a:t>
            </a:r>
            <a:r>
              <a:rPr lang="tr-TR"/>
              <a:t>. Ankara.2001</a:t>
            </a:r>
          </a:p>
          <a:p>
            <a:pPr algn="just"/>
            <a:r>
              <a:rPr lang="tr-TR">
                <a:latin typeface="Calibri" pitchFamily="34" charset="0"/>
                <a:ea typeface="Times New Roman" pitchFamily="18" charset="0"/>
                <a:cs typeface="Calibri" pitchFamily="34" charset="0"/>
              </a:rPr>
              <a:t>Başarılı Olmak Bir Tercihtir. Rick Pitino, Bill Reynolds.Beyaz Yayınları .</a:t>
            </a:r>
            <a:r>
              <a:rPr lang="tr-TR"/>
              <a:t> Istanbul / 1998.</a:t>
            </a:r>
          </a:p>
          <a:p>
            <a:pPr algn="just"/>
            <a:r>
              <a:rPr lang="tr-TR">
                <a:latin typeface="Calibri" pitchFamily="34" charset="0"/>
                <a:cs typeface="Times New Roman" pitchFamily="18" charset="0"/>
              </a:rPr>
              <a:t>Rainer Martens.BAŞARILI ANTREENÖRLÜK İÇİN</a:t>
            </a:r>
            <a:r>
              <a:rPr lang="tr-TR"/>
              <a:t> Beyaz Yayınları İstanbul </a:t>
            </a:r>
          </a:p>
          <a:p>
            <a:pPr algn="just"/>
            <a:r>
              <a:rPr lang="tr-TR"/>
              <a:t>1998.</a:t>
            </a:r>
          </a:p>
          <a:p>
            <a:pPr algn="just"/>
            <a:r>
              <a:rPr lang="tr-TR"/>
              <a:t>Sporda Temel Alıştırma Uygulamaları. Çev: Hakkı Çoknaz. Bağırgan Yayınevi.Ankara.2004. </a:t>
            </a:r>
          </a:p>
          <a:p>
            <a:pPr algn="just"/>
            <a:r>
              <a:rPr lang="tr-TR"/>
              <a:t>Çocuklar Ve Spor. Bağırgan Yayınevi. Ankara.2005 Coaching Basketball Successfully. Wooten, M. Türkiye Basketbol Federasyonu Egitim Yayınları. İstanbul.2000</a:t>
            </a:r>
          </a:p>
        </p:txBody>
      </p:sp>
      <p:sp>
        <p:nvSpPr>
          <p:cNvPr id="8" name="1 Başlık"/>
          <p:cNvSpPr txBox="1">
            <a:spLocks/>
          </p:cNvSpPr>
          <p:nvPr/>
        </p:nvSpPr>
        <p:spPr bwMode="auto">
          <a:xfrm>
            <a:off x="5429256" y="5643578"/>
            <a:ext cx="3357586" cy="357190"/>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endParaRPr lang="tr-TR" sz="2000" b="1" dirty="0">
              <a:solidFill>
                <a:schemeClr val="bg1"/>
              </a:solidFill>
              <a:effectLst>
                <a:outerShdw blurRad="38100" dist="25400" dir="5400000" algn="tl" rotWithShape="0">
                  <a:srgbClr val="000000">
                    <a:alpha val="43000"/>
                  </a:srgbClr>
                </a:outerShdw>
              </a:effectLst>
              <a:latin typeface="+mj-lt"/>
              <a:ea typeface="+mj-ea"/>
              <a:cs typeface="+mj-cs"/>
            </a:endParaRPr>
          </a:p>
          <a:p>
            <a:pPr algn="r" fontAlgn="auto">
              <a:spcAft>
                <a:spcPts val="0"/>
              </a:spcAft>
              <a:defRPr/>
            </a:pPr>
            <a:endParaRPr lang="tr-TR" sz="2000" b="1" dirty="0">
              <a:solidFill>
                <a:schemeClr val="bg1"/>
              </a:solidFill>
              <a:effectLst>
                <a:outerShdw blurRad="38100" dist="25400" dir="5400000" algn="tl" rotWithShape="0">
                  <a:srgbClr val="000000">
                    <a:alpha val="43000"/>
                  </a:srgbClr>
                </a:outerShdw>
              </a:effectLst>
              <a:latin typeface="+mj-lt"/>
              <a:ea typeface="+mj-ea"/>
              <a:cs typeface="+mj-cs"/>
            </a:endParaRPr>
          </a:p>
          <a:p>
            <a:pPr algn="r" fontAlgn="auto">
              <a:spcAft>
                <a:spcPts val="0"/>
              </a:spcAft>
              <a:defRPr/>
            </a:pPr>
            <a:endParaRPr lang="tr-TR" sz="2000" b="1" dirty="0">
              <a:solidFill>
                <a:schemeClr val="bg1"/>
              </a:solidFill>
              <a:effectLst>
                <a:outerShdw blurRad="38100" dist="25400" dir="5400000" algn="tl" rotWithShape="0">
                  <a:srgbClr val="000000">
                    <a:alpha val="43000"/>
                  </a:srgbClr>
                </a:outerShdw>
              </a:effectLst>
              <a:latin typeface="+mj-lt"/>
              <a:ea typeface="+mj-ea"/>
              <a:cs typeface="+mj-cs"/>
            </a:endParaRPr>
          </a:p>
          <a:p>
            <a:pPr algn="r" fontAlgn="auto">
              <a:spcAft>
                <a:spcPts val="0"/>
              </a:spcAft>
              <a:defRPr/>
            </a:pPr>
            <a:endParaRPr lang="tr-TR" sz="2000" b="1" dirty="0">
              <a:solidFill>
                <a:schemeClr val="bg1"/>
              </a:solidFill>
              <a:effectLst>
                <a:outerShdw blurRad="38100" dist="25400" dir="5400000" algn="tl" rotWithShape="0">
                  <a:srgbClr val="000000">
                    <a:alpha val="43000"/>
                  </a:srgbClr>
                </a:outerShdw>
              </a:effectLst>
              <a:latin typeface="+mj-lt"/>
              <a:ea typeface="+mj-ea"/>
              <a:cs typeface="+mj-cs"/>
            </a:endParaRPr>
          </a:p>
          <a:p>
            <a:pPr algn="r" fontAlgn="auto">
              <a:spcAft>
                <a:spcPts val="0"/>
              </a:spcAft>
              <a:defRPr/>
            </a:pPr>
            <a:r>
              <a:rPr lang="tr-TR" sz="2000" b="1" dirty="0">
                <a:solidFill>
                  <a:srgbClr val="FF0000"/>
                </a:solidFill>
                <a:effectLst>
                  <a:outerShdw blurRad="38100" dist="25400" dir="5400000" algn="tl" rotWithShape="0">
                    <a:srgbClr val="000000">
                      <a:alpha val="43000"/>
                    </a:srgbClr>
                  </a:outerShdw>
                </a:effectLst>
                <a:latin typeface="+mj-lt"/>
                <a:ea typeface="+mj-ea"/>
                <a:cs typeface="+mj-cs"/>
              </a:rPr>
              <a:t>Öğ.Grv.Bülent ERDOĞAN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1000125" y="857250"/>
            <a:ext cx="7072313" cy="5083175"/>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a:stretch>
            <a:fillRect/>
          </a:stretch>
        </p:blipFill>
        <p:spPr bwMode="auto">
          <a:xfrm>
            <a:off x="785813" y="1071563"/>
            <a:ext cx="7215187" cy="4714875"/>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785813" y="1071563"/>
            <a:ext cx="7715250" cy="4929187"/>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6 Grup"/>
          <p:cNvGrpSpPr>
            <a:grpSpLocks/>
          </p:cNvGrpSpPr>
          <p:nvPr/>
        </p:nvGrpSpPr>
        <p:grpSpPr bwMode="auto">
          <a:xfrm>
            <a:off x="500063" y="1000125"/>
            <a:ext cx="7715250" cy="5133975"/>
            <a:chOff x="500034" y="1000108"/>
            <a:chExt cx="7715304" cy="5134007"/>
          </a:xfrm>
        </p:grpSpPr>
        <p:pic>
          <p:nvPicPr>
            <p:cNvPr id="33796" name="Picture 3"/>
            <p:cNvPicPr>
              <a:picLocks noChangeAspect="1" noChangeArrowheads="1"/>
            </p:cNvPicPr>
            <p:nvPr/>
          </p:nvPicPr>
          <p:blipFill>
            <a:blip r:embed="rId2"/>
            <a:srcRect/>
            <a:stretch>
              <a:fillRect/>
            </a:stretch>
          </p:blipFill>
          <p:spPr bwMode="auto">
            <a:xfrm>
              <a:off x="500034" y="1000108"/>
              <a:ext cx="7715304" cy="4572032"/>
            </a:xfrm>
            <a:prstGeom prst="rect">
              <a:avLst/>
            </a:prstGeom>
            <a:noFill/>
            <a:ln w="9525">
              <a:noFill/>
              <a:miter lim="800000"/>
              <a:headEnd/>
              <a:tailEnd/>
            </a:ln>
          </p:spPr>
        </p:pic>
        <p:pic>
          <p:nvPicPr>
            <p:cNvPr id="33797" name="Picture 4"/>
            <p:cNvPicPr>
              <a:picLocks noChangeAspect="1" noChangeArrowheads="1"/>
            </p:cNvPicPr>
            <p:nvPr/>
          </p:nvPicPr>
          <p:blipFill>
            <a:blip r:embed="rId3"/>
            <a:srcRect/>
            <a:stretch>
              <a:fillRect/>
            </a:stretch>
          </p:blipFill>
          <p:spPr bwMode="auto">
            <a:xfrm>
              <a:off x="500034" y="5572140"/>
              <a:ext cx="7715304" cy="561975"/>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785813" y="1071563"/>
            <a:ext cx="7715250" cy="4714875"/>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5 Grup"/>
          <p:cNvGrpSpPr>
            <a:grpSpLocks/>
          </p:cNvGrpSpPr>
          <p:nvPr/>
        </p:nvGrpSpPr>
        <p:grpSpPr bwMode="auto">
          <a:xfrm>
            <a:off x="714375" y="1000125"/>
            <a:ext cx="7500938" cy="5072063"/>
            <a:chOff x="2143108" y="857232"/>
            <a:chExt cx="4914900" cy="4100203"/>
          </a:xfrm>
        </p:grpSpPr>
        <p:pic>
          <p:nvPicPr>
            <p:cNvPr id="35844" name="Picture 2"/>
            <p:cNvPicPr>
              <a:picLocks noChangeAspect="1" noChangeArrowheads="1"/>
            </p:cNvPicPr>
            <p:nvPr/>
          </p:nvPicPr>
          <p:blipFill>
            <a:blip r:embed="rId2"/>
            <a:srcRect/>
            <a:stretch>
              <a:fillRect/>
            </a:stretch>
          </p:blipFill>
          <p:spPr bwMode="auto">
            <a:xfrm>
              <a:off x="2143108" y="857232"/>
              <a:ext cx="4914900" cy="3057525"/>
            </a:xfrm>
            <a:prstGeom prst="rect">
              <a:avLst/>
            </a:prstGeom>
            <a:noFill/>
            <a:ln w="9525">
              <a:noFill/>
              <a:miter lim="800000"/>
              <a:headEnd/>
              <a:tailEnd/>
            </a:ln>
          </p:spPr>
        </p:pic>
        <p:pic>
          <p:nvPicPr>
            <p:cNvPr id="35845" name="Picture 3"/>
            <p:cNvPicPr>
              <a:picLocks noChangeAspect="1" noChangeArrowheads="1"/>
            </p:cNvPicPr>
            <p:nvPr/>
          </p:nvPicPr>
          <p:blipFill>
            <a:blip r:embed="rId3"/>
            <a:srcRect/>
            <a:stretch>
              <a:fillRect/>
            </a:stretch>
          </p:blipFill>
          <p:spPr bwMode="auto">
            <a:xfrm>
              <a:off x="2143108" y="3900160"/>
              <a:ext cx="4910144" cy="1057275"/>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500034" y="1000108"/>
            <a:ext cx="7937500" cy="464347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
          <p:cNvGrpSpPr/>
          <p:nvPr/>
        </p:nvGrpSpPr>
        <p:grpSpPr>
          <a:xfrm>
            <a:off x="500034" y="1142984"/>
            <a:ext cx="8242300" cy="3943364"/>
            <a:chOff x="428596" y="714356"/>
            <a:chExt cx="8242300" cy="3943364"/>
          </a:xfrm>
        </p:grpSpPr>
        <p:pic>
          <p:nvPicPr>
            <p:cNvPr id="12290" name="Picture 2"/>
            <p:cNvPicPr>
              <a:picLocks noChangeAspect="1" noChangeArrowheads="1"/>
            </p:cNvPicPr>
            <p:nvPr/>
          </p:nvPicPr>
          <p:blipFill>
            <a:blip r:embed="rId2"/>
            <a:srcRect/>
            <a:stretch>
              <a:fillRect/>
            </a:stretch>
          </p:blipFill>
          <p:spPr bwMode="auto">
            <a:xfrm>
              <a:off x="428596" y="714356"/>
              <a:ext cx="8242300" cy="2006600"/>
            </a:xfrm>
            <a:prstGeom prst="rect">
              <a:avLst/>
            </a:prstGeom>
            <a:noFill/>
            <a:ln w="9525">
              <a:noFill/>
              <a:miter lim="800000"/>
              <a:headEnd/>
              <a:tailEnd/>
            </a:ln>
            <a:effectLst/>
          </p:spPr>
        </p:pic>
        <p:pic>
          <p:nvPicPr>
            <p:cNvPr id="12291" name="Picture 3"/>
            <p:cNvPicPr>
              <a:picLocks noChangeAspect="1" noChangeArrowheads="1"/>
            </p:cNvPicPr>
            <p:nvPr/>
          </p:nvPicPr>
          <p:blipFill>
            <a:blip r:embed="rId3"/>
            <a:srcRect/>
            <a:stretch>
              <a:fillRect/>
            </a:stretch>
          </p:blipFill>
          <p:spPr bwMode="auto">
            <a:xfrm>
              <a:off x="428596" y="2714620"/>
              <a:ext cx="8215370" cy="1943100"/>
            </a:xfrm>
            <a:prstGeom prst="rect">
              <a:avLst/>
            </a:prstGeom>
            <a:noFill/>
            <a:ln w="9525">
              <a:noFill/>
              <a:miter lim="800000"/>
              <a:headEnd/>
              <a:tailEnd/>
            </a:ln>
            <a:effectLst/>
          </p:spPr>
        </p:pic>
        <p:pic>
          <p:nvPicPr>
            <p:cNvPr id="12292" name="Picture 4"/>
            <p:cNvPicPr>
              <a:picLocks noChangeAspect="1" noChangeArrowheads="1"/>
            </p:cNvPicPr>
            <p:nvPr/>
          </p:nvPicPr>
          <p:blipFill>
            <a:blip r:embed="rId4"/>
            <a:srcRect/>
            <a:stretch>
              <a:fillRect/>
            </a:stretch>
          </p:blipFill>
          <p:spPr bwMode="auto">
            <a:xfrm>
              <a:off x="5715008" y="2714620"/>
              <a:ext cx="2905125" cy="1500198"/>
            </a:xfrm>
            <a:prstGeom prst="rect">
              <a:avLst/>
            </a:prstGeom>
            <a:noFill/>
            <a:ln w="9525">
              <a:noFill/>
              <a:miter lim="800000"/>
              <a:headEnd/>
              <a:tailEnd/>
            </a:ln>
            <a:effectLst/>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
          <p:cNvGrpSpPr/>
          <p:nvPr/>
        </p:nvGrpSpPr>
        <p:grpSpPr>
          <a:xfrm>
            <a:off x="500034" y="1071546"/>
            <a:ext cx="8215370" cy="4572032"/>
            <a:chOff x="500034" y="642918"/>
            <a:chExt cx="8215370" cy="4572032"/>
          </a:xfrm>
        </p:grpSpPr>
        <p:pic>
          <p:nvPicPr>
            <p:cNvPr id="13314" name="Picture 2"/>
            <p:cNvPicPr>
              <a:picLocks noChangeAspect="1" noChangeArrowheads="1"/>
            </p:cNvPicPr>
            <p:nvPr/>
          </p:nvPicPr>
          <p:blipFill>
            <a:blip r:embed="rId2"/>
            <a:srcRect/>
            <a:stretch>
              <a:fillRect/>
            </a:stretch>
          </p:blipFill>
          <p:spPr bwMode="auto">
            <a:xfrm>
              <a:off x="500034" y="642918"/>
              <a:ext cx="8210552" cy="141764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3"/>
            <a:srcRect/>
            <a:stretch>
              <a:fillRect/>
            </a:stretch>
          </p:blipFill>
          <p:spPr bwMode="auto">
            <a:xfrm>
              <a:off x="507314" y="2060918"/>
              <a:ext cx="8208090" cy="3154032"/>
            </a:xfrm>
            <a:prstGeom prst="rect">
              <a:avLst/>
            </a:prstGeom>
            <a:noFill/>
            <a:ln w="9525">
              <a:noFill/>
              <a:miter lim="800000"/>
              <a:headEnd/>
              <a:tailEnd/>
            </a:ln>
            <a:effectLst/>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714348" y="338138"/>
            <a:ext cx="7929618" cy="6181725"/>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590550" y="595315"/>
            <a:ext cx="7962900" cy="5548329"/>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571472" y="857232"/>
            <a:ext cx="8001000" cy="4681538"/>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1752600" y="685800"/>
            <a:ext cx="5638800" cy="5486400"/>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
          <p:cNvGrpSpPr/>
          <p:nvPr/>
        </p:nvGrpSpPr>
        <p:grpSpPr>
          <a:xfrm>
            <a:off x="1071538" y="357167"/>
            <a:ext cx="6877050" cy="5715039"/>
            <a:chOff x="1071538" y="357167"/>
            <a:chExt cx="6877050" cy="5715039"/>
          </a:xfrm>
        </p:grpSpPr>
        <p:pic>
          <p:nvPicPr>
            <p:cNvPr id="17410" name="Picture 2"/>
            <p:cNvPicPr>
              <a:picLocks noChangeAspect="1" noChangeArrowheads="1"/>
            </p:cNvPicPr>
            <p:nvPr/>
          </p:nvPicPr>
          <p:blipFill>
            <a:blip r:embed="rId2"/>
            <a:srcRect/>
            <a:stretch>
              <a:fillRect/>
            </a:stretch>
          </p:blipFill>
          <p:spPr bwMode="auto">
            <a:xfrm>
              <a:off x="2071670" y="357167"/>
              <a:ext cx="4953000" cy="3857652"/>
            </a:xfrm>
            <a:prstGeom prst="rect">
              <a:avLst/>
            </a:prstGeom>
            <a:noFill/>
            <a:ln w="9525">
              <a:noFill/>
              <a:miter lim="800000"/>
              <a:headEnd/>
              <a:tailEnd/>
            </a:ln>
            <a:effectLst/>
          </p:spPr>
        </p:pic>
        <p:pic>
          <p:nvPicPr>
            <p:cNvPr id="17411" name="Picture 3"/>
            <p:cNvPicPr>
              <a:picLocks noChangeAspect="1" noChangeArrowheads="1"/>
            </p:cNvPicPr>
            <p:nvPr/>
          </p:nvPicPr>
          <p:blipFill>
            <a:blip r:embed="rId3"/>
            <a:srcRect/>
            <a:stretch>
              <a:fillRect/>
            </a:stretch>
          </p:blipFill>
          <p:spPr bwMode="auto">
            <a:xfrm>
              <a:off x="1071538" y="4214818"/>
              <a:ext cx="6877050" cy="1857388"/>
            </a:xfrm>
            <a:prstGeom prst="rect">
              <a:avLst/>
            </a:prstGeom>
            <a:noFill/>
            <a:ln w="9525">
              <a:noFill/>
              <a:miter lim="800000"/>
              <a:headEnd/>
              <a:tailEnd/>
            </a:ln>
            <a:effectLst/>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1643042" y="1500174"/>
            <a:ext cx="5562600" cy="819150"/>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500034" y="3214686"/>
            <a:ext cx="7893050" cy="1619250"/>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a:stretch>
            <a:fillRect/>
          </a:stretch>
        </p:blipFill>
        <p:spPr bwMode="auto">
          <a:xfrm>
            <a:off x="714375" y="1143000"/>
            <a:ext cx="7715250" cy="4786313"/>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428596" y="571480"/>
            <a:ext cx="8191500" cy="472440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1285852" y="642918"/>
            <a:ext cx="6553200" cy="1285884"/>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714348" y="2071678"/>
            <a:ext cx="7486672" cy="3989608"/>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srcRect/>
          <a:stretch>
            <a:fillRect/>
          </a:stretch>
        </p:blipFill>
        <p:spPr bwMode="auto">
          <a:xfrm>
            <a:off x="530225" y="1162050"/>
            <a:ext cx="8083550" cy="4533900"/>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511175" y="1146175"/>
            <a:ext cx="8121650" cy="456565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357158" y="357166"/>
            <a:ext cx="5357850" cy="3204887"/>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5786446" y="3643314"/>
            <a:ext cx="3011934" cy="2995609"/>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5 Grup"/>
          <p:cNvGrpSpPr>
            <a:grpSpLocks/>
          </p:cNvGrpSpPr>
          <p:nvPr/>
        </p:nvGrpSpPr>
        <p:grpSpPr bwMode="auto">
          <a:xfrm>
            <a:off x="642910" y="1000108"/>
            <a:ext cx="7715250" cy="4214812"/>
            <a:chOff x="2428860" y="928670"/>
            <a:chExt cx="4286280" cy="2809887"/>
          </a:xfrm>
        </p:grpSpPr>
        <p:pic>
          <p:nvPicPr>
            <p:cNvPr id="3" name="Picture 2"/>
            <p:cNvPicPr>
              <a:picLocks noChangeAspect="1" noChangeArrowheads="1"/>
            </p:cNvPicPr>
            <p:nvPr/>
          </p:nvPicPr>
          <p:blipFill>
            <a:blip r:embed="rId2"/>
            <a:srcRect/>
            <a:stretch>
              <a:fillRect/>
            </a:stretch>
          </p:blipFill>
          <p:spPr bwMode="auto">
            <a:xfrm>
              <a:off x="2428860" y="928670"/>
              <a:ext cx="4286280" cy="1714500"/>
            </a:xfrm>
            <a:prstGeom prst="rect">
              <a:avLst/>
            </a:prstGeom>
            <a:noFill/>
            <a:ln w="9525">
              <a:noFill/>
              <a:miter lim="800000"/>
              <a:headEnd/>
              <a:tailEnd/>
            </a:ln>
          </p:spPr>
        </p:pic>
        <p:pic>
          <p:nvPicPr>
            <p:cNvPr id="4" name="Picture 3"/>
            <p:cNvPicPr>
              <a:picLocks noChangeAspect="1" noChangeArrowheads="1"/>
            </p:cNvPicPr>
            <p:nvPr/>
          </p:nvPicPr>
          <p:blipFill>
            <a:blip r:embed="rId3"/>
            <a:srcRect/>
            <a:stretch>
              <a:fillRect/>
            </a:stretch>
          </p:blipFill>
          <p:spPr bwMode="auto">
            <a:xfrm>
              <a:off x="2428860" y="2643182"/>
              <a:ext cx="4286280" cy="1095375"/>
            </a:xfrm>
            <a:prstGeom prst="rect">
              <a:avLst/>
            </a:prstGeom>
            <a:noFill/>
            <a:ln w="9525">
              <a:noFill/>
              <a:miter lim="800000"/>
              <a:headEnd/>
              <a:tailEnd/>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785813" y="1404938"/>
            <a:ext cx="7715250" cy="5024437"/>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5 Grup"/>
          <p:cNvGrpSpPr>
            <a:grpSpLocks/>
          </p:cNvGrpSpPr>
          <p:nvPr/>
        </p:nvGrpSpPr>
        <p:grpSpPr bwMode="auto">
          <a:xfrm>
            <a:off x="857224" y="1000125"/>
            <a:ext cx="7572427" cy="4429139"/>
            <a:chOff x="1643042" y="1000108"/>
            <a:chExt cx="5762625" cy="3128969"/>
          </a:xfrm>
        </p:grpSpPr>
        <p:pic>
          <p:nvPicPr>
            <p:cNvPr id="5" name="2 Resim"/>
            <p:cNvPicPr>
              <a:picLocks noChangeAspect="1" noChangeArrowheads="1"/>
            </p:cNvPicPr>
            <p:nvPr/>
          </p:nvPicPr>
          <p:blipFill>
            <a:blip r:embed="rId2"/>
            <a:srcRect/>
            <a:stretch>
              <a:fillRect/>
            </a:stretch>
          </p:blipFill>
          <p:spPr bwMode="auto">
            <a:xfrm>
              <a:off x="1643042" y="1000108"/>
              <a:ext cx="5762625" cy="971550"/>
            </a:xfrm>
            <a:prstGeom prst="rect">
              <a:avLst/>
            </a:prstGeom>
            <a:noFill/>
            <a:ln w="9525">
              <a:noFill/>
              <a:miter lim="800000"/>
              <a:headEnd/>
              <a:tailEnd/>
            </a:ln>
          </p:spPr>
        </p:pic>
        <p:pic>
          <p:nvPicPr>
            <p:cNvPr id="6" name="3 Resim"/>
            <p:cNvPicPr>
              <a:picLocks noChangeAspect="1" noChangeArrowheads="1"/>
            </p:cNvPicPr>
            <p:nvPr/>
          </p:nvPicPr>
          <p:blipFill>
            <a:blip r:embed="rId3"/>
            <a:srcRect/>
            <a:stretch>
              <a:fillRect/>
            </a:stretch>
          </p:blipFill>
          <p:spPr bwMode="auto">
            <a:xfrm>
              <a:off x="1643042" y="1928802"/>
              <a:ext cx="5762625" cy="2200275"/>
            </a:xfrm>
            <a:prstGeom prst="rect">
              <a:avLst/>
            </a:prstGeom>
            <a:noFill/>
            <a:ln w="9525">
              <a:noFill/>
              <a:miter lim="800000"/>
              <a:headEnd/>
              <a:tailEnd/>
            </a:ln>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Başlık"/>
          <p:cNvSpPr txBox="1">
            <a:spLocks/>
          </p:cNvSpPr>
          <p:nvPr/>
        </p:nvSpPr>
        <p:spPr bwMode="auto">
          <a:xfrm>
            <a:off x="500034" y="1142984"/>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ctr" fontAlgn="auto">
              <a:spcAft>
                <a:spcPts val="0"/>
              </a:spcAft>
              <a:defRPr/>
            </a:pPr>
            <a:r>
              <a:rPr lang="tr-TR" sz="3600" b="1" dirty="0">
                <a:solidFill>
                  <a:srgbClr val="FF0000"/>
                </a:solidFill>
                <a:effectLst>
                  <a:outerShdw blurRad="38100" dist="25400" dir="5400000" algn="tl" rotWithShape="0">
                    <a:srgbClr val="000000">
                      <a:alpha val="43000"/>
                    </a:srgbClr>
                  </a:outerShdw>
                </a:effectLst>
                <a:latin typeface="+mj-lt"/>
                <a:ea typeface="+mj-ea"/>
                <a:cs typeface="+mj-cs"/>
              </a:rPr>
              <a:t>BİR ANTRENÖRÜN BRANŞI NE OLURSA OLSUN BİLMESİ ZORUNLU TEMEL KAVRAMLAR</a:t>
            </a:r>
          </a:p>
        </p:txBody>
      </p:sp>
      <p:pic>
        <p:nvPicPr>
          <p:cNvPr id="18434" name="Picture 2"/>
          <p:cNvPicPr>
            <a:picLocks noChangeAspect="1" noChangeArrowheads="1"/>
          </p:cNvPicPr>
          <p:nvPr/>
        </p:nvPicPr>
        <p:blipFill>
          <a:blip r:embed="rId2"/>
          <a:srcRect/>
          <a:stretch>
            <a:fillRect/>
          </a:stretch>
        </p:blipFill>
        <p:spPr bwMode="auto">
          <a:xfrm>
            <a:off x="2214546" y="2071678"/>
            <a:ext cx="4276725" cy="485775"/>
          </a:xfrm>
          <a:prstGeom prst="rect">
            <a:avLst/>
          </a:prstGeom>
          <a:noFill/>
          <a:ln w="9525">
            <a:noFill/>
            <a:miter lim="800000"/>
            <a:headEnd/>
            <a:tailEnd/>
          </a:ln>
          <a:effectLst/>
        </p:spPr>
      </p:pic>
      <p:pic>
        <p:nvPicPr>
          <p:cNvPr id="18435" name="Picture 3"/>
          <p:cNvPicPr>
            <a:picLocks noChangeAspect="1" noChangeArrowheads="1"/>
          </p:cNvPicPr>
          <p:nvPr/>
        </p:nvPicPr>
        <p:blipFill>
          <a:blip r:embed="rId3"/>
          <a:srcRect/>
          <a:stretch>
            <a:fillRect/>
          </a:stretch>
        </p:blipFill>
        <p:spPr bwMode="auto">
          <a:xfrm>
            <a:off x="2000232" y="2928934"/>
            <a:ext cx="4791075" cy="523875"/>
          </a:xfrm>
          <a:prstGeom prst="rect">
            <a:avLst/>
          </a:prstGeom>
          <a:noFill/>
          <a:ln w="9525">
            <a:noFill/>
            <a:miter lim="800000"/>
            <a:headEnd/>
            <a:tailEnd/>
          </a:ln>
          <a:effectLst/>
        </p:spPr>
      </p:pic>
      <p:pic>
        <p:nvPicPr>
          <p:cNvPr id="18436" name="Picture 4"/>
          <p:cNvPicPr>
            <a:picLocks noChangeAspect="1" noChangeArrowheads="1"/>
          </p:cNvPicPr>
          <p:nvPr/>
        </p:nvPicPr>
        <p:blipFill>
          <a:blip r:embed="rId4"/>
          <a:srcRect/>
          <a:stretch>
            <a:fillRect/>
          </a:stretch>
        </p:blipFill>
        <p:spPr bwMode="auto">
          <a:xfrm>
            <a:off x="2357422" y="3714752"/>
            <a:ext cx="4400550" cy="466725"/>
          </a:xfrm>
          <a:prstGeom prst="rect">
            <a:avLst/>
          </a:prstGeom>
          <a:noFill/>
          <a:ln w="9525">
            <a:noFill/>
            <a:miter lim="800000"/>
            <a:headEnd/>
            <a:tailEnd/>
          </a:ln>
          <a:effectLst/>
        </p:spPr>
      </p:pic>
      <p:pic>
        <p:nvPicPr>
          <p:cNvPr id="18437" name="Picture 5"/>
          <p:cNvPicPr>
            <a:picLocks noChangeAspect="1" noChangeArrowheads="1"/>
          </p:cNvPicPr>
          <p:nvPr/>
        </p:nvPicPr>
        <p:blipFill>
          <a:blip r:embed="rId5"/>
          <a:srcRect/>
          <a:stretch>
            <a:fillRect/>
          </a:stretch>
        </p:blipFill>
        <p:spPr bwMode="auto">
          <a:xfrm>
            <a:off x="2643174" y="4429132"/>
            <a:ext cx="3714750" cy="762000"/>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857224" y="285728"/>
            <a:ext cx="7229475" cy="609600"/>
          </a:xfrm>
          <a:prstGeom prst="rect">
            <a:avLst/>
          </a:prstGeom>
          <a:noFill/>
          <a:ln w="9525">
            <a:noFill/>
            <a:miter lim="800000"/>
            <a:headEnd/>
            <a:tailEnd/>
          </a:ln>
          <a:effectLst/>
        </p:spPr>
      </p:pic>
      <p:grpSp>
        <p:nvGrpSpPr>
          <p:cNvPr id="10" name="9 Grup"/>
          <p:cNvGrpSpPr/>
          <p:nvPr/>
        </p:nvGrpSpPr>
        <p:grpSpPr>
          <a:xfrm>
            <a:off x="500034" y="1071546"/>
            <a:ext cx="8089900" cy="4559675"/>
            <a:chOff x="500034" y="1071546"/>
            <a:chExt cx="8089900" cy="4559675"/>
          </a:xfrm>
        </p:grpSpPr>
        <p:pic>
          <p:nvPicPr>
            <p:cNvPr id="19459" name="Picture 3"/>
            <p:cNvPicPr>
              <a:picLocks noChangeAspect="1" noChangeArrowheads="1"/>
            </p:cNvPicPr>
            <p:nvPr/>
          </p:nvPicPr>
          <p:blipFill>
            <a:blip r:embed="rId3"/>
            <a:srcRect/>
            <a:stretch>
              <a:fillRect/>
            </a:stretch>
          </p:blipFill>
          <p:spPr bwMode="auto">
            <a:xfrm>
              <a:off x="500034" y="1071546"/>
              <a:ext cx="8089900" cy="4267200"/>
            </a:xfrm>
            <a:prstGeom prst="rect">
              <a:avLst/>
            </a:prstGeom>
            <a:noFill/>
            <a:ln w="9525">
              <a:noFill/>
              <a:miter lim="800000"/>
              <a:headEnd/>
              <a:tailEnd/>
            </a:ln>
            <a:effectLst/>
          </p:spPr>
        </p:pic>
        <p:pic>
          <p:nvPicPr>
            <p:cNvPr id="19460" name="Picture 4"/>
            <p:cNvPicPr>
              <a:picLocks noChangeAspect="1" noChangeArrowheads="1"/>
            </p:cNvPicPr>
            <p:nvPr/>
          </p:nvPicPr>
          <p:blipFill>
            <a:blip r:embed="rId4"/>
            <a:srcRect/>
            <a:stretch>
              <a:fillRect/>
            </a:stretch>
          </p:blipFill>
          <p:spPr bwMode="auto">
            <a:xfrm>
              <a:off x="500034" y="5335816"/>
              <a:ext cx="3181350" cy="295405"/>
            </a:xfrm>
            <a:prstGeom prst="rect">
              <a:avLst/>
            </a:prstGeom>
            <a:noFill/>
            <a:ln w="9525">
              <a:noFill/>
              <a:miter lim="800000"/>
              <a:headEnd/>
              <a:tailEnd/>
            </a:ln>
            <a:effectLst/>
          </p:spPr>
        </p:pic>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grpSp>
        <p:nvGrpSpPr>
          <p:cNvPr id="6" name="6 Grup"/>
          <p:cNvGrpSpPr>
            <a:grpSpLocks/>
          </p:cNvGrpSpPr>
          <p:nvPr/>
        </p:nvGrpSpPr>
        <p:grpSpPr bwMode="auto">
          <a:xfrm>
            <a:off x="802481" y="214290"/>
            <a:ext cx="7539037" cy="5143500"/>
            <a:chOff x="785813" y="928670"/>
            <a:chExt cx="7539037" cy="5143518"/>
          </a:xfrm>
        </p:grpSpPr>
        <p:sp>
          <p:nvSpPr>
            <p:cNvPr id="7" name="1 Başlık"/>
            <p:cNvSpPr txBox="1">
              <a:spLocks/>
            </p:cNvSpPr>
            <p:nvPr/>
          </p:nvSpPr>
          <p:spPr bwMode="auto">
            <a:xfrm>
              <a:off x="2786050" y="928670"/>
              <a:ext cx="3019388" cy="428628"/>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2400" b="1" dirty="0">
                  <a:solidFill>
                    <a:srgbClr val="FF0000"/>
                  </a:solidFill>
                  <a:effectLst>
                    <a:outerShdw blurRad="38100" dist="25400" dir="5400000" algn="tl" rotWithShape="0">
                      <a:srgbClr val="000000">
                        <a:alpha val="43000"/>
                      </a:srgbClr>
                    </a:outerShdw>
                  </a:effectLst>
                  <a:latin typeface="+mj-lt"/>
                  <a:ea typeface="+mj-ea"/>
                  <a:cs typeface="+mj-cs"/>
                </a:rPr>
                <a:t>ANTRENMAN NEDİR</a:t>
              </a:r>
            </a:p>
          </p:txBody>
        </p:sp>
        <p:pic>
          <p:nvPicPr>
            <p:cNvPr id="8" name="Picture 2"/>
            <p:cNvPicPr>
              <a:picLocks noChangeAspect="1" noChangeArrowheads="1"/>
            </p:cNvPicPr>
            <p:nvPr/>
          </p:nvPicPr>
          <p:blipFill>
            <a:blip r:embed="rId2"/>
            <a:srcRect/>
            <a:stretch>
              <a:fillRect/>
            </a:stretch>
          </p:blipFill>
          <p:spPr bwMode="auto">
            <a:xfrm>
              <a:off x="785813" y="1390650"/>
              <a:ext cx="7539037" cy="4681538"/>
            </a:xfrm>
            <a:prstGeom prst="rect">
              <a:avLst/>
            </a:prstGeom>
            <a:noFill/>
            <a:ln w="9525">
              <a:noFill/>
              <a:miter lim="800000"/>
              <a:headEnd/>
              <a:tailEnd/>
            </a:ln>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3" name="1 Başlık"/>
          <p:cNvSpPr txBox="1">
            <a:spLocks/>
          </p:cNvSpPr>
          <p:nvPr/>
        </p:nvSpPr>
        <p:spPr bwMode="auto">
          <a:xfrm>
            <a:off x="2786050" y="928670"/>
            <a:ext cx="3019388" cy="428628"/>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2400" b="1" dirty="0">
                <a:solidFill>
                  <a:srgbClr val="FF0000"/>
                </a:solidFill>
                <a:effectLst>
                  <a:outerShdw blurRad="38100" dist="25400" dir="5400000" algn="tl" rotWithShape="0">
                    <a:srgbClr val="000000">
                      <a:alpha val="43000"/>
                    </a:srgbClr>
                  </a:outerShdw>
                </a:effectLst>
                <a:latin typeface="+mj-lt"/>
                <a:ea typeface="+mj-ea"/>
                <a:cs typeface="+mj-cs"/>
              </a:rPr>
              <a:t>ÖĞRETİM YÖNTEMLERİ</a:t>
            </a:r>
          </a:p>
        </p:txBody>
      </p:sp>
      <p:sp>
        <p:nvSpPr>
          <p:cNvPr id="40964" name="5 Dikdörtgen"/>
          <p:cNvSpPr>
            <a:spLocks noChangeArrowheads="1"/>
          </p:cNvSpPr>
          <p:nvPr/>
        </p:nvSpPr>
        <p:spPr bwMode="auto">
          <a:xfrm>
            <a:off x="500063" y="1500188"/>
            <a:ext cx="8001000" cy="4524315"/>
          </a:xfrm>
          <a:prstGeom prst="rect">
            <a:avLst/>
          </a:prstGeom>
          <a:noFill/>
          <a:ln w="9525">
            <a:noFill/>
            <a:miter lim="800000"/>
            <a:headEnd/>
            <a:tailEnd/>
          </a:ln>
        </p:spPr>
        <p:txBody>
          <a:bodyPr>
            <a:spAutoFit/>
          </a:bodyPr>
          <a:lstStyle/>
          <a:p>
            <a:pPr indent="449263" algn="just" eaLnBrk="0" hangingPunct="0"/>
            <a:r>
              <a:rPr lang="tr-TR" dirty="0">
                <a:latin typeface="Calibri" pitchFamily="34" charset="0"/>
                <a:cs typeface="Times New Roman" pitchFamily="18" charset="0"/>
              </a:rPr>
              <a:t>Eğitici ve öğreticilerinin işlerini iyi yapmak için eğitim pedagojisi, motivasyon, sporcu psikolojisi, antrenman bilgisi, egzersiz fizyolojisi gibi diğer temel spor bilimlerinde de olabildiğince bilgi sahibi olmaları zorunludur.</a:t>
            </a:r>
            <a:endParaRPr lang="tr-TR" dirty="0">
              <a:latin typeface="Calibri" pitchFamily="34" charset="0"/>
            </a:endParaRPr>
          </a:p>
          <a:p>
            <a:pPr indent="449263" algn="just" eaLnBrk="0" hangingPunct="0"/>
            <a:r>
              <a:rPr lang="tr-TR" dirty="0">
                <a:latin typeface="Calibri" pitchFamily="34" charset="0"/>
                <a:cs typeface="Times New Roman" pitchFamily="18" charset="0"/>
              </a:rPr>
              <a:t>Eğitim bilimi açısından birçok öğretme yöntemi uygulanmaktadır. Genel olarak sporda bizce en önemli ve verimli olan öğretme yöntemi </a:t>
            </a:r>
            <a:r>
              <a:rPr lang="tr-TR" b="1" dirty="0">
                <a:latin typeface="Calibri" pitchFamily="34" charset="0"/>
                <a:cs typeface="Times New Roman" pitchFamily="18" charset="0"/>
              </a:rPr>
              <a:t>tümden gelim ve tüme varım</a:t>
            </a:r>
            <a:r>
              <a:rPr lang="tr-TR" dirty="0">
                <a:latin typeface="Calibri" pitchFamily="34" charset="0"/>
                <a:cs typeface="Times New Roman" pitchFamily="18" charset="0"/>
              </a:rPr>
              <a:t> yöntemi ile oyun kavram/yaklaşımı dır.</a:t>
            </a:r>
            <a:endParaRPr lang="tr-TR" dirty="0">
              <a:latin typeface="Calibri" pitchFamily="34" charset="0"/>
            </a:endParaRPr>
          </a:p>
          <a:p>
            <a:pPr indent="449263" algn="just" eaLnBrk="0" hangingPunct="0"/>
            <a:r>
              <a:rPr lang="tr-TR" dirty="0">
                <a:latin typeface="Calibri" pitchFamily="34" charset="0"/>
                <a:cs typeface="Times New Roman" pitchFamily="18" charset="0"/>
              </a:rPr>
              <a:t>Sporcunun bireysel olarak kendini geliştirerek toplumsal düzeyde olumlu yer edinme, kabullenilmek amacıyla niteliksel ve sosyal değerlerinin ve yanı sıra basketbol oynamak için bilinmesi ve yapılması zorunlu olan temel hareketler ile taktik değerleri yapabilir duruma gelmek için sarf ettiği çaba, uğraşların sonucunda oluşan ve gelişen, gözlemlenebilen kalıcı davranış değişiklikleri olarak tanımlanmaktadır.</a:t>
            </a:r>
            <a:endParaRPr lang="tr-TR" dirty="0">
              <a:latin typeface="Calibri" pitchFamily="34" charset="0"/>
            </a:endParaRPr>
          </a:p>
          <a:p>
            <a:pPr indent="449263" algn="just" eaLnBrk="0" hangingPunct="0"/>
            <a:r>
              <a:rPr lang="tr-TR" dirty="0">
                <a:latin typeface="Calibri" pitchFamily="34" charset="0"/>
                <a:cs typeface="Times New Roman" pitchFamily="18" charset="0"/>
              </a:rPr>
              <a:t>Öğrenme kavramı kendi içinde </a:t>
            </a:r>
          </a:p>
          <a:p>
            <a:pPr indent="449263" algn="just" eaLnBrk="0" hangingPunct="0">
              <a:buFont typeface="Arial" pitchFamily="34" charset="0"/>
              <a:buChar char="•"/>
            </a:pPr>
            <a:r>
              <a:rPr lang="tr-TR" dirty="0">
                <a:latin typeface="Calibri" pitchFamily="34" charset="0"/>
                <a:cs typeface="Times New Roman" pitchFamily="18" charset="0"/>
              </a:rPr>
              <a:t>zihinsel, </a:t>
            </a:r>
          </a:p>
          <a:p>
            <a:pPr indent="449263" algn="just" eaLnBrk="0" hangingPunct="0">
              <a:buFont typeface="Arial" pitchFamily="34" charset="0"/>
              <a:buChar char="•"/>
            </a:pPr>
            <a:r>
              <a:rPr lang="tr-TR" dirty="0">
                <a:latin typeface="Calibri" pitchFamily="34" charset="0"/>
                <a:cs typeface="Times New Roman" pitchFamily="18" charset="0"/>
              </a:rPr>
              <a:t>alıştırma, </a:t>
            </a:r>
          </a:p>
          <a:p>
            <a:pPr indent="449263" algn="just" eaLnBrk="0" hangingPunct="0">
              <a:buFont typeface="Arial" pitchFamily="34" charset="0"/>
              <a:buChar char="•"/>
            </a:pPr>
            <a:r>
              <a:rPr lang="tr-TR" dirty="0">
                <a:latin typeface="Calibri" pitchFamily="34" charset="0"/>
                <a:cs typeface="Times New Roman" pitchFamily="18" charset="0"/>
              </a:rPr>
              <a:t>alışkanlık ve otomatikleşme başlıkları altında üç evreden oluşmaktadır. </a:t>
            </a:r>
            <a:endParaRPr lang="tr-TR" dirty="0">
              <a:latin typeface="Calibri"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571472" y="571480"/>
            <a:ext cx="8001056" cy="2308324"/>
          </a:xfrm>
          <a:prstGeom prst="rect">
            <a:avLst/>
          </a:prstGeom>
        </p:spPr>
        <p:txBody>
          <a:bodyPr wrap="square">
            <a:spAutoFit/>
          </a:bodyPr>
          <a:lstStyle/>
          <a:p>
            <a:pPr indent="449263" algn="ctr" eaLnBrk="0" hangingPunct="0"/>
            <a:r>
              <a:rPr lang="tr-TR" b="1" dirty="0">
                <a:solidFill>
                  <a:srgbClr val="FF0000"/>
                </a:solidFill>
                <a:latin typeface="Calibri" pitchFamily="34" charset="0"/>
                <a:cs typeface="Times New Roman" pitchFamily="18" charset="0"/>
              </a:rPr>
              <a:t>1.Zihinsel Evre</a:t>
            </a:r>
            <a:endParaRPr lang="tr-TR" dirty="0">
              <a:solidFill>
                <a:srgbClr val="FF0000"/>
              </a:solidFill>
              <a:latin typeface="Calibri" pitchFamily="34" charset="0"/>
            </a:endParaRPr>
          </a:p>
          <a:p>
            <a:pPr indent="449263" algn="just" eaLnBrk="0" hangingPunct="0"/>
            <a:r>
              <a:rPr lang="tr-TR" dirty="0">
                <a:latin typeface="Calibri" pitchFamily="34" charset="0"/>
                <a:cs typeface="Times New Roman" pitchFamily="18" charset="0"/>
              </a:rPr>
              <a:t>Özellikle temel basketbol hareket ve becerilerin öğrenim sürecinde öğrenilen temel hareket ve beceri ile ilgili </a:t>
            </a:r>
            <a:r>
              <a:rPr lang="tr-TR" b="1" dirty="0">
                <a:latin typeface="Calibri" pitchFamily="34" charset="0"/>
                <a:cs typeface="Times New Roman" pitchFamily="18" charset="0"/>
              </a:rPr>
              <a:t>sporcunun zihninde hareketin bir bütün olarak resim, görüntü şeklinde oluşması,</a:t>
            </a:r>
            <a:r>
              <a:rPr lang="tr-TR" dirty="0">
                <a:latin typeface="Calibri" pitchFamily="34" charset="0"/>
                <a:cs typeface="Times New Roman" pitchFamily="18" charset="0"/>
              </a:rPr>
              <a:t> ayrıca öncelikli kurallar biçiminde bir şablonunun biçimlenmesidir. Bu evrede öğrenilen temel hareketin ve taktik değerin en iyi yapılan kişi/ler tarafından canlı olarak ya da video kayıtları ile sporculara izlettirilmesi çok yararlı olmaktadır. </a:t>
            </a:r>
          </a:p>
          <a:p>
            <a:pPr indent="449263" algn="just" eaLnBrk="0" hangingPunct="0"/>
            <a:endParaRPr lang="tr-TR" dirty="0">
              <a:latin typeface="Calibri" pitchFamily="34" charset="0"/>
            </a:endParaRPr>
          </a:p>
        </p:txBody>
      </p:sp>
      <p:sp>
        <p:nvSpPr>
          <p:cNvPr id="5" name="4 Dikdörtgen"/>
          <p:cNvSpPr/>
          <p:nvPr/>
        </p:nvSpPr>
        <p:spPr>
          <a:xfrm>
            <a:off x="642910" y="2643182"/>
            <a:ext cx="7858180" cy="2031325"/>
          </a:xfrm>
          <a:prstGeom prst="rect">
            <a:avLst/>
          </a:prstGeom>
        </p:spPr>
        <p:txBody>
          <a:bodyPr wrap="square">
            <a:spAutoFit/>
          </a:bodyPr>
          <a:lstStyle/>
          <a:p>
            <a:pPr indent="355600" algn="just" eaLnBrk="0" hangingPunct="0"/>
            <a:r>
              <a:rPr lang="tr-TR" dirty="0">
                <a:latin typeface="Calibri" pitchFamily="34" charset="0"/>
                <a:cs typeface="Times New Roman" pitchFamily="18" charset="0"/>
              </a:rPr>
              <a:t>Örneğin; basketbolda top sürme sonrası ya da set sıçrayarak atışının bir bütün olarak canlı biçimde eğitici, öğretici ya da üst düzey, çok iyi sporcu tarafından, ayrıca videodan dünya çapında iyi oyuncuların müsabaka çekimlerinden elde edilen görüntülerle gösterilmesi gibi. </a:t>
            </a:r>
          </a:p>
          <a:p>
            <a:pPr indent="355600" algn="just" eaLnBrk="0" hangingPunct="0"/>
            <a:r>
              <a:rPr lang="tr-TR" dirty="0">
                <a:latin typeface="Calibri" pitchFamily="34" charset="0"/>
                <a:cs typeface="Times New Roman" pitchFamily="18" charset="0"/>
              </a:rPr>
              <a:t>Bireysel boyutta ki taktik bilgilerde ise; </a:t>
            </a:r>
            <a:r>
              <a:rPr lang="tr-TR" b="1" dirty="0">
                <a:latin typeface="Calibri" pitchFamily="34" charset="0"/>
                <a:cs typeface="Times New Roman" pitchFamily="18" charset="0"/>
              </a:rPr>
              <a:t>öncelikli kuralların zihinde yerleşmesi</a:t>
            </a:r>
            <a:r>
              <a:rPr lang="tr-TR" dirty="0">
                <a:latin typeface="Calibri" pitchFamily="34" charset="0"/>
                <a:cs typeface="Times New Roman" pitchFamily="18" charset="0"/>
              </a:rPr>
              <a:t> içinde bu temel kurallar çalışma ortamında belirli aralıkla eğitici ve öğretici/ler, tarafından sporculara sözlü olarak aktarılmalıdır. </a:t>
            </a:r>
            <a:endParaRPr lang="tr-T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41987" name="3 Dikdörtgen"/>
          <p:cNvSpPr>
            <a:spLocks noChangeArrowheads="1"/>
          </p:cNvSpPr>
          <p:nvPr/>
        </p:nvSpPr>
        <p:spPr bwMode="auto">
          <a:xfrm>
            <a:off x="571500" y="1000125"/>
            <a:ext cx="7858125" cy="3647152"/>
          </a:xfrm>
          <a:prstGeom prst="rect">
            <a:avLst/>
          </a:prstGeom>
          <a:noFill/>
          <a:ln w="9525">
            <a:noFill/>
            <a:miter lim="800000"/>
            <a:headEnd/>
            <a:tailEnd/>
          </a:ln>
        </p:spPr>
        <p:txBody>
          <a:bodyPr>
            <a:spAutoFit/>
          </a:bodyPr>
          <a:lstStyle/>
          <a:p>
            <a:pPr indent="355600" algn="just" eaLnBrk="0" hangingPunct="0"/>
            <a:endParaRPr lang="tr-TR" sz="1500" dirty="0">
              <a:latin typeface="Calibri" pitchFamily="34" charset="0"/>
              <a:cs typeface="Times New Roman" pitchFamily="18" charset="0"/>
            </a:endParaRPr>
          </a:p>
          <a:p>
            <a:pPr indent="355600" algn="just" eaLnBrk="0" hangingPunct="0"/>
            <a:r>
              <a:rPr lang="tr-TR" dirty="0">
                <a:latin typeface="Calibri" pitchFamily="34" charset="0"/>
                <a:cs typeface="Times New Roman" pitchFamily="18" charset="0"/>
              </a:rPr>
              <a:t>Örneğin; </a:t>
            </a:r>
            <a:endParaRPr lang="tr-TR" dirty="0">
              <a:latin typeface="Calibri" pitchFamily="34" charset="0"/>
            </a:endParaRPr>
          </a:p>
          <a:p>
            <a:pPr indent="355600" algn="just" eaLnBrk="0" hangingPunct="0"/>
            <a:r>
              <a:rPr lang="tr-TR" dirty="0">
                <a:latin typeface="Calibri" pitchFamily="34" charset="0"/>
                <a:cs typeface="Times New Roman" pitchFamily="18" charset="0"/>
              </a:rPr>
              <a:t>**P</a:t>
            </a:r>
            <a:r>
              <a:rPr lang="tr-TR" u="sng" dirty="0">
                <a:latin typeface="Calibri" pitchFamily="34" charset="0"/>
                <a:cs typeface="Times New Roman" pitchFamily="18" charset="0"/>
              </a:rPr>
              <a:t>as alan her oyuncu özel durumlar dışında daima yüzünü rakip takımın çemberine çevirmelidir.</a:t>
            </a:r>
            <a:endParaRPr lang="tr-TR" dirty="0">
              <a:latin typeface="Calibri" pitchFamily="34" charset="0"/>
            </a:endParaRPr>
          </a:p>
          <a:p>
            <a:pPr indent="355600" algn="just" eaLnBrk="0" hangingPunct="0"/>
            <a:r>
              <a:rPr lang="tr-TR" u="sng" dirty="0">
                <a:latin typeface="Calibri" pitchFamily="34" charset="0"/>
                <a:cs typeface="Times New Roman" pitchFamily="18" charset="0"/>
              </a:rPr>
              <a:t>**Bir oyuncu topa sahip olduğunda her zaman top sürmeden, öncelikle ilerde ve/ veya müsait pozisyonda olan bir takım arkadaşı olup olmadığını bilmeli ve varsa ona pas vermelidir.</a:t>
            </a:r>
            <a:endParaRPr lang="tr-TR" dirty="0">
              <a:latin typeface="Calibri" pitchFamily="34" charset="0"/>
            </a:endParaRPr>
          </a:p>
          <a:p>
            <a:pPr indent="355600" algn="just" eaLnBrk="0" hangingPunct="0"/>
            <a:r>
              <a:rPr lang="tr-TR" u="sng" dirty="0">
                <a:latin typeface="Calibri" pitchFamily="34" charset="0"/>
                <a:cs typeface="Times New Roman" pitchFamily="18" charset="0"/>
              </a:rPr>
              <a:t>**S. </a:t>
            </a:r>
            <a:r>
              <a:rPr lang="tr-TR" u="sng" dirty="0" err="1">
                <a:latin typeface="Calibri" pitchFamily="34" charset="0"/>
                <a:cs typeface="Times New Roman" pitchFamily="18" charset="0"/>
              </a:rPr>
              <a:t>Rb</a:t>
            </a:r>
            <a:r>
              <a:rPr lang="tr-TR" u="sng" dirty="0">
                <a:latin typeface="Calibri" pitchFamily="34" charset="0"/>
                <a:cs typeface="Times New Roman" pitchFamily="18" charset="0"/>
              </a:rPr>
              <a:t>. alan her oyuncu topa sahip olduğunu hakeme göstermek için topu havada silkelemelidir gib</a:t>
            </a:r>
            <a:r>
              <a:rPr lang="tr-TR" dirty="0">
                <a:latin typeface="Calibri" pitchFamily="34" charset="0"/>
                <a:cs typeface="Times New Roman" pitchFamily="18" charset="0"/>
              </a:rPr>
              <a:t>i.</a:t>
            </a:r>
            <a:endParaRPr lang="tr-TR" dirty="0">
              <a:latin typeface="Calibri" pitchFamily="34" charset="0"/>
            </a:endParaRPr>
          </a:p>
          <a:p>
            <a:pPr indent="355600" algn="just" eaLnBrk="0" hangingPunct="0"/>
            <a:r>
              <a:rPr lang="tr-TR" dirty="0">
                <a:latin typeface="Calibri" pitchFamily="34" charset="0"/>
                <a:cs typeface="Times New Roman" pitchFamily="18" charset="0"/>
              </a:rPr>
              <a:t>Bir diğer yöntemde imkanlar oranında </a:t>
            </a:r>
            <a:r>
              <a:rPr lang="tr-TR" b="1" dirty="0">
                <a:latin typeface="Calibri" pitchFamily="34" charset="0"/>
                <a:cs typeface="Times New Roman" pitchFamily="18" charset="0"/>
              </a:rPr>
              <a:t>bu temel bilgilerin kısa ve basit cümleler şeklinde yazılarak</a:t>
            </a:r>
            <a:r>
              <a:rPr lang="tr-TR" dirty="0">
                <a:latin typeface="Calibri" pitchFamily="34" charset="0"/>
                <a:cs typeface="Times New Roman" pitchFamily="18" charset="0"/>
              </a:rPr>
              <a:t> çalışma ortamında sporcuların </a:t>
            </a:r>
            <a:r>
              <a:rPr lang="tr-TR" b="1" dirty="0">
                <a:latin typeface="Calibri" pitchFamily="34" charset="0"/>
                <a:cs typeface="Times New Roman" pitchFamily="18" charset="0"/>
              </a:rPr>
              <a:t>devamlı görebilecekleri yerlere</a:t>
            </a:r>
            <a:r>
              <a:rPr lang="tr-TR" dirty="0">
                <a:latin typeface="Calibri" pitchFamily="34" charset="0"/>
                <a:cs typeface="Times New Roman" pitchFamily="18" charset="0"/>
              </a:rPr>
              <a:t> asılmasıdır. Bu evrede son olarak temel hareket ve becerilerin parçalara ayrılması, bu parçaların da tek tek öğretilerek çalıştırılmalıdır.</a:t>
            </a:r>
            <a:endParaRPr lang="tr-TR" dirty="0">
              <a:latin typeface="Calibri"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43011" name="3 Dikdörtgen"/>
          <p:cNvSpPr>
            <a:spLocks noChangeArrowheads="1"/>
          </p:cNvSpPr>
          <p:nvPr/>
        </p:nvSpPr>
        <p:spPr bwMode="auto">
          <a:xfrm>
            <a:off x="571500" y="1000108"/>
            <a:ext cx="7786688" cy="5078313"/>
          </a:xfrm>
          <a:prstGeom prst="rect">
            <a:avLst/>
          </a:prstGeom>
          <a:noFill/>
          <a:ln w="9525">
            <a:noFill/>
            <a:miter lim="800000"/>
            <a:headEnd/>
            <a:tailEnd/>
          </a:ln>
        </p:spPr>
        <p:txBody>
          <a:bodyPr>
            <a:spAutoFit/>
          </a:bodyPr>
          <a:lstStyle/>
          <a:p>
            <a:pPr indent="355600" algn="just" eaLnBrk="0" hangingPunct="0"/>
            <a:r>
              <a:rPr lang="tr-TR" dirty="0">
                <a:latin typeface="Calibri" pitchFamily="34" charset="0"/>
                <a:cs typeface="Times New Roman" pitchFamily="18" charset="0"/>
              </a:rPr>
              <a:t>Örneğin Turnike hareketinde;</a:t>
            </a:r>
            <a:endParaRPr lang="tr-TR" dirty="0">
              <a:latin typeface="Calibri" pitchFamily="34" charset="0"/>
            </a:endParaRPr>
          </a:p>
          <a:p>
            <a:pPr indent="355600" algn="just" eaLnBrk="0" hangingPunct="0"/>
            <a:r>
              <a:rPr lang="tr-TR" dirty="0">
                <a:latin typeface="Calibri" pitchFamily="34" charset="0"/>
                <a:cs typeface="Times New Roman" pitchFamily="18" charset="0"/>
              </a:rPr>
              <a:t>**B</a:t>
            </a:r>
            <a:r>
              <a:rPr lang="tr-TR" b="1" dirty="0">
                <a:latin typeface="Calibri" pitchFamily="34" charset="0"/>
                <a:cs typeface="Times New Roman" pitchFamily="18" charset="0"/>
              </a:rPr>
              <a:t>irinci aşamada</a:t>
            </a:r>
            <a:r>
              <a:rPr lang="tr-TR" dirty="0">
                <a:latin typeface="Calibri" pitchFamily="34" charset="0"/>
                <a:cs typeface="Times New Roman" pitchFamily="18" charset="0"/>
              </a:rPr>
              <a:t> turnike hareketinin başlangıcında topun doğru biçimde ve tarafta tutulması,</a:t>
            </a:r>
            <a:r>
              <a:rPr lang="tr-TR" b="1" dirty="0">
                <a:latin typeface="Calibri" pitchFamily="34" charset="0"/>
                <a:cs typeface="Times New Roman" pitchFamily="18" charset="0"/>
              </a:rPr>
              <a:t> </a:t>
            </a:r>
            <a:endParaRPr lang="tr-TR" dirty="0">
              <a:latin typeface="Calibri" pitchFamily="34" charset="0"/>
            </a:endParaRPr>
          </a:p>
          <a:p>
            <a:pPr indent="355600" algn="just" eaLnBrk="0" hangingPunct="0"/>
            <a:r>
              <a:rPr lang="tr-TR" b="1" dirty="0">
                <a:latin typeface="Calibri" pitchFamily="34" charset="0"/>
                <a:cs typeface="Times New Roman" pitchFamily="18" charset="0"/>
              </a:rPr>
              <a:t>**ikinci aşamada </a:t>
            </a:r>
            <a:r>
              <a:rPr lang="tr-TR" dirty="0">
                <a:latin typeface="Calibri" pitchFamily="34" charset="0"/>
                <a:cs typeface="Times New Roman" pitchFamily="18" charset="0"/>
              </a:rPr>
              <a:t>birinci adımın, </a:t>
            </a:r>
            <a:endParaRPr lang="tr-TR" dirty="0">
              <a:latin typeface="Calibri" pitchFamily="34" charset="0"/>
            </a:endParaRPr>
          </a:p>
          <a:p>
            <a:pPr indent="355600" algn="just" eaLnBrk="0" hangingPunct="0"/>
            <a:r>
              <a:rPr lang="tr-TR" dirty="0">
                <a:latin typeface="Calibri" pitchFamily="34" charset="0"/>
                <a:cs typeface="Times New Roman" pitchFamily="18" charset="0"/>
              </a:rPr>
              <a:t>**</a:t>
            </a:r>
            <a:r>
              <a:rPr lang="tr-TR" b="1" dirty="0">
                <a:latin typeface="Calibri" pitchFamily="34" charset="0"/>
                <a:cs typeface="Times New Roman" pitchFamily="18" charset="0"/>
              </a:rPr>
              <a:t>üçüncü aşamada</a:t>
            </a:r>
            <a:r>
              <a:rPr lang="tr-TR" dirty="0">
                <a:latin typeface="Calibri" pitchFamily="34" charset="0"/>
                <a:cs typeface="Times New Roman" pitchFamily="18" charset="0"/>
              </a:rPr>
              <a:t> ikinci adımın, </a:t>
            </a:r>
            <a:endParaRPr lang="tr-TR" dirty="0">
              <a:latin typeface="Calibri" pitchFamily="34" charset="0"/>
            </a:endParaRPr>
          </a:p>
          <a:p>
            <a:pPr indent="355600" algn="just" eaLnBrk="0" hangingPunct="0"/>
            <a:r>
              <a:rPr lang="tr-TR" dirty="0">
                <a:latin typeface="Calibri" pitchFamily="34" charset="0"/>
                <a:cs typeface="Times New Roman" pitchFamily="18" charset="0"/>
              </a:rPr>
              <a:t>**</a:t>
            </a:r>
            <a:r>
              <a:rPr lang="tr-TR" b="1" dirty="0">
                <a:latin typeface="Calibri" pitchFamily="34" charset="0"/>
                <a:cs typeface="Times New Roman" pitchFamily="18" charset="0"/>
              </a:rPr>
              <a:t>son aşamada</a:t>
            </a:r>
            <a:r>
              <a:rPr lang="tr-TR" dirty="0">
                <a:latin typeface="Calibri" pitchFamily="34" charset="0"/>
                <a:cs typeface="Times New Roman" pitchFamily="18" charset="0"/>
              </a:rPr>
              <a:t> sıçrama ve topun potaya atılması hareketlerinin ayrı ayrı </a:t>
            </a:r>
            <a:r>
              <a:rPr lang="tr-TR" b="1" dirty="0">
                <a:latin typeface="Calibri" pitchFamily="34" charset="0"/>
                <a:cs typeface="Times New Roman" pitchFamily="18" charset="0"/>
              </a:rPr>
              <a:t>birer bölüm olarak ve arka arkaya gösterilerek</a:t>
            </a:r>
            <a:r>
              <a:rPr lang="tr-TR" dirty="0">
                <a:latin typeface="Calibri" pitchFamily="34" charset="0"/>
                <a:cs typeface="Times New Roman" pitchFamily="18" charset="0"/>
              </a:rPr>
              <a:t> çalıştırılması yararlı olacaktır.</a:t>
            </a:r>
            <a:endParaRPr lang="tr-TR" dirty="0">
              <a:latin typeface="Calibri" pitchFamily="34" charset="0"/>
            </a:endParaRPr>
          </a:p>
          <a:p>
            <a:pPr indent="355600" algn="ctr" eaLnBrk="0" hangingPunct="0"/>
            <a:r>
              <a:rPr lang="tr-TR" b="1" dirty="0">
                <a:solidFill>
                  <a:srgbClr val="FF0000"/>
                </a:solidFill>
                <a:latin typeface="Calibri" pitchFamily="34" charset="0"/>
                <a:cs typeface="Times New Roman" pitchFamily="18" charset="0"/>
              </a:rPr>
              <a:t>2.Alıştırma Evresi</a:t>
            </a:r>
            <a:endParaRPr lang="tr-TR" dirty="0">
              <a:solidFill>
                <a:srgbClr val="FF0000"/>
              </a:solidFill>
              <a:latin typeface="Calibri" pitchFamily="34" charset="0"/>
            </a:endParaRPr>
          </a:p>
          <a:p>
            <a:pPr indent="355600" algn="just" eaLnBrk="0" hangingPunct="0"/>
            <a:r>
              <a:rPr lang="tr-TR" dirty="0">
                <a:latin typeface="Calibri" pitchFamily="34" charset="0"/>
                <a:cs typeface="Times New Roman" pitchFamily="18" charset="0"/>
              </a:rPr>
              <a:t>Bu evrede bir önceki evrede zihinde tanımlanan ve algılanan temel hareket ve becerinin  parçalarının arka arkaya gelen bölümleri birlikte uyumlu şekilde zamanlama faktörü de göz önüne alınarak birleştirilmeli böylece hareket, becerinin nitelik yönünün geliştirilmesi sağlanmalıdır. </a:t>
            </a:r>
            <a:endParaRPr lang="tr-TR" dirty="0">
              <a:latin typeface="Calibri" pitchFamily="34" charset="0"/>
            </a:endParaRPr>
          </a:p>
          <a:p>
            <a:pPr indent="355600" algn="just" eaLnBrk="0" hangingPunct="0"/>
            <a:r>
              <a:rPr lang="tr-TR" dirty="0">
                <a:latin typeface="Calibri" pitchFamily="34" charset="0"/>
                <a:cs typeface="Times New Roman" pitchFamily="18" charset="0"/>
              </a:rPr>
              <a:t>Örneğin turnike hareketinin;</a:t>
            </a:r>
            <a:endParaRPr lang="tr-TR" dirty="0">
              <a:latin typeface="Calibri" pitchFamily="34" charset="0"/>
            </a:endParaRPr>
          </a:p>
          <a:p>
            <a:pPr indent="355600" algn="just" eaLnBrk="0" hangingPunct="0"/>
            <a:r>
              <a:rPr lang="tr-TR" dirty="0">
                <a:latin typeface="Calibri" pitchFamily="34" charset="0"/>
                <a:cs typeface="Times New Roman" pitchFamily="18" charset="0"/>
              </a:rPr>
              <a:t>**</a:t>
            </a:r>
            <a:r>
              <a:rPr lang="tr-TR" b="1" dirty="0">
                <a:latin typeface="Calibri" pitchFamily="34" charset="0"/>
                <a:cs typeface="Times New Roman" pitchFamily="18" charset="0"/>
              </a:rPr>
              <a:t>Birinci aşamada</a:t>
            </a:r>
            <a:r>
              <a:rPr lang="tr-TR" dirty="0">
                <a:latin typeface="Calibri" pitchFamily="34" charset="0"/>
                <a:cs typeface="Times New Roman" pitchFamily="18" charset="0"/>
              </a:rPr>
              <a:t> topun doğru biçimde ve tarafta tutularak birinci adımın atılması,</a:t>
            </a:r>
            <a:r>
              <a:rPr lang="tr-TR" b="1" dirty="0">
                <a:latin typeface="Calibri" pitchFamily="34" charset="0"/>
                <a:cs typeface="Times New Roman" pitchFamily="18" charset="0"/>
              </a:rPr>
              <a:t> **İkinci aşamada </a:t>
            </a:r>
            <a:r>
              <a:rPr lang="tr-TR" dirty="0">
                <a:latin typeface="Calibri" pitchFamily="34" charset="0"/>
                <a:cs typeface="Times New Roman" pitchFamily="18" charset="0"/>
              </a:rPr>
              <a:t>topun doğru biçimde ve tarafta tutularak birinci adım ve arkasından ikinci adımın arka arkaya uygulanması,</a:t>
            </a:r>
            <a:endParaRPr lang="tr-TR" dirty="0">
              <a:latin typeface="Calibri" pitchFamily="34" charset="0"/>
            </a:endParaRPr>
          </a:p>
          <a:p>
            <a:pPr indent="355600" algn="just" eaLnBrk="0" hangingPunct="0"/>
            <a:r>
              <a:rPr lang="tr-TR" dirty="0">
                <a:latin typeface="Calibri" pitchFamily="34" charset="0"/>
                <a:cs typeface="Times New Roman" pitchFamily="18" charset="0"/>
              </a:rPr>
              <a:t>**</a:t>
            </a:r>
            <a:r>
              <a:rPr lang="tr-TR" b="1" dirty="0">
                <a:latin typeface="Calibri" pitchFamily="34" charset="0"/>
                <a:cs typeface="Times New Roman" pitchFamily="18" charset="0"/>
              </a:rPr>
              <a:t>Üçüncü aşamada </a:t>
            </a:r>
            <a:r>
              <a:rPr lang="tr-TR" dirty="0">
                <a:latin typeface="Calibri" pitchFamily="34" charset="0"/>
                <a:cs typeface="Times New Roman" pitchFamily="18" charset="0"/>
              </a:rPr>
              <a:t>turnike hareketinin tümünün savunmasız ortamda uygulanması şeklinde.</a:t>
            </a:r>
            <a:endParaRPr lang="tr-TR" dirty="0">
              <a:latin typeface="Calibri"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44035" name="3 Dikdörtgen"/>
          <p:cNvSpPr>
            <a:spLocks noChangeArrowheads="1"/>
          </p:cNvSpPr>
          <p:nvPr/>
        </p:nvSpPr>
        <p:spPr bwMode="auto">
          <a:xfrm>
            <a:off x="714375" y="1011238"/>
            <a:ext cx="7572375" cy="5632311"/>
          </a:xfrm>
          <a:prstGeom prst="rect">
            <a:avLst/>
          </a:prstGeom>
          <a:noFill/>
          <a:ln w="9525">
            <a:noFill/>
            <a:miter lim="800000"/>
            <a:headEnd/>
            <a:tailEnd/>
          </a:ln>
        </p:spPr>
        <p:txBody>
          <a:bodyPr>
            <a:spAutoFit/>
          </a:bodyPr>
          <a:lstStyle/>
          <a:p>
            <a:pPr indent="355600" algn="just" eaLnBrk="0" hangingPunct="0"/>
            <a:r>
              <a:rPr lang="tr-TR" dirty="0">
                <a:latin typeface="Calibri" pitchFamily="34" charset="0"/>
                <a:cs typeface="Times New Roman" pitchFamily="18" charset="0"/>
              </a:rPr>
              <a:t>Bu evrede </a:t>
            </a:r>
            <a:r>
              <a:rPr lang="tr-TR" b="1" dirty="0">
                <a:latin typeface="Calibri" pitchFamily="34" charset="0"/>
                <a:cs typeface="Times New Roman" pitchFamily="18" charset="0"/>
              </a:rPr>
              <a:t>hataların düzeltilmesi</a:t>
            </a:r>
            <a:r>
              <a:rPr lang="tr-TR" dirty="0">
                <a:latin typeface="Calibri" pitchFamily="34" charset="0"/>
                <a:cs typeface="Times New Roman" pitchFamily="18" charset="0"/>
              </a:rPr>
              <a:t> </a:t>
            </a:r>
            <a:r>
              <a:rPr lang="tr-TR" b="1" dirty="0">
                <a:latin typeface="Calibri" pitchFamily="34" charset="0"/>
                <a:cs typeface="Times New Roman" pitchFamily="18" charset="0"/>
              </a:rPr>
              <a:t>belirli aralıklarla</a:t>
            </a:r>
            <a:r>
              <a:rPr lang="tr-TR" dirty="0">
                <a:latin typeface="Calibri" pitchFamily="34" charset="0"/>
                <a:cs typeface="Times New Roman" pitchFamily="18" charset="0"/>
              </a:rPr>
              <a:t> yapılan geri bildirimlerle sağlanmalıdır. Fakat bu geri bildirimler </a:t>
            </a:r>
            <a:r>
              <a:rPr lang="tr-TR" b="1" dirty="0">
                <a:latin typeface="Calibri" pitchFamily="34" charset="0"/>
                <a:cs typeface="Times New Roman" pitchFamily="18" charset="0"/>
              </a:rPr>
              <a:t>hareket ve becerinin yapılmasını engellememelidir</a:t>
            </a:r>
            <a:r>
              <a:rPr lang="tr-TR" dirty="0">
                <a:latin typeface="Calibri" pitchFamily="34" charset="0"/>
                <a:cs typeface="Times New Roman" pitchFamily="18" charset="0"/>
              </a:rPr>
              <a:t>. Yavaş yavaş hareket, beceriyi çalışan sporcu/ larda mantıklı bir yaklaşımla kendi hatalarını değerlendirmeye başlayacaktır. </a:t>
            </a:r>
          </a:p>
          <a:p>
            <a:pPr indent="355600" algn="just" eaLnBrk="0" hangingPunct="0"/>
            <a:r>
              <a:rPr lang="tr-TR" dirty="0">
                <a:latin typeface="Calibri" pitchFamily="34" charset="0"/>
                <a:cs typeface="Times New Roman" pitchFamily="18" charset="0"/>
              </a:rPr>
              <a:t>Bu evrenin sonuna doğru artık sporcu/lar kendi kişisel yorumunu oluşturmaya başlayacaktır. Eğitici ve öğretici/lerin, sporcu/ları dikkatle izleyerek </a:t>
            </a:r>
            <a:r>
              <a:rPr lang="tr-TR" b="1" dirty="0">
                <a:latin typeface="Calibri" pitchFamily="34" charset="0"/>
                <a:cs typeface="Times New Roman" pitchFamily="18" charset="0"/>
              </a:rPr>
              <a:t>onların geri bildirimlerine açık olması da</a:t>
            </a:r>
            <a:r>
              <a:rPr lang="tr-TR" dirty="0">
                <a:latin typeface="Calibri" pitchFamily="34" charset="0"/>
                <a:cs typeface="Times New Roman" pitchFamily="18" charset="0"/>
              </a:rPr>
              <a:t> bu kişisel yorumun oluşmasında yararlı olmaktadır.</a:t>
            </a:r>
            <a:endParaRPr lang="tr-TR" dirty="0">
              <a:latin typeface="Calibri" pitchFamily="34" charset="0"/>
            </a:endParaRPr>
          </a:p>
          <a:p>
            <a:pPr indent="355600" algn="ctr" eaLnBrk="0" hangingPunct="0"/>
            <a:r>
              <a:rPr lang="tr-TR" b="1" dirty="0">
                <a:solidFill>
                  <a:srgbClr val="FF0000"/>
                </a:solidFill>
                <a:cs typeface="Times New Roman" pitchFamily="18" charset="0"/>
              </a:rPr>
              <a:t>3.Alışkanlık, Otomatikleşme Evresi</a:t>
            </a:r>
            <a:endParaRPr lang="tr-TR" dirty="0">
              <a:solidFill>
                <a:srgbClr val="FF0000"/>
              </a:solidFill>
            </a:endParaRPr>
          </a:p>
          <a:p>
            <a:pPr indent="355600" algn="just" eaLnBrk="0" hangingPunct="0"/>
            <a:r>
              <a:rPr lang="tr-TR" dirty="0">
                <a:latin typeface="Calibri" pitchFamily="34" charset="0"/>
                <a:cs typeface="Times New Roman" pitchFamily="18" charset="0"/>
              </a:rPr>
              <a:t>Bu evrede öğrenilmek istenilen hareket ve beceri artık bir bütün olarak yapılmaya başlanmıştır. Hareket ve becerinin niteliksel açıdan geliştirilmesi ile sonuçta kalitesi artmaktadır.  Bu evrede hareket, becerinin nitelik açısından gelişiminin yanı sıra hareketin kalitesi bozulmadan daha hızlı yapılması sağlanmaya başlanmaktadır. </a:t>
            </a:r>
          </a:p>
          <a:p>
            <a:pPr indent="355600" algn="just" eaLnBrk="0" hangingPunct="0"/>
            <a:r>
              <a:rPr lang="tr-TR" dirty="0">
                <a:latin typeface="Calibri" pitchFamily="34" charset="0"/>
                <a:cs typeface="Times New Roman" pitchFamily="18" charset="0"/>
              </a:rPr>
              <a:t>Bir başka deyişle artık müsabaka ortamında veya denk ortamda uygulanmaya başlanmaktadır. Ayrıca hareket, becerinin estetik yanı ile beraber sporcunun kişisel yorumu da son düzeye gelmekte, oturmaktadır.  </a:t>
            </a:r>
          </a:p>
          <a:p>
            <a:pPr indent="355600" algn="just" eaLnBrk="0" hangingPunct="0"/>
            <a:r>
              <a:rPr lang="tr-TR" dirty="0">
                <a:latin typeface="Calibri" pitchFamily="34" charset="0"/>
                <a:cs typeface="Times New Roman" pitchFamily="18" charset="0"/>
              </a:rPr>
              <a:t>Bu evrenin sonuna doğru sporcunun artık hareketin </a:t>
            </a:r>
            <a:r>
              <a:rPr lang="tr-TR" b="1" dirty="0">
                <a:latin typeface="Calibri" pitchFamily="34" charset="0"/>
                <a:cs typeface="Times New Roman" pitchFamily="18" charset="0"/>
              </a:rPr>
              <a:t>nerede, nasıl, hangi amaca dönük olarak yapılıp yapılmayacağına yapılacaksa hız, yön gibi değerlerin seçimine karar verme yeteneği de </a:t>
            </a:r>
            <a:r>
              <a:rPr lang="tr-TR" dirty="0">
                <a:latin typeface="Calibri" pitchFamily="34" charset="0"/>
                <a:cs typeface="Times New Roman" pitchFamily="18" charset="0"/>
              </a:rPr>
              <a:t>en üst düzeye çıkmaktadır.</a:t>
            </a:r>
            <a:endParaRPr lang="tr-TR" dirty="0">
              <a:latin typeface="Calibri"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45059" name="3 Dikdörtgen"/>
          <p:cNvSpPr>
            <a:spLocks noChangeArrowheads="1"/>
          </p:cNvSpPr>
          <p:nvPr/>
        </p:nvSpPr>
        <p:spPr bwMode="auto">
          <a:xfrm>
            <a:off x="785813" y="912813"/>
            <a:ext cx="7572375" cy="5601533"/>
          </a:xfrm>
          <a:prstGeom prst="rect">
            <a:avLst/>
          </a:prstGeom>
          <a:noFill/>
          <a:ln w="9525">
            <a:noFill/>
            <a:miter lim="800000"/>
            <a:headEnd/>
            <a:tailEnd/>
          </a:ln>
        </p:spPr>
        <p:txBody>
          <a:bodyPr>
            <a:spAutoFit/>
          </a:bodyPr>
          <a:lstStyle/>
          <a:p>
            <a:pPr indent="355600" algn="just" eaLnBrk="0" hangingPunct="0"/>
            <a:r>
              <a:rPr lang="tr-TR" sz="1500" dirty="0">
                <a:latin typeface="Calibri" pitchFamily="34" charset="0"/>
                <a:cs typeface="Times New Roman" pitchFamily="18" charset="0"/>
              </a:rPr>
              <a:t>	</a:t>
            </a:r>
            <a:r>
              <a:rPr lang="tr-TR" dirty="0">
                <a:latin typeface="Calibri" pitchFamily="34" charset="0"/>
                <a:cs typeface="Times New Roman" pitchFamily="18" charset="0"/>
              </a:rPr>
              <a:t>Eğitim bilimi açısından birçok öğretme yöntemi uygulanmaktadır. Genel olarak sporda bizce en önemli ve verimli olan öğretme yöntemi </a:t>
            </a:r>
            <a:r>
              <a:rPr lang="tr-TR" b="1" dirty="0">
                <a:latin typeface="Calibri" pitchFamily="34" charset="0"/>
                <a:cs typeface="Times New Roman" pitchFamily="18" charset="0"/>
              </a:rPr>
              <a:t>tümden gelim ve tüme varım</a:t>
            </a:r>
            <a:r>
              <a:rPr lang="tr-TR" dirty="0">
                <a:latin typeface="Calibri" pitchFamily="34" charset="0"/>
                <a:cs typeface="Times New Roman" pitchFamily="18" charset="0"/>
              </a:rPr>
              <a:t> yöntemi ile oyunla öğretim olduğunu söylemiştik. Gelin şimdi bunları  ele alalım.</a:t>
            </a:r>
          </a:p>
          <a:p>
            <a:pPr indent="355600" algn="ctr" eaLnBrk="0" hangingPunct="0"/>
            <a:endParaRPr lang="tr-TR" b="1" dirty="0">
              <a:latin typeface="Calibri" pitchFamily="34" charset="0"/>
              <a:cs typeface="Times New Roman" pitchFamily="18" charset="0"/>
            </a:endParaRPr>
          </a:p>
          <a:p>
            <a:pPr indent="355600" algn="ctr" eaLnBrk="0" hangingPunct="0"/>
            <a:r>
              <a:rPr lang="tr-TR" b="1" dirty="0">
                <a:latin typeface="Calibri" pitchFamily="34" charset="0"/>
                <a:cs typeface="Times New Roman" pitchFamily="18" charset="0"/>
              </a:rPr>
              <a:t>Tümden Gelim ve Tüme Varım Yöntemi</a:t>
            </a:r>
            <a:endParaRPr lang="tr-TR" dirty="0">
              <a:latin typeface="Calibri" pitchFamily="34" charset="0"/>
            </a:endParaRPr>
          </a:p>
          <a:p>
            <a:pPr indent="355600" algn="just" eaLnBrk="0" hangingPunct="0"/>
            <a:r>
              <a:rPr lang="tr-TR" dirty="0">
                <a:latin typeface="Calibri" pitchFamily="34" charset="0"/>
                <a:cs typeface="Times New Roman" pitchFamily="18" charset="0"/>
              </a:rPr>
              <a:t>Tümden gelim ve tüme varım yöntemini kendi içinde ikiye ayırarak açıklamakta yarar bulunmaktadır.</a:t>
            </a:r>
            <a:endParaRPr lang="tr-TR" dirty="0">
              <a:latin typeface="Calibri" pitchFamily="34" charset="0"/>
            </a:endParaRPr>
          </a:p>
          <a:p>
            <a:pPr indent="355600" algn="ctr" eaLnBrk="0" hangingPunct="0"/>
            <a:r>
              <a:rPr lang="tr-TR" b="1" dirty="0">
                <a:solidFill>
                  <a:srgbClr val="FF0000"/>
                </a:solidFill>
                <a:latin typeface="Calibri" pitchFamily="34" charset="0"/>
                <a:cs typeface="Times New Roman" pitchFamily="18" charset="0"/>
              </a:rPr>
              <a:t>1.Tümden Gelim Yöntemi</a:t>
            </a:r>
            <a:endParaRPr lang="tr-TR" dirty="0">
              <a:solidFill>
                <a:srgbClr val="FF0000"/>
              </a:solidFill>
              <a:latin typeface="Calibri" pitchFamily="34" charset="0"/>
            </a:endParaRPr>
          </a:p>
          <a:p>
            <a:pPr indent="355600" algn="just" eaLnBrk="0" hangingPunct="0"/>
            <a:r>
              <a:rPr lang="tr-TR" dirty="0">
                <a:latin typeface="Calibri" pitchFamily="34" charset="0"/>
                <a:cs typeface="Times New Roman" pitchFamily="18" charset="0"/>
              </a:rPr>
              <a:t>	</a:t>
            </a:r>
            <a:r>
              <a:rPr lang="tr-TR" b="1" dirty="0">
                <a:latin typeface="Calibri" pitchFamily="34" charset="0"/>
                <a:cs typeface="Times New Roman" pitchFamily="18" charset="0"/>
              </a:rPr>
              <a:t>Tümden gelim </a:t>
            </a:r>
            <a:r>
              <a:rPr lang="tr-TR" dirty="0">
                <a:latin typeface="Calibri" pitchFamily="34" charset="0"/>
                <a:cs typeface="Times New Roman" pitchFamily="18" charset="0"/>
              </a:rPr>
              <a:t>yöntemi hareket, beceri, taktiğin tümünün bir bütün olarak anlatılması ve uygulanması olarak tanımlanmaktadır. Öğretilecek hareket, beceri, taktik değerlerin bir bütün ve tek defada olmak üzere neden, niçin sorularının yanıtlarını da içerecek şekilde baştan sona kadar anlatılmalıdır. </a:t>
            </a:r>
          </a:p>
          <a:p>
            <a:pPr indent="355600" algn="just" eaLnBrk="0" hangingPunct="0"/>
            <a:r>
              <a:rPr lang="tr-TR" dirty="0">
                <a:latin typeface="Calibri" pitchFamily="34" charset="0"/>
                <a:cs typeface="Times New Roman" pitchFamily="18" charset="0"/>
              </a:rPr>
              <a:t>	Temel hareketlerde, hareket ve becerinin tümü bir bütün halinde sahada uygulamalı olarak öncelikle eğitici ve öğretici/ler, tarafından bu mümkün olmadığında da üst düzey, çok iyi sporcular tarafından gösterilmelidir. </a:t>
            </a:r>
          </a:p>
          <a:p>
            <a:pPr indent="355600" algn="just" eaLnBrk="0" hangingPunct="0"/>
            <a:r>
              <a:rPr lang="tr-TR" dirty="0">
                <a:latin typeface="Calibri" pitchFamily="34" charset="0"/>
                <a:cs typeface="Times New Roman" pitchFamily="18" charset="0"/>
              </a:rPr>
              <a:t>	Ayrıca hareket ve becerinin bir bütün olarak uygulamasının eğitim amacı ile yapılmış ya da müsabakada yapılan çekimlerden alıntılar kullanılarak video kayıtlarının gösterilmesi de gereklidir. </a:t>
            </a:r>
          </a:p>
          <a:p>
            <a:pPr indent="355600" algn="just" eaLnBrk="0" hangingPunct="0"/>
            <a:r>
              <a:rPr lang="tr-TR" sz="1600" dirty="0">
                <a:latin typeface="Calibri" pitchFamily="34" charset="0"/>
                <a:cs typeface="Times New Roman" pitchFamily="18" charset="0"/>
              </a:rPr>
              <a:t>	</a:t>
            </a:r>
            <a:endParaRPr lang="tr-TR" sz="1600" dirty="0">
              <a:latin typeface="Calibri"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785813" y="1143000"/>
            <a:ext cx="7786687" cy="5286375"/>
          </a:xfrm>
          <a:prstGeom prst="rect">
            <a:avLst/>
          </a:prstGeom>
          <a:noFill/>
          <a:ln w="9525">
            <a:noFill/>
            <a:miter lim="800000"/>
            <a:headEnd/>
            <a:tailEnd/>
          </a:ln>
        </p:spPr>
      </p:pic>
      <p:sp>
        <p:nvSpPr>
          <p:cNvPr id="9"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46083" name="2 Dikdörtgen"/>
          <p:cNvSpPr>
            <a:spLocks noChangeArrowheads="1"/>
          </p:cNvSpPr>
          <p:nvPr/>
        </p:nvSpPr>
        <p:spPr bwMode="auto">
          <a:xfrm>
            <a:off x="714375" y="1000125"/>
            <a:ext cx="7715250" cy="2308324"/>
          </a:xfrm>
          <a:prstGeom prst="rect">
            <a:avLst/>
          </a:prstGeom>
          <a:noFill/>
          <a:ln w="9525">
            <a:noFill/>
            <a:miter lim="800000"/>
            <a:headEnd/>
            <a:tailEnd/>
          </a:ln>
        </p:spPr>
        <p:txBody>
          <a:bodyPr>
            <a:spAutoFit/>
          </a:bodyPr>
          <a:lstStyle/>
          <a:p>
            <a:pPr algn="just"/>
            <a:r>
              <a:rPr lang="tr-TR" sz="1500" dirty="0">
                <a:latin typeface="Calibri" pitchFamily="34" charset="0"/>
                <a:cs typeface="Times New Roman" pitchFamily="18" charset="0"/>
              </a:rPr>
              <a:t>	</a:t>
            </a:r>
            <a:r>
              <a:rPr lang="tr-TR" dirty="0">
                <a:latin typeface="Calibri" pitchFamily="34" charset="0"/>
                <a:cs typeface="Times New Roman" pitchFamily="18" charset="0"/>
              </a:rPr>
              <a:t>Taktik değerlerde ise; bireysel taktik söz konusu olduğunda eğitici ve öğretici/ler, oyuncu/lara aktaracağı taktik değerin bütün şekilde örnek uygulamasını kendisi aktarmalıdır. </a:t>
            </a:r>
          </a:p>
          <a:p>
            <a:pPr algn="just"/>
            <a:r>
              <a:rPr lang="tr-TR" dirty="0">
                <a:latin typeface="Calibri" pitchFamily="34" charset="0"/>
                <a:cs typeface="Times New Roman" pitchFamily="18" charset="0"/>
              </a:rPr>
              <a:t>	Bu gösterimin eğitici ve öğretici/ler, tarafından yapılması özellikle eğitici ve öğretici/ lerin, sporcuların saygısını kazanması ve otoritesinin tam oluşmasında büyük yarar sağlayacaktır</a:t>
            </a:r>
            <a:r>
              <a:rPr lang="tr-TR" dirty="0">
                <a:cs typeface="Times New Roman" pitchFamily="18" charset="0"/>
              </a:rPr>
              <a:t>.</a:t>
            </a:r>
          </a:p>
          <a:p>
            <a:pPr algn="just"/>
            <a:endParaRPr lang="tr-TR" dirty="0">
              <a:cs typeface="Times New Roman" pitchFamily="18" charset="0"/>
            </a:endParaRPr>
          </a:p>
          <a:p>
            <a:pPr algn="just"/>
            <a:endParaRPr lang="tr-TR" dirty="0"/>
          </a:p>
        </p:txBody>
      </p:sp>
      <p:sp>
        <p:nvSpPr>
          <p:cNvPr id="46084" name="5 Dikdörtgen"/>
          <p:cNvSpPr>
            <a:spLocks noChangeArrowheads="1"/>
          </p:cNvSpPr>
          <p:nvPr/>
        </p:nvSpPr>
        <p:spPr bwMode="auto">
          <a:xfrm>
            <a:off x="642910" y="2714620"/>
            <a:ext cx="7715250" cy="2862322"/>
          </a:xfrm>
          <a:prstGeom prst="rect">
            <a:avLst/>
          </a:prstGeom>
          <a:noFill/>
          <a:ln w="9525">
            <a:noFill/>
            <a:miter lim="800000"/>
            <a:headEnd/>
            <a:tailEnd/>
          </a:ln>
        </p:spPr>
        <p:txBody>
          <a:bodyPr>
            <a:spAutoFit/>
          </a:bodyPr>
          <a:lstStyle/>
          <a:p>
            <a:pPr algn="just" eaLnBrk="0" hangingPunct="0"/>
            <a:r>
              <a:rPr lang="tr-TR" sz="1500" dirty="0">
                <a:latin typeface="Calibri" pitchFamily="34" charset="0"/>
                <a:cs typeface="Times New Roman" pitchFamily="18" charset="0"/>
              </a:rPr>
              <a:t>	</a:t>
            </a:r>
            <a:r>
              <a:rPr lang="tr-TR" dirty="0">
                <a:latin typeface="Calibri" pitchFamily="34" charset="0"/>
                <a:cs typeface="Times New Roman" pitchFamily="18" charset="0"/>
              </a:rPr>
              <a:t>Gurup ya da takım düzeyindeki taktik söz konusu olduğunda ise; üst düzey, çok iyi sporcular tarafından oluşan gurup ya da takım tarafından örnek gösterimini sağlamalıdır. </a:t>
            </a:r>
          </a:p>
          <a:p>
            <a:pPr algn="just" eaLnBrk="0" hangingPunct="0"/>
            <a:r>
              <a:rPr lang="tr-TR" dirty="0">
                <a:latin typeface="Calibri" pitchFamily="34" charset="0"/>
                <a:cs typeface="Times New Roman" pitchFamily="18" charset="0"/>
              </a:rPr>
              <a:t>	Ayrıca eğitim amacı ile yapılmış ya da müsabakada yapılan çekimlerden elde edilen alıntılar kullanılarak video kayıtlarının gösterilmesi de gereklidir.</a:t>
            </a:r>
            <a:endParaRPr lang="tr-TR" dirty="0">
              <a:latin typeface="Calibri" pitchFamily="34" charset="0"/>
            </a:endParaRPr>
          </a:p>
          <a:p>
            <a:pPr algn="just" eaLnBrk="0" hangingPunct="0"/>
            <a:r>
              <a:rPr lang="tr-TR" dirty="0">
                <a:latin typeface="Calibri" pitchFamily="34" charset="0"/>
                <a:cs typeface="Times New Roman" pitchFamily="18" charset="0"/>
              </a:rPr>
              <a:t>	Özellikle taktik uygulamalarda, gösterimi sırasında bütün oyuncuların uygulamayı görebilecek şekilde durmalarına dikkat edilmelidir. </a:t>
            </a:r>
          </a:p>
          <a:p>
            <a:pPr algn="just" eaLnBrk="0" hangingPunct="0"/>
            <a:r>
              <a:rPr lang="tr-TR" dirty="0">
                <a:latin typeface="Calibri" pitchFamily="34" charset="0"/>
                <a:cs typeface="Times New Roman" pitchFamily="18" charset="0"/>
              </a:rPr>
              <a:t>	Uygulamanın olabildiğince değişik açılardan yapılması ve oyuncu/lara bu biçimde gösterilmesi özellikle zihinsel düzeydeki görüntü kaydı açısından çok önemlidir.</a:t>
            </a:r>
            <a:endParaRPr lang="tr-TR" dirty="0">
              <a:latin typeface="Calibri"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46085" name="6 Dikdörtgen"/>
          <p:cNvSpPr>
            <a:spLocks noChangeArrowheads="1"/>
          </p:cNvSpPr>
          <p:nvPr/>
        </p:nvSpPr>
        <p:spPr bwMode="auto">
          <a:xfrm>
            <a:off x="714348" y="1000108"/>
            <a:ext cx="7858125" cy="2862322"/>
          </a:xfrm>
          <a:prstGeom prst="rect">
            <a:avLst/>
          </a:prstGeom>
          <a:noFill/>
          <a:ln w="9525">
            <a:noFill/>
            <a:miter lim="800000"/>
            <a:headEnd/>
            <a:tailEnd/>
          </a:ln>
        </p:spPr>
        <p:txBody>
          <a:bodyPr>
            <a:spAutoFit/>
          </a:bodyPr>
          <a:lstStyle/>
          <a:p>
            <a:pPr indent="355600" algn="ctr" eaLnBrk="0" hangingPunct="0"/>
            <a:r>
              <a:rPr lang="tr-TR" b="1" dirty="0">
                <a:solidFill>
                  <a:srgbClr val="FF0000"/>
                </a:solidFill>
                <a:latin typeface="Calibri" pitchFamily="34" charset="0"/>
                <a:cs typeface="Times New Roman" pitchFamily="18" charset="0"/>
              </a:rPr>
              <a:t>2.Tüme Varım Yöntemi</a:t>
            </a:r>
            <a:endParaRPr lang="tr-TR" dirty="0">
              <a:solidFill>
                <a:srgbClr val="FF0000"/>
              </a:solidFill>
              <a:latin typeface="Calibri" pitchFamily="34" charset="0"/>
            </a:endParaRPr>
          </a:p>
          <a:p>
            <a:pPr indent="355600" algn="just" eaLnBrk="0" hangingPunct="0"/>
            <a:r>
              <a:rPr lang="tr-TR" b="1" dirty="0">
                <a:latin typeface="Calibri" pitchFamily="34" charset="0"/>
                <a:cs typeface="Times New Roman" pitchFamily="18" charset="0"/>
              </a:rPr>
              <a:t>	Tüme varım</a:t>
            </a:r>
            <a:r>
              <a:rPr lang="tr-TR" dirty="0">
                <a:latin typeface="Calibri" pitchFamily="34" charset="0"/>
                <a:cs typeface="Times New Roman" pitchFamily="18" charset="0"/>
              </a:rPr>
              <a:t> yöntemi ise; bu bütünü parçalara ayrılarak en alt düzeydeki ilk parçadan başlayarak basitten zora ilkesine bağlı kalınarak parçaları birleştirmek sureti ile bütüne ulaşma olarak tanımlanmaktadır. </a:t>
            </a:r>
          </a:p>
          <a:p>
            <a:pPr indent="355600" algn="just" eaLnBrk="0" hangingPunct="0"/>
            <a:r>
              <a:rPr lang="tr-TR" dirty="0">
                <a:latin typeface="Calibri" pitchFamily="34" charset="0"/>
                <a:cs typeface="Times New Roman" pitchFamily="18" charset="0"/>
              </a:rPr>
              <a:t>	Öğretilecek hareket, beceri, taktik değerler’ in temel bölümlere, parçalara ayrılarak basamaklamalı bir biçimde ve bir önceki bölüm ve parçanın üstüne bir sonraki bölüm ve parçanın eklenmesi, monte edilmesi ile bütünün oluşturulması olarak tanımlanmaktadır. Tüme varım yöntemi kendi içinde iki aşamadan oluşmaktadır.</a:t>
            </a:r>
          </a:p>
          <a:p>
            <a:pPr indent="355600" algn="just" eaLnBrk="0" hangingPunct="0"/>
            <a:endParaRPr lang="tr-TR" dirty="0">
              <a:latin typeface="Calibri" pitchFamily="34" charset="0"/>
            </a:endParaRPr>
          </a:p>
        </p:txBody>
      </p:sp>
      <p:sp>
        <p:nvSpPr>
          <p:cNvPr id="6" name="5 Dikdörtgen"/>
          <p:cNvSpPr/>
          <p:nvPr/>
        </p:nvSpPr>
        <p:spPr>
          <a:xfrm>
            <a:off x="785786" y="3571876"/>
            <a:ext cx="7786742" cy="1754326"/>
          </a:xfrm>
          <a:prstGeom prst="rect">
            <a:avLst/>
          </a:prstGeom>
        </p:spPr>
        <p:txBody>
          <a:bodyPr wrap="square">
            <a:spAutoFit/>
          </a:bodyPr>
          <a:lstStyle/>
          <a:p>
            <a:pPr algn="just"/>
            <a:r>
              <a:rPr lang="tr-TR" b="1" dirty="0">
                <a:latin typeface="Calibri" pitchFamily="34" charset="0"/>
                <a:cs typeface="Times New Roman" pitchFamily="18" charset="0"/>
              </a:rPr>
              <a:t>Birinci aşamada;</a:t>
            </a:r>
            <a:r>
              <a:rPr lang="tr-TR" dirty="0">
                <a:latin typeface="Calibri" pitchFamily="34" charset="0"/>
                <a:cs typeface="Times New Roman" pitchFamily="18" charset="0"/>
              </a:rPr>
              <a:t> tüm olarak anlatılan ve gösterilen hareket, beceri taktik değerler önce temel parçalara ayrılmalıdır. Bu parçalar önce tek tek gösterilmeli ve oyunculara uygulattırılmalı ve denetlenmelidir</a:t>
            </a:r>
            <a:r>
              <a:rPr lang="tr-TR" b="1" dirty="0">
                <a:latin typeface="Calibri" pitchFamily="34" charset="0"/>
                <a:cs typeface="Times New Roman" pitchFamily="18" charset="0"/>
              </a:rPr>
              <a:t>.  	</a:t>
            </a:r>
          </a:p>
          <a:p>
            <a:pPr algn="just"/>
            <a:r>
              <a:rPr lang="tr-TR" b="1" dirty="0">
                <a:latin typeface="Calibri" pitchFamily="34" charset="0"/>
                <a:cs typeface="Times New Roman" pitchFamily="18" charset="0"/>
              </a:rPr>
              <a:t>Temel hareketler söz konusu olduğunda</a:t>
            </a:r>
            <a:r>
              <a:rPr lang="tr-TR" dirty="0">
                <a:latin typeface="Calibri" pitchFamily="34" charset="0"/>
                <a:cs typeface="Times New Roman" pitchFamily="18" charset="0"/>
              </a:rPr>
              <a:t> </a:t>
            </a:r>
            <a:r>
              <a:rPr lang="tr-TR" b="1" dirty="0">
                <a:latin typeface="Calibri" pitchFamily="34" charset="0"/>
                <a:cs typeface="Times New Roman" pitchFamily="18" charset="0"/>
              </a:rPr>
              <a:t>örneğin; </a:t>
            </a:r>
            <a:r>
              <a:rPr lang="tr-TR" dirty="0">
                <a:latin typeface="Calibri" pitchFamily="34" charset="0"/>
                <a:cs typeface="Times New Roman" pitchFamily="18" charset="0"/>
              </a:rPr>
              <a:t>sıçrayarak atış hareketinin üç temel bölümü olan bacak, bel, kol hareketlerinin önce tek tek gösterilmesi şeklinde. </a:t>
            </a:r>
            <a:endParaRPr lang="tr-T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1"/>
          <p:cNvSpPr>
            <a:spLocks noChangeArrowheads="1"/>
          </p:cNvSpPr>
          <p:nvPr/>
        </p:nvSpPr>
        <p:spPr bwMode="auto">
          <a:xfrm>
            <a:off x="500034" y="654209"/>
            <a:ext cx="8072437" cy="4524315"/>
          </a:xfrm>
          <a:prstGeom prst="rect">
            <a:avLst/>
          </a:prstGeom>
          <a:noFill/>
          <a:ln w="9525">
            <a:noFill/>
            <a:miter lim="800000"/>
            <a:headEnd/>
            <a:tailEnd/>
          </a:ln>
        </p:spPr>
        <p:txBody>
          <a:bodyPr anchor="ctr">
            <a:spAutoFit/>
          </a:bodyPr>
          <a:lstStyle/>
          <a:p>
            <a:pPr indent="355600" algn="just" eaLnBrk="0" hangingPunct="0"/>
            <a:r>
              <a:rPr lang="tr-TR" sz="1500" b="1" dirty="0">
                <a:latin typeface="Calibri" pitchFamily="34" charset="0"/>
                <a:cs typeface="Times New Roman" pitchFamily="18" charset="0"/>
              </a:rPr>
              <a:t>	</a:t>
            </a:r>
            <a:r>
              <a:rPr lang="tr-TR" b="1" dirty="0">
                <a:latin typeface="Calibri" pitchFamily="34" charset="0"/>
                <a:cs typeface="Times New Roman" pitchFamily="18" charset="0"/>
              </a:rPr>
              <a:t>Taktik değerler söz konusu olduğunda</a:t>
            </a:r>
            <a:r>
              <a:rPr lang="tr-TR" dirty="0">
                <a:latin typeface="Calibri" pitchFamily="34" charset="0"/>
                <a:cs typeface="Times New Roman" pitchFamily="18" charset="0"/>
              </a:rPr>
              <a:t> </a:t>
            </a:r>
            <a:r>
              <a:rPr lang="tr-TR" b="1" dirty="0">
                <a:latin typeface="Calibri" pitchFamily="34" charset="0"/>
                <a:cs typeface="Times New Roman" pitchFamily="18" charset="0"/>
              </a:rPr>
              <a:t>örneğin; </a:t>
            </a:r>
            <a:r>
              <a:rPr lang="tr-TR" dirty="0">
                <a:latin typeface="Calibri" pitchFamily="34" charset="0"/>
                <a:cs typeface="Times New Roman" pitchFamily="18" charset="0"/>
              </a:rPr>
              <a:t>alan savunmasına karşı uygulanacak bir hücum setinde iç ve dış alan oyuncularının yapacakları hareketlerin ayrı ayrı çalıştırılması şeklinde. Bu örneği daha da açarsak; Ps.’ tan Pv.’ a kat eden iç alan hücum oyuncusunun A.F. ya da Y.F.’ ten pas alıp pivot atışı yapması, topsuz taraftaki A.F. oyuncusunun toplu tarafa kat ederek A.F. ya da Y.F.’ </a:t>
            </a:r>
            <a:r>
              <a:rPr lang="tr-TR" dirty="0" err="1">
                <a:latin typeface="Calibri" pitchFamily="34" charset="0"/>
                <a:cs typeface="Times New Roman" pitchFamily="18" charset="0"/>
              </a:rPr>
              <a:t>te</a:t>
            </a:r>
            <a:r>
              <a:rPr lang="tr-TR" dirty="0">
                <a:latin typeface="Calibri" pitchFamily="34" charset="0"/>
                <a:cs typeface="Times New Roman" pitchFamily="18" charset="0"/>
              </a:rPr>
              <a:t> pas aldıktan sonra çembere dönerek sıçrayarak şut atması. </a:t>
            </a:r>
            <a:endParaRPr lang="tr-TR" dirty="0">
              <a:latin typeface="Calibri" pitchFamily="34" charset="0"/>
            </a:endParaRPr>
          </a:p>
          <a:p>
            <a:pPr indent="355600" algn="just" eaLnBrk="0" hangingPunct="0"/>
            <a:r>
              <a:rPr lang="tr-TR" b="1" dirty="0">
                <a:latin typeface="Calibri" pitchFamily="34" charset="0"/>
                <a:cs typeface="Times New Roman" pitchFamily="18" charset="0"/>
              </a:rPr>
              <a:t>	İkinci aşamada; </a:t>
            </a:r>
            <a:r>
              <a:rPr lang="tr-TR" dirty="0">
                <a:latin typeface="Calibri" pitchFamily="34" charset="0"/>
                <a:cs typeface="Times New Roman" pitchFamily="18" charset="0"/>
              </a:rPr>
              <a:t>birbirini takip eden parçalar ikili olarak birleştirilerek oyunculara gösterilmeli ve oyunculara uygulatılarak denettirilmelidir. </a:t>
            </a:r>
            <a:r>
              <a:rPr lang="tr-TR" b="1" dirty="0">
                <a:latin typeface="Calibri" pitchFamily="34" charset="0"/>
                <a:cs typeface="Times New Roman" pitchFamily="18" charset="0"/>
              </a:rPr>
              <a:t>	</a:t>
            </a:r>
          </a:p>
          <a:p>
            <a:pPr indent="355600" algn="just" eaLnBrk="0" hangingPunct="0"/>
            <a:r>
              <a:rPr lang="tr-TR" b="1" dirty="0">
                <a:latin typeface="Calibri" pitchFamily="34" charset="0"/>
                <a:cs typeface="Times New Roman" pitchFamily="18" charset="0"/>
              </a:rPr>
              <a:t>Temel hareketler söz konusu olduğunda örneğin;  </a:t>
            </a:r>
            <a:r>
              <a:rPr lang="tr-TR" dirty="0">
                <a:latin typeface="Calibri" pitchFamily="34" charset="0"/>
                <a:cs typeface="Times New Roman" pitchFamily="18" charset="0"/>
              </a:rPr>
              <a:t>Sıçrayarak atış hareketinin üç temel bölümü olan bacak, bel, kol hareketlerinin önce bacak ve bel hareketlerinin birlikte daha sonra bel ve kol hareketlerinin birlikte gösterilmesi</a:t>
            </a:r>
            <a:r>
              <a:rPr lang="tr-TR" dirty="0">
                <a:latin typeface="Calibri" pitchFamily="34" charset="0"/>
              </a:rPr>
              <a:t> 	</a:t>
            </a:r>
          </a:p>
          <a:p>
            <a:pPr indent="355600" algn="just" eaLnBrk="0" hangingPunct="0"/>
            <a:r>
              <a:rPr lang="tr-TR" b="1" dirty="0">
                <a:latin typeface="Calibri" pitchFamily="34" charset="0"/>
              </a:rPr>
              <a:t>Taktik değerler söz konusu olduğunda</a:t>
            </a:r>
            <a:r>
              <a:rPr lang="tr-TR" dirty="0">
                <a:latin typeface="Calibri" pitchFamily="34" charset="0"/>
              </a:rPr>
              <a:t> </a:t>
            </a:r>
            <a:r>
              <a:rPr lang="tr-TR" b="1" dirty="0">
                <a:latin typeface="Calibri" pitchFamily="34" charset="0"/>
              </a:rPr>
              <a:t>örneğin;</a:t>
            </a:r>
            <a:r>
              <a:rPr lang="tr-TR" dirty="0">
                <a:latin typeface="Calibri" pitchFamily="34" charset="0"/>
              </a:rPr>
              <a:t>  Birinci aşamada verilen örnek pozisyonu devam ettirdiğimizi varsaydığımızda; topsuz taraftan kat ederek toplu tarafa gelen A.F.’ deki H.O.’ nun aldığı pas sonrasında kendisini savunan S.O.’ nu geçip Pivot’ a doğru drive ederken pivottaki S.O.’ nun kendisine doğru yardım savunması amacı ile geldiği anda pivottaki H.O.’ na sayı pası vermesi şeklinde.</a:t>
            </a:r>
            <a:r>
              <a:rPr lang="tr-TR" b="1" dirty="0">
                <a:latin typeface="Calibri" pitchFamily="34" charset="0"/>
              </a:rPr>
              <a:t>  </a:t>
            </a:r>
            <a:endParaRPr lang="tr-TR" sz="1500" dirty="0">
              <a:latin typeface="Calibri"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48131" name="3 Dikdörtgen"/>
          <p:cNvSpPr>
            <a:spLocks noChangeArrowheads="1"/>
          </p:cNvSpPr>
          <p:nvPr/>
        </p:nvSpPr>
        <p:spPr bwMode="auto">
          <a:xfrm>
            <a:off x="714375" y="1000108"/>
            <a:ext cx="7715250" cy="5355312"/>
          </a:xfrm>
          <a:prstGeom prst="rect">
            <a:avLst/>
          </a:prstGeom>
          <a:noFill/>
          <a:ln w="9525">
            <a:noFill/>
            <a:miter lim="800000"/>
            <a:headEnd/>
            <a:tailEnd/>
          </a:ln>
        </p:spPr>
        <p:txBody>
          <a:bodyPr>
            <a:spAutoFit/>
          </a:bodyPr>
          <a:lstStyle/>
          <a:p>
            <a:pPr indent="355600" algn="just" eaLnBrk="0" hangingPunct="0"/>
            <a:r>
              <a:rPr lang="tr-TR" sz="1500" b="1" dirty="0">
                <a:latin typeface="Calibri" pitchFamily="34" charset="0"/>
                <a:cs typeface="Times New Roman" pitchFamily="18" charset="0"/>
              </a:rPr>
              <a:t>	</a:t>
            </a:r>
            <a:r>
              <a:rPr lang="tr-TR" b="1" dirty="0">
                <a:latin typeface="Calibri" pitchFamily="34" charset="0"/>
                <a:cs typeface="Times New Roman" pitchFamily="18" charset="0"/>
              </a:rPr>
              <a:t>Üçüncü aşamada ise </a:t>
            </a:r>
            <a:r>
              <a:rPr lang="tr-TR" dirty="0">
                <a:latin typeface="Calibri" pitchFamily="34" charset="0"/>
                <a:cs typeface="Times New Roman" pitchFamily="18" charset="0"/>
              </a:rPr>
              <a:t>tüm parçalar birleştirilerek hareket, beceri, taktik değerin tümüne ulaşılmalı ve oyunculara gösterilmeli, uygulattırılmalı ve denetlenmelidir. Bu aynı zamanda </a:t>
            </a:r>
            <a:r>
              <a:rPr lang="tr-TR" b="1" dirty="0">
                <a:latin typeface="Calibri" pitchFamily="34" charset="0"/>
                <a:cs typeface="Times New Roman" pitchFamily="18" charset="0"/>
              </a:rPr>
              <a:t>Tümden gelim</a:t>
            </a:r>
            <a:r>
              <a:rPr lang="tr-TR" dirty="0">
                <a:latin typeface="Calibri" pitchFamily="34" charset="0"/>
                <a:cs typeface="Times New Roman" pitchFamily="18" charset="0"/>
              </a:rPr>
              <a:t> yönteminin kendisidir. </a:t>
            </a:r>
            <a:endParaRPr lang="tr-TR" dirty="0">
              <a:latin typeface="Calibri" pitchFamily="34" charset="0"/>
            </a:endParaRPr>
          </a:p>
          <a:p>
            <a:pPr indent="355600" algn="just" eaLnBrk="0" hangingPunct="0"/>
            <a:r>
              <a:rPr lang="tr-TR" b="1" dirty="0">
                <a:latin typeface="Calibri" pitchFamily="34" charset="0"/>
                <a:cs typeface="Times New Roman" pitchFamily="18" charset="0"/>
              </a:rPr>
              <a:t>	Temel hareketler söz konusu olduğunda</a:t>
            </a:r>
            <a:r>
              <a:rPr lang="tr-TR" dirty="0">
                <a:latin typeface="Calibri" pitchFamily="34" charset="0"/>
                <a:cs typeface="Times New Roman" pitchFamily="18" charset="0"/>
              </a:rPr>
              <a:t> </a:t>
            </a:r>
            <a:r>
              <a:rPr lang="tr-TR" b="1" dirty="0">
                <a:latin typeface="Calibri" pitchFamily="34" charset="0"/>
                <a:cs typeface="Times New Roman" pitchFamily="18" charset="0"/>
              </a:rPr>
              <a:t>örneğin</a:t>
            </a:r>
            <a:r>
              <a:rPr lang="tr-TR" dirty="0">
                <a:latin typeface="Calibri" pitchFamily="34" charset="0"/>
                <a:cs typeface="Times New Roman" pitchFamily="18" charset="0"/>
              </a:rPr>
              <a:t>;</a:t>
            </a:r>
            <a:r>
              <a:rPr lang="tr-TR" b="1" dirty="0">
                <a:latin typeface="Calibri" pitchFamily="34" charset="0"/>
                <a:cs typeface="Times New Roman" pitchFamily="18" charset="0"/>
              </a:rPr>
              <a:t> </a:t>
            </a:r>
            <a:r>
              <a:rPr lang="tr-TR" dirty="0">
                <a:latin typeface="Calibri" pitchFamily="34" charset="0"/>
                <a:cs typeface="Times New Roman" pitchFamily="18" charset="0"/>
              </a:rPr>
              <a:t>sıçrayarak atış hareketinin üç temel bölümü olan bacak, bel, kol hareketlerinin birlikte ve eşlenik olarak gösterilmesi. Bu süreç evresel açıdan zihinsel ve alıştırma evrelerini kapsamaktadır.</a:t>
            </a:r>
            <a:endParaRPr lang="tr-TR" dirty="0">
              <a:latin typeface="Calibri" pitchFamily="34" charset="0"/>
            </a:endParaRPr>
          </a:p>
          <a:p>
            <a:pPr indent="355600" algn="just" eaLnBrk="0" hangingPunct="0"/>
            <a:r>
              <a:rPr lang="tr-TR" b="1" dirty="0">
                <a:latin typeface="Calibri" pitchFamily="34" charset="0"/>
                <a:cs typeface="Times New Roman" pitchFamily="18" charset="0"/>
              </a:rPr>
              <a:t>	Taktik değerler söz konusu olduğunda</a:t>
            </a:r>
            <a:r>
              <a:rPr lang="tr-TR" dirty="0">
                <a:latin typeface="Calibri" pitchFamily="34" charset="0"/>
                <a:cs typeface="Times New Roman" pitchFamily="18" charset="0"/>
              </a:rPr>
              <a:t> </a:t>
            </a:r>
            <a:r>
              <a:rPr lang="tr-TR" b="1" dirty="0">
                <a:latin typeface="Calibri" pitchFamily="34" charset="0"/>
                <a:cs typeface="Times New Roman" pitchFamily="18" charset="0"/>
              </a:rPr>
              <a:t>örneğin;</a:t>
            </a:r>
            <a:endParaRPr lang="tr-TR" dirty="0">
              <a:latin typeface="Calibri" pitchFamily="34" charset="0"/>
              <a:cs typeface="Times New Roman" pitchFamily="18" charset="0"/>
            </a:endParaRPr>
          </a:p>
          <a:p>
            <a:pPr indent="355600" algn="just" eaLnBrk="0" hangingPunct="0"/>
            <a:r>
              <a:rPr lang="tr-TR" dirty="0">
                <a:latin typeface="Calibri" pitchFamily="34" charset="0"/>
                <a:cs typeface="Times New Roman" pitchFamily="18" charset="0"/>
              </a:rPr>
              <a:t>	Birinci ve ikinci aşamada verilen örnek hücumun tümünün bir bütün olarak uygulanması şeklinde. </a:t>
            </a:r>
          </a:p>
          <a:p>
            <a:pPr indent="355600" algn="just" eaLnBrk="0" hangingPunct="0"/>
            <a:r>
              <a:rPr lang="tr-TR" dirty="0">
                <a:latin typeface="Calibri" pitchFamily="34" charset="0"/>
                <a:cs typeface="Times New Roman" pitchFamily="18" charset="0"/>
              </a:rPr>
              <a:t>	Öğretim ve öğrenme sürecinde tümden gelim ve tüme varım yönteminin uygulanması sürecinde olabildiğince videodan yararlanılmalıdır. </a:t>
            </a:r>
          </a:p>
          <a:p>
            <a:pPr indent="355600" algn="just" eaLnBrk="0" hangingPunct="0"/>
            <a:r>
              <a:rPr lang="tr-TR" dirty="0">
                <a:latin typeface="Calibri" pitchFamily="34" charset="0"/>
                <a:cs typeface="Times New Roman" pitchFamily="18" charset="0"/>
              </a:rPr>
              <a:t>	Anlatım sonrasında başlangıçta sporcuların gerek temel hareket, becerilerin gerekse taktik değerleri, anlayabildikleri kadarı ile tümüyle yapmaları istenmeli ve bu da kesinlikle en azından belirli zaman aralıkları ile videoya kayıt edilmelidir. </a:t>
            </a:r>
          </a:p>
          <a:p>
            <a:pPr indent="355600" algn="just" eaLnBrk="0" hangingPunct="0"/>
            <a:r>
              <a:rPr lang="tr-TR" dirty="0">
                <a:latin typeface="Calibri" pitchFamily="34" charset="0"/>
                <a:cs typeface="Times New Roman" pitchFamily="18" charset="0"/>
              </a:rPr>
              <a:t>	Özellikle alıştırma evresinin sonuna doğru sporcuların temel hareket, becerinin ya da taktik değerlerin tümü ile yapmaları yine istenmeli ve bu uygulamalarda belirli zaman aralıkları ile videoya kayıt edilmelidir.</a:t>
            </a:r>
            <a:r>
              <a:rPr lang="tr-TR" dirty="0">
                <a:latin typeface="Calibri" pitchFamily="34" charset="0"/>
              </a:rPr>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49155" name="3 Dikdörtgen"/>
          <p:cNvSpPr>
            <a:spLocks noChangeArrowheads="1"/>
          </p:cNvSpPr>
          <p:nvPr/>
        </p:nvSpPr>
        <p:spPr bwMode="auto">
          <a:xfrm>
            <a:off x="714375" y="1009650"/>
            <a:ext cx="7715250" cy="5632311"/>
          </a:xfrm>
          <a:prstGeom prst="rect">
            <a:avLst/>
          </a:prstGeom>
          <a:noFill/>
          <a:ln w="9525">
            <a:noFill/>
            <a:miter lim="800000"/>
            <a:headEnd/>
            <a:tailEnd/>
          </a:ln>
        </p:spPr>
        <p:txBody>
          <a:bodyPr>
            <a:spAutoFit/>
          </a:bodyPr>
          <a:lstStyle/>
          <a:p>
            <a:pPr indent="355600" algn="just" eaLnBrk="0" hangingPunct="0"/>
            <a:r>
              <a:rPr lang="tr-TR" sz="1500" dirty="0">
                <a:latin typeface="Calibri" pitchFamily="34" charset="0"/>
                <a:cs typeface="Times New Roman" pitchFamily="18" charset="0"/>
              </a:rPr>
              <a:t>	</a:t>
            </a:r>
            <a:r>
              <a:rPr lang="tr-TR" dirty="0">
                <a:latin typeface="Calibri" pitchFamily="34" charset="0"/>
                <a:cs typeface="Times New Roman" pitchFamily="18" charset="0"/>
              </a:rPr>
              <a:t>Bu iki farklı zamanda yapılan uygulamalar oyuncu/lara gösterildiğinde, oyuncu/lar aradaki farkı kıyaslayarak kendiliğinden düzeltme ya da gerekeni yapma noktasına geleceklerdir.</a:t>
            </a:r>
            <a:endParaRPr lang="tr-TR" dirty="0">
              <a:latin typeface="Calibri" pitchFamily="34" charset="0"/>
            </a:endParaRPr>
          </a:p>
          <a:p>
            <a:pPr indent="355600" algn="just" eaLnBrk="0" hangingPunct="0"/>
            <a:r>
              <a:rPr lang="tr-TR" dirty="0">
                <a:latin typeface="Calibri" pitchFamily="34" charset="0"/>
                <a:cs typeface="Times New Roman" pitchFamily="18" charset="0"/>
              </a:rPr>
              <a:t>	Özellikle temel hareketler söz konusu olduğunda bir başka yöntemde video ile pekiştirme yöntemidir. </a:t>
            </a:r>
          </a:p>
          <a:p>
            <a:pPr indent="355600" algn="just" eaLnBrk="0" hangingPunct="0"/>
            <a:r>
              <a:rPr lang="tr-TR" dirty="0">
                <a:latin typeface="Calibri" pitchFamily="34" charset="0"/>
                <a:cs typeface="Times New Roman" pitchFamily="18" charset="0"/>
              </a:rPr>
              <a:t>	Bu yöntemde temel hareket çekimleri yapılan sporcu/ların belirli sayı ya da süre tekrarından sonra bu temel hareketi elit düzeyde yapabilen bir oyuncunun özellikle müsabaka çekimleri içinden elde edilen görüntüleri üst düzey uygulama görüntüsü- sporcunun ilk uygulama denemesi- üst düzey uygulama görüntüsü- sporcunun alıştırma evresinin sonuna doğru uygulaması biçiminde sporcu/lara izlettirilmesidir. </a:t>
            </a:r>
          </a:p>
          <a:p>
            <a:pPr indent="355600" algn="just" eaLnBrk="0" hangingPunct="0"/>
            <a:r>
              <a:rPr lang="tr-TR" dirty="0">
                <a:latin typeface="Calibri" pitchFamily="34" charset="0"/>
                <a:cs typeface="Times New Roman" pitchFamily="18" charset="0"/>
              </a:rPr>
              <a:t>	Böylece sporcu/lar hem en üst düzey uygulama görüntüsünü görecek hem de kendi gelişim düzeylerini gözlemleyecek böylece aynı hareketin ya da uygulamanın iki farklı biçimini, kendi uygulamalarındaki gelişimi karşılıklı olarak gözlemleyecek, kıyaslayacaktır.</a:t>
            </a:r>
            <a:endParaRPr lang="tr-TR" dirty="0">
              <a:latin typeface="Calibri" pitchFamily="34" charset="0"/>
            </a:endParaRPr>
          </a:p>
          <a:p>
            <a:pPr indent="355600" algn="just" eaLnBrk="0" hangingPunct="0"/>
            <a:r>
              <a:rPr lang="tr-TR" dirty="0">
                <a:latin typeface="Calibri" pitchFamily="34" charset="0"/>
                <a:cs typeface="Times New Roman" pitchFamily="18" charset="0"/>
              </a:rPr>
              <a:t>	</a:t>
            </a:r>
            <a:r>
              <a:rPr lang="tr-TR" u="sng" dirty="0">
                <a:latin typeface="Calibri" pitchFamily="34" charset="0"/>
                <a:cs typeface="Times New Roman" pitchFamily="18" charset="0"/>
              </a:rPr>
              <a:t>Bu uygulamanın bir önemli yanı da genellikle sporcular antrenörlerinin kendilerini hatalarından dolayı düzeltme amacıyla uyardıklarında kendi uygulamalarının doğru olduğuna ve bu hataları düzelttiklerine inanmalarına rağmen kısmen de olsa devam eden hatalı davranışlarını görerek, antrenörlerinin uyarılarını tamamen uygulamak zorunda kalacak olmalarıdır.</a:t>
            </a:r>
            <a:endParaRPr lang="tr-TR" dirty="0">
              <a:latin typeface="Calibri"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857224" y="1214422"/>
            <a:ext cx="7239000" cy="866775"/>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500034" y="2285992"/>
            <a:ext cx="8162925" cy="2933700"/>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bwMode="auto">
          <a:xfrm>
            <a:off x="428596" y="714356"/>
            <a:ext cx="8229600" cy="3278181"/>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428596" y="4500570"/>
            <a:ext cx="8178800" cy="1701800"/>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714348" y="571479"/>
            <a:ext cx="7591425" cy="5357851"/>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6584621" y="3618600"/>
            <a:ext cx="1724025" cy="2295525"/>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500034" y="571480"/>
            <a:ext cx="8324850" cy="168275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1643042" y="2500306"/>
            <a:ext cx="6134100" cy="3505200"/>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52227" name="7 Dikdörtgen"/>
          <p:cNvSpPr>
            <a:spLocks noChangeArrowheads="1"/>
          </p:cNvSpPr>
          <p:nvPr/>
        </p:nvSpPr>
        <p:spPr bwMode="auto">
          <a:xfrm>
            <a:off x="571500" y="857250"/>
            <a:ext cx="7929563" cy="5355312"/>
          </a:xfrm>
          <a:prstGeom prst="rect">
            <a:avLst/>
          </a:prstGeom>
          <a:noFill/>
          <a:ln w="9525">
            <a:noFill/>
            <a:miter lim="800000"/>
            <a:headEnd/>
            <a:tailEnd/>
          </a:ln>
        </p:spPr>
        <p:txBody>
          <a:bodyPr>
            <a:spAutoFit/>
          </a:bodyPr>
          <a:lstStyle/>
          <a:p>
            <a:pPr algn="ctr" eaLnBrk="0" hangingPunct="0"/>
            <a:r>
              <a:rPr lang="tr-TR" b="1" dirty="0">
                <a:latin typeface="Calibri" pitchFamily="34" charset="0"/>
                <a:cs typeface="Times New Roman" pitchFamily="18" charset="0"/>
              </a:rPr>
              <a:t>ANTRENÖRÜN ÇALIŞMA YÖNTEMLERİ </a:t>
            </a:r>
            <a:endParaRPr lang="tr-TR" b="1" dirty="0">
              <a:latin typeface="Calibri" pitchFamily="34" charset="0"/>
            </a:endParaRPr>
          </a:p>
          <a:p>
            <a:pPr algn="just" eaLnBrk="0" hangingPunct="0"/>
            <a:br>
              <a:rPr lang="tr-TR" dirty="0">
                <a:latin typeface="Calibri" pitchFamily="34" charset="0"/>
                <a:cs typeface="Times New Roman" pitchFamily="18" charset="0"/>
              </a:rPr>
            </a:br>
            <a:r>
              <a:rPr lang="tr-TR" dirty="0">
                <a:latin typeface="Calibri" pitchFamily="34" charset="0"/>
                <a:cs typeface="Times New Roman" pitchFamily="18" charset="0"/>
              </a:rPr>
              <a:t>Her antrenörün kendine özgü çalışma yöntemleri vardır. Ancak genel anlamda bakacak olursak;</a:t>
            </a:r>
            <a:endParaRPr lang="tr-TR" dirty="0">
              <a:latin typeface="Calibri" pitchFamily="34" charset="0"/>
            </a:endParaRPr>
          </a:p>
          <a:p>
            <a:pPr algn="ctr" eaLnBrk="0" hangingPunct="0"/>
            <a:r>
              <a:rPr lang="tr-TR" b="1" dirty="0">
                <a:latin typeface="Calibri" pitchFamily="34" charset="0"/>
                <a:cs typeface="Times New Roman" pitchFamily="18" charset="0"/>
              </a:rPr>
              <a:t>Antrenör</a:t>
            </a:r>
          </a:p>
          <a:p>
            <a:pPr algn="just" eaLnBrk="0" hangingPunct="0"/>
            <a:r>
              <a:rPr lang="tr-TR" dirty="0">
                <a:latin typeface="Calibri" pitchFamily="34" charset="0"/>
                <a:cs typeface="Times New Roman" pitchFamily="18" charset="0"/>
              </a:rPr>
              <a:t>-Sporcusuyla olan iletişim yöntemlerini geliştirmelidir. </a:t>
            </a:r>
          </a:p>
          <a:p>
            <a:pPr algn="just" eaLnBrk="0" hangingPunct="0"/>
            <a:r>
              <a:rPr lang="tr-TR" dirty="0">
                <a:latin typeface="Calibri" pitchFamily="34" charset="0"/>
                <a:cs typeface="Times New Roman" pitchFamily="18" charset="0"/>
              </a:rPr>
              <a:t>-Antrenörün eğitimi bilimsel temellere dayanan, sistematik ve bunları uygulayabilen yapıya sahip olmalıdır.</a:t>
            </a:r>
            <a:endParaRPr lang="tr-TR" dirty="0">
              <a:latin typeface="Calibri" pitchFamily="34" charset="0"/>
            </a:endParaRPr>
          </a:p>
          <a:p>
            <a:pPr algn="just" eaLnBrk="0" hangingPunct="0"/>
            <a:r>
              <a:rPr lang="tr-TR" dirty="0">
                <a:latin typeface="Calibri" pitchFamily="34" charset="0"/>
                <a:cs typeface="Times New Roman" pitchFamily="18" charset="0"/>
              </a:rPr>
              <a:t>- Antrenörün yönetim şekli tüm ayrıntıları belirler. Bu yüzden antrenör kendine olan güveni yüksek, dinamik, kendi ve oyuncularını iyi motive edebilen bir yapıya sahip olmalıdır. </a:t>
            </a:r>
            <a:endParaRPr lang="tr-TR" dirty="0">
              <a:latin typeface="Calibri" pitchFamily="34" charset="0"/>
            </a:endParaRPr>
          </a:p>
          <a:p>
            <a:pPr algn="just" eaLnBrk="0" hangingPunct="0"/>
            <a:r>
              <a:rPr lang="tr-TR" dirty="0">
                <a:latin typeface="Calibri" pitchFamily="34" charset="0"/>
                <a:cs typeface="Times New Roman" pitchFamily="18" charset="0"/>
              </a:rPr>
              <a:t>-Antrenör kazanmak için sporcusuyla sorumluluğu paylaşmalıdır ve daha öncesinde bu sorumluluğu kendisi taşımalıdır. Sporcuları en duyarlı ve en </a:t>
            </a:r>
            <a:r>
              <a:rPr lang="tr-TR" i="1" dirty="0">
                <a:latin typeface="Calibri" pitchFamily="34" charset="0"/>
                <a:cs typeface="Times New Roman" pitchFamily="18" charset="0"/>
              </a:rPr>
              <a:t>zayıf </a:t>
            </a:r>
            <a:r>
              <a:rPr lang="tr-TR" dirty="0">
                <a:latin typeface="Calibri" pitchFamily="34" charset="0"/>
                <a:cs typeface="Times New Roman" pitchFamily="18" charset="0"/>
              </a:rPr>
              <a:t>anında kazanmaya, mücadele etmeye, sportmenlik kuralları dışına çıkmadan yönlendirebilmelidir. Sporcuyu en iyi şekilde motive edebilmelidir. Yenilme nedenlerini ortaya koyabilmelidir. Kısacası antrenör çok yönlü bir lider özelliği taşımalıdır. </a:t>
            </a:r>
          </a:p>
          <a:p>
            <a:pPr algn="just" eaLnBrk="0" hangingPunct="0"/>
            <a:r>
              <a:rPr lang="tr-TR" dirty="0">
                <a:latin typeface="Calibri" pitchFamily="34" charset="0"/>
                <a:cs typeface="Times New Roman" pitchFamily="18" charset="0"/>
              </a:rPr>
              <a:t>- Antrenör oyuncuların arasında seçici olmasını bilmelidir. (İyi, istekli, başarılı ve çok çalışkan sporcuları ayırabilmeyi vb.)</a:t>
            </a:r>
            <a:endParaRPr lang="tr-TR" dirty="0">
              <a:latin typeface="Calibri"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857250" y="1143000"/>
            <a:ext cx="7643813" cy="4071938"/>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51203" name="3 Dikdörtgen"/>
          <p:cNvSpPr>
            <a:spLocks noChangeArrowheads="1"/>
          </p:cNvSpPr>
          <p:nvPr/>
        </p:nvSpPr>
        <p:spPr bwMode="auto">
          <a:xfrm>
            <a:off x="571500" y="1214438"/>
            <a:ext cx="7786688" cy="4524315"/>
          </a:xfrm>
          <a:prstGeom prst="rect">
            <a:avLst/>
          </a:prstGeom>
          <a:noFill/>
          <a:ln w="9525">
            <a:solidFill>
              <a:schemeClr val="bg1"/>
            </a:solidFill>
            <a:miter lim="800000"/>
            <a:headEnd/>
            <a:tailEnd/>
          </a:ln>
        </p:spPr>
        <p:txBody>
          <a:bodyPr>
            <a:spAutoFit/>
          </a:bodyPr>
          <a:lstStyle/>
          <a:p>
            <a:pPr indent="449263" algn="just" eaLnBrk="0" hangingPunct="0"/>
            <a:r>
              <a:rPr lang="tr-TR" sz="1600" dirty="0">
                <a:latin typeface="Calibri" pitchFamily="34" charset="0"/>
                <a:cs typeface="Times New Roman" pitchFamily="18" charset="0"/>
              </a:rPr>
              <a:t>	</a:t>
            </a:r>
            <a:r>
              <a:rPr lang="tr-TR" dirty="0">
                <a:latin typeface="Calibri" pitchFamily="34" charset="0"/>
                <a:cs typeface="Times New Roman" pitchFamily="18" charset="0"/>
              </a:rPr>
              <a:t>Başarılı olmak daha belirginleşen, kesinleşen süre ve hareketin müsabaka formunda yapılmasına dönük değerlendirilmektedir. </a:t>
            </a:r>
          </a:p>
          <a:p>
            <a:pPr indent="449263" algn="just" eaLnBrk="0" hangingPunct="0"/>
            <a:r>
              <a:rPr lang="tr-TR" dirty="0">
                <a:latin typeface="Calibri" pitchFamily="34" charset="0"/>
                <a:cs typeface="Times New Roman" pitchFamily="18" charset="0"/>
              </a:rPr>
              <a:t>	Kazanmak artık hem gurupsal hem de bireysel olarak belirginleşmelidir.</a:t>
            </a:r>
            <a:endParaRPr lang="tr-TR" dirty="0">
              <a:latin typeface="Calibri" pitchFamily="34" charset="0"/>
            </a:endParaRPr>
          </a:p>
          <a:p>
            <a:pPr indent="449263" algn="just" eaLnBrk="0" hangingPunct="0"/>
            <a:r>
              <a:rPr lang="tr-TR" dirty="0">
                <a:latin typeface="Calibri" pitchFamily="34" charset="0"/>
                <a:cs typeface="Times New Roman" pitchFamily="18" charset="0"/>
              </a:rPr>
              <a:t>	14 yaşından itibaren oyun artık yarışmacı boyutta ele alınmalıdır. Oyunun süresi, katılan sayısı, teknik kurallar son derece kesinleşmiştir. </a:t>
            </a:r>
          </a:p>
          <a:p>
            <a:pPr indent="449263" algn="just" eaLnBrk="0" hangingPunct="0"/>
            <a:r>
              <a:rPr lang="tr-TR" dirty="0">
                <a:latin typeface="Calibri" pitchFamily="34" charset="0"/>
                <a:cs typeface="Times New Roman" pitchFamily="18" charset="0"/>
              </a:rPr>
              <a:t>	Taktik açıdan yapılan takım boyutundaki savunma, hızlı hücum, hücum uygulamaları bir tür oyun olarak ta değerlendirilebilir. </a:t>
            </a:r>
          </a:p>
          <a:p>
            <a:pPr indent="449263" algn="just" eaLnBrk="0" hangingPunct="0"/>
            <a:r>
              <a:rPr lang="tr-TR" dirty="0">
                <a:latin typeface="Calibri" pitchFamily="34" charset="0"/>
                <a:cs typeface="Times New Roman" pitchFamily="18" charset="0"/>
              </a:rPr>
              <a:t>	Kazanmak artık devamlı olarak hem gurupsal hem de bireysel olarak belirginleşmiştir.</a:t>
            </a:r>
            <a:endParaRPr lang="tr-TR" dirty="0">
              <a:latin typeface="Calibri" pitchFamily="34" charset="0"/>
            </a:endParaRPr>
          </a:p>
          <a:p>
            <a:pPr indent="449263" algn="just" eaLnBrk="0" hangingPunct="0"/>
            <a:r>
              <a:rPr lang="tr-TR" dirty="0">
                <a:latin typeface="Calibri" pitchFamily="34" charset="0"/>
                <a:cs typeface="Times New Roman" pitchFamily="18" charset="0"/>
              </a:rPr>
              <a:t>	Büyük yaş gurubundaki oyuncularda ise oyun ısınmak için ve de müsabakanın sonunda antrenmanı neşeli bitirmek için eğlence amaçlı olarak gerek bilinen anlamda oyun gerekse de başka spor branşlarının uygulamaları ile gerçekleştirilmektedir.</a:t>
            </a:r>
            <a:endParaRPr lang="tr-TR" dirty="0">
              <a:latin typeface="Calibri" pitchFamily="34" charset="0"/>
            </a:endParaRPr>
          </a:p>
          <a:p>
            <a:pPr indent="449263" algn="just" eaLnBrk="0" hangingPunct="0"/>
            <a:r>
              <a:rPr lang="tr-TR" dirty="0">
                <a:latin typeface="Calibri" pitchFamily="34" charset="0"/>
                <a:cs typeface="Times New Roman" pitchFamily="18" charset="0"/>
              </a:rPr>
              <a:t>	Sonuç olarak sporda </a:t>
            </a:r>
            <a:r>
              <a:rPr lang="tr-TR" b="1" dirty="0">
                <a:latin typeface="Calibri" pitchFamily="34" charset="0"/>
                <a:cs typeface="Times New Roman" pitchFamily="18" charset="0"/>
              </a:rPr>
              <a:t>oyun kavramı özellikle yeni başlayan alt yapı oyuncularında branşa dönük temel spor hareketlerinin ve belirli bir takım sosyal değerlerin öğretilmesinde</a:t>
            </a:r>
            <a:r>
              <a:rPr lang="tr-TR" dirty="0">
                <a:latin typeface="Calibri" pitchFamily="34" charset="0"/>
                <a:cs typeface="Times New Roman" pitchFamily="18" charset="0"/>
              </a:rPr>
              <a:t> kesinlikle kullanılması gereken bir öğretim yöntemidir.</a:t>
            </a:r>
            <a:endParaRPr lang="tr-TR" dirty="0">
              <a:latin typeface="Calibri"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50179" name="3 Dikdörtgen"/>
          <p:cNvSpPr>
            <a:spLocks noChangeArrowheads="1"/>
          </p:cNvSpPr>
          <p:nvPr/>
        </p:nvSpPr>
        <p:spPr bwMode="auto">
          <a:xfrm>
            <a:off x="642938" y="982663"/>
            <a:ext cx="7715250" cy="5355312"/>
          </a:xfrm>
          <a:prstGeom prst="rect">
            <a:avLst/>
          </a:prstGeom>
          <a:noFill/>
          <a:ln w="9525">
            <a:noFill/>
            <a:miter lim="800000"/>
            <a:headEnd/>
            <a:tailEnd/>
          </a:ln>
        </p:spPr>
        <p:txBody>
          <a:bodyPr>
            <a:spAutoFit/>
          </a:bodyPr>
          <a:lstStyle/>
          <a:p>
            <a:pPr indent="449263" algn="ctr" eaLnBrk="0" hangingPunct="0"/>
            <a:r>
              <a:rPr lang="tr-TR" b="1" dirty="0">
                <a:latin typeface="Calibri" pitchFamily="34" charset="0"/>
                <a:cs typeface="Times New Roman" pitchFamily="18" charset="0"/>
              </a:rPr>
              <a:t>Oyun Kavramı </a:t>
            </a:r>
          </a:p>
          <a:p>
            <a:pPr indent="449263" algn="ctr" eaLnBrk="0" hangingPunct="0"/>
            <a:endParaRPr lang="tr-TR" dirty="0">
              <a:latin typeface="Calibri" pitchFamily="34" charset="0"/>
            </a:endParaRPr>
          </a:p>
          <a:p>
            <a:pPr indent="449263" algn="just" eaLnBrk="0" hangingPunct="0"/>
            <a:r>
              <a:rPr lang="tr-TR" dirty="0">
                <a:latin typeface="Calibri" pitchFamily="34" charset="0"/>
                <a:cs typeface="Times New Roman" pitchFamily="18" charset="0"/>
              </a:rPr>
              <a:t>	Oyun; belirli ölçülerde kesin, belirli ölçülerde ise esnetilebilen, değiştirilebilen kurallar eşliğinde yapılan bireylerin fiziksel, zihinsel yönden gelişimini amaçlayan eğlence özelliğinin ön planda olduğu gönüllü yapılan etkinliklerdir.</a:t>
            </a:r>
            <a:endParaRPr lang="tr-TR" dirty="0">
              <a:latin typeface="Calibri" pitchFamily="34" charset="0"/>
            </a:endParaRPr>
          </a:p>
          <a:p>
            <a:pPr indent="449263" algn="just" eaLnBrk="0" hangingPunct="0"/>
            <a:r>
              <a:rPr lang="tr-TR" dirty="0">
                <a:latin typeface="Calibri" pitchFamily="34" charset="0"/>
                <a:cs typeface="Times New Roman" pitchFamily="18" charset="0"/>
              </a:rPr>
              <a:t>	Genel olarak tüm sporlarda oyun belirli yaş guruplarında ki sporcular için temel hareketlerinin öğretilmesinde bir yöntem olarak kullanılmaktadır. </a:t>
            </a:r>
          </a:p>
          <a:p>
            <a:pPr indent="449263" algn="just" eaLnBrk="0" hangingPunct="0"/>
            <a:r>
              <a:rPr lang="tr-TR" dirty="0">
                <a:latin typeface="Calibri" pitchFamily="34" charset="0"/>
                <a:cs typeface="Times New Roman" pitchFamily="18" charset="0"/>
              </a:rPr>
              <a:t>	Genel olarak 6 yaşından 12 yaşına kadar olan dönemdeki sporcularda (ki bu gurup çocuk olarak adlandırılmaktadır) öğretilmek istenilen </a:t>
            </a:r>
            <a:r>
              <a:rPr lang="tr-TR" b="1" dirty="0">
                <a:latin typeface="Calibri" pitchFamily="34" charset="0"/>
                <a:cs typeface="Times New Roman" pitchFamily="18" charset="0"/>
              </a:rPr>
              <a:t>temel hareket ve becerilerin olmazsa olmaz kurallarını oyunun kuralı ya da kuralları olarak belirlenmektedir. </a:t>
            </a:r>
          </a:p>
          <a:p>
            <a:pPr indent="449263" algn="just" eaLnBrk="0" hangingPunct="0"/>
            <a:r>
              <a:rPr lang="tr-TR" b="1" dirty="0">
                <a:latin typeface="Calibri" pitchFamily="34" charset="0"/>
                <a:cs typeface="Times New Roman" pitchFamily="18" charset="0"/>
              </a:rPr>
              <a:t>	</a:t>
            </a:r>
            <a:r>
              <a:rPr lang="tr-TR" dirty="0">
                <a:latin typeface="Calibri" pitchFamily="34" charset="0"/>
                <a:cs typeface="Times New Roman" pitchFamily="18" charset="0"/>
              </a:rPr>
              <a:t>Başarı ayrıca; süre ya da hareketin müsabaka formunda yapılmasından çok normal ve rahat bir formda yapılmaya göre değerlendirilmelidir. Kazanmak ise bireysel yaklaşımlardan çok gurup olarak öne çıkarılmaktadır.</a:t>
            </a:r>
          </a:p>
          <a:p>
            <a:pPr indent="449263" algn="just" eaLnBrk="0" hangingPunct="0"/>
            <a:r>
              <a:rPr lang="tr-TR" dirty="0">
                <a:latin typeface="Calibri" pitchFamily="34" charset="0"/>
                <a:cs typeface="Times New Roman" pitchFamily="18" charset="0"/>
              </a:rPr>
              <a:t>	12-14 yaşlarında ise </a:t>
            </a:r>
            <a:r>
              <a:rPr lang="tr-TR" b="1" dirty="0">
                <a:latin typeface="Calibri" pitchFamily="34" charset="0"/>
                <a:cs typeface="Times New Roman" pitchFamily="18" charset="0"/>
              </a:rPr>
              <a:t>öğretilmek istenilen temel hareket ve becerilerin olmazsa olmaz kuralları</a:t>
            </a:r>
            <a:r>
              <a:rPr lang="tr-TR" dirty="0">
                <a:latin typeface="Calibri" pitchFamily="34" charset="0"/>
                <a:cs typeface="Times New Roman" pitchFamily="18" charset="0"/>
              </a:rPr>
              <a:t> yerini daha çok </a:t>
            </a:r>
            <a:r>
              <a:rPr lang="tr-TR" b="1" dirty="0">
                <a:latin typeface="Calibri" pitchFamily="34" charset="0"/>
                <a:cs typeface="Times New Roman" pitchFamily="18" charset="0"/>
              </a:rPr>
              <a:t>temel hareketlerin nerede, ne zaman, nasıl, hangi hızda yapılacağı gibi ön taktiksel aşamada oyunun kural ya da kurallarına dönüşmelidir</a:t>
            </a:r>
            <a:r>
              <a:rPr lang="tr-TR" dirty="0">
                <a:latin typeface="Calibri" pitchFamily="34" charset="0"/>
                <a:cs typeface="Times New Roman" pitchFamily="18" charset="0"/>
              </a:rPr>
              <a:t>. </a:t>
            </a:r>
            <a:endParaRPr lang="tr-TR" dirty="0">
              <a:latin typeface="Calibri"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3" name="2 Dikdörtgen"/>
          <p:cNvSpPr/>
          <p:nvPr/>
        </p:nvSpPr>
        <p:spPr>
          <a:xfrm>
            <a:off x="714375" y="1093788"/>
            <a:ext cx="7715250" cy="3692525"/>
          </a:xfrm>
          <a:prstGeom prst="rect">
            <a:avLst/>
          </a:prstGeom>
        </p:spPr>
        <p:txBody>
          <a:bodyPr>
            <a:spAutoFit/>
          </a:bodyPr>
          <a:lstStyle/>
          <a:p>
            <a:pPr algn="just">
              <a:defRPr/>
            </a:pPr>
            <a:r>
              <a:rPr lang="tr-TR" dirty="0">
                <a:latin typeface="+mj-lt"/>
                <a:cs typeface="Arial" charset="0"/>
              </a:rPr>
              <a:t>	Her mükemmel sporcunun arkasında güçlü ve destekleyici bir antrenörün bulunduğu kanısı yanlış değildir. </a:t>
            </a:r>
          </a:p>
          <a:p>
            <a:pPr algn="just">
              <a:defRPr/>
            </a:pPr>
            <a:r>
              <a:rPr lang="tr-TR" dirty="0">
                <a:latin typeface="+mj-lt"/>
                <a:cs typeface="Arial" charset="0"/>
              </a:rPr>
              <a:t>	Antrenörler sporcuların kaygılarını arzu edilmeyen düzeylerde yükseğe çekmemek için kendi gereksinimleri, sporcularının gereksinimleri ve yapılan sporun gereksinimlerinin arasında uyumu yaratmalıdırlar. </a:t>
            </a:r>
          </a:p>
          <a:p>
            <a:pPr algn="just">
              <a:defRPr/>
            </a:pPr>
            <a:r>
              <a:rPr lang="tr-TR" dirty="0">
                <a:latin typeface="+mj-lt"/>
                <a:cs typeface="Arial" charset="0"/>
              </a:rPr>
              <a:t>	Bu gereksinimler arasında meydana gelen önemli dengesizlikler, sporcunun kaygılarının yükselmesinde ve ilişkilerinin bozulmasında etkili olabilir. Bunun yanında antrenörlerde bulunan bazı özellikler vardır. </a:t>
            </a:r>
          </a:p>
          <a:p>
            <a:pPr algn="just">
              <a:defRPr/>
            </a:pPr>
            <a:r>
              <a:rPr lang="tr-TR" dirty="0">
                <a:latin typeface="+mj-lt"/>
                <a:cs typeface="Arial" charset="0"/>
              </a:rPr>
              <a:t>	Antrenörlük tarzı, nasıl kararlar alındığı, hangi beceri ve stratejilerin öğretileceği, yarışmaların nasıl organize edileceği, oyuncuları disipline etmek için hangi metotların kullanılacağı, sporculara kararlar almaları için hangi metotların kullanılacağı ve de sporculara kararlar almaları için hangi roller verileceği gibi başlıkların düzgün seçimi başarıda belirleyici olmaktadır.</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3" name="2 Dikdörtgen"/>
          <p:cNvSpPr/>
          <p:nvPr/>
        </p:nvSpPr>
        <p:spPr>
          <a:xfrm>
            <a:off x="642938" y="982663"/>
            <a:ext cx="7715250" cy="338137"/>
          </a:xfrm>
          <a:prstGeom prst="rect">
            <a:avLst/>
          </a:prstGeom>
        </p:spPr>
        <p:txBody>
          <a:bodyPr>
            <a:spAutoFit/>
          </a:bodyPr>
          <a:lstStyle/>
          <a:p>
            <a:pPr indent="449263" algn="ctr" eaLnBrk="0" hangingPunct="0">
              <a:defRPr/>
            </a:pPr>
            <a:r>
              <a:rPr lang="tr-TR" sz="1600" b="1" dirty="0">
                <a:latin typeface="Arial" charset="0"/>
                <a:cs typeface="Arial" charset="0"/>
              </a:rPr>
              <a:t>ANTRENÖR MÜSABAKAYA NASIL HAZIRLANIR? </a:t>
            </a:r>
            <a:endParaRPr lang="tr-TR" sz="1500" b="1" dirty="0">
              <a:latin typeface="+mj-lt"/>
            </a:endParaRPr>
          </a:p>
        </p:txBody>
      </p:sp>
      <p:sp>
        <p:nvSpPr>
          <p:cNvPr id="54276" name="5 Dikdörtgen"/>
          <p:cNvSpPr>
            <a:spLocks noChangeArrowheads="1"/>
          </p:cNvSpPr>
          <p:nvPr/>
        </p:nvSpPr>
        <p:spPr bwMode="auto">
          <a:xfrm>
            <a:off x="571500" y="1357313"/>
            <a:ext cx="7786688" cy="5448300"/>
          </a:xfrm>
          <a:prstGeom prst="rect">
            <a:avLst/>
          </a:prstGeom>
          <a:noFill/>
          <a:ln w="9525">
            <a:noFill/>
            <a:miter lim="800000"/>
            <a:headEnd/>
            <a:tailEnd/>
          </a:ln>
        </p:spPr>
        <p:txBody>
          <a:bodyPr>
            <a:spAutoFit/>
          </a:bodyPr>
          <a:lstStyle/>
          <a:p>
            <a:pPr algn="just" eaLnBrk="0" hangingPunct="0"/>
            <a:r>
              <a:rPr lang="tr-TR" dirty="0">
                <a:latin typeface="Calibri" pitchFamily="34" charset="0"/>
                <a:cs typeface="Times New Roman" pitchFamily="18" charset="0"/>
              </a:rPr>
              <a:t>	Bu bölümde antrenörün; takım sporları ve bireysel sporlarda müsabakanın değişik periyotlarındaki görev ve sorumluluklarından bahsedilecektir.</a:t>
            </a:r>
            <a:endParaRPr lang="tr-TR" dirty="0">
              <a:latin typeface="Calibri" pitchFamily="34" charset="0"/>
            </a:endParaRPr>
          </a:p>
          <a:p>
            <a:pPr algn="ctr" eaLnBrk="0" hangingPunct="0"/>
            <a:r>
              <a:rPr lang="tr-TR" b="1" dirty="0">
                <a:latin typeface="Calibri" pitchFamily="34" charset="0"/>
                <a:cs typeface="Times New Roman" pitchFamily="18" charset="0"/>
              </a:rPr>
              <a:t> 1. Müsabaka Öncesi</a:t>
            </a:r>
            <a:endParaRPr lang="tr-TR" b="1" dirty="0">
              <a:latin typeface="Calibri" pitchFamily="34" charset="0"/>
            </a:endParaRPr>
          </a:p>
          <a:p>
            <a:pPr algn="just" eaLnBrk="0" hangingPunct="0"/>
            <a:r>
              <a:rPr lang="tr-TR" dirty="0">
                <a:latin typeface="Calibri" pitchFamily="34" charset="0"/>
                <a:cs typeface="Times New Roman" pitchFamily="18" charset="0"/>
              </a:rPr>
              <a:t> </a:t>
            </a:r>
            <a:br>
              <a:rPr lang="tr-TR" dirty="0">
                <a:latin typeface="Calibri" pitchFamily="34" charset="0"/>
                <a:cs typeface="Times New Roman" pitchFamily="18" charset="0"/>
              </a:rPr>
            </a:br>
            <a:r>
              <a:rPr lang="tr-TR" dirty="0">
                <a:latin typeface="Calibri" pitchFamily="34" charset="0"/>
                <a:cs typeface="Times New Roman" pitchFamily="18" charset="0"/>
              </a:rPr>
              <a:t>	Antrenör oyuncuya ve takıma oyun veya yarışma esnasında yol gösteren kişidir. Antrenmanlarda oyuncuyu ve takımı en iyi biçimde yönetmeye çalışır. Antrenmanlardan ve müsabaka sonuçlarından sorumludur. Antrenör sportif ortamda, değişik ortamlarda lider, başkan, eğitimci, rehber, koordinatör, danışman ve iş arkadaşı kimliklerinde olabilir. </a:t>
            </a:r>
          </a:p>
          <a:p>
            <a:pPr algn="just" eaLnBrk="0" hangingPunct="0"/>
            <a:r>
              <a:rPr lang="tr-TR" dirty="0">
                <a:latin typeface="Calibri" pitchFamily="34" charset="0"/>
                <a:cs typeface="Times New Roman" pitchFamily="18" charset="0"/>
              </a:rPr>
              <a:t>Antrenör müsabaka öncesinde aşağıdaki başlıklardan sorumludur;</a:t>
            </a:r>
          </a:p>
          <a:p>
            <a:pPr algn="ctr" eaLnBrk="0" hangingPunct="0"/>
            <a:r>
              <a:rPr lang="tr-TR" b="1" dirty="0">
                <a:latin typeface="Calibri" pitchFamily="34" charset="0"/>
                <a:cs typeface="Times New Roman" pitchFamily="18" charset="0"/>
              </a:rPr>
              <a:t>Maçın Önemliliği</a:t>
            </a:r>
            <a:endParaRPr lang="tr-TR" b="1" dirty="0">
              <a:latin typeface="Calibri" pitchFamily="34" charset="0"/>
            </a:endParaRPr>
          </a:p>
          <a:p>
            <a:pPr algn="just" eaLnBrk="0" hangingPunct="0"/>
            <a:r>
              <a:rPr lang="tr-TR" dirty="0">
                <a:latin typeface="Calibri" pitchFamily="34" charset="0"/>
                <a:cs typeface="Times New Roman" pitchFamily="18" charset="0"/>
              </a:rPr>
              <a:t>Maçın önemliliğinden kastedilen, müsabakanın fikstür şartları (ilk maç, final maçı vb.), tüm yarışmanın (hazırlık turnuvası, lig maçı, Avrupa Şampiyonası vb.) </a:t>
            </a:r>
            <a:r>
              <a:rPr lang="tr-TR" dirty="0" err="1">
                <a:latin typeface="Calibri" pitchFamily="34" charset="0"/>
                <a:cs typeface="Times New Roman" pitchFamily="18" charset="0"/>
              </a:rPr>
              <a:t>dir</a:t>
            </a:r>
            <a:r>
              <a:rPr lang="tr-TR" dirty="0">
                <a:latin typeface="Calibri" pitchFamily="34" charset="0"/>
                <a:cs typeface="Times New Roman" pitchFamily="18" charset="0"/>
              </a:rPr>
              <a:t>. Bu tip ortam ve şartların tümünün planlama, programlamasından takım teşkilinden ve sisteminden antrenör sorumludur.</a:t>
            </a:r>
          </a:p>
          <a:p>
            <a:pPr algn="just" eaLnBrk="0" hangingPunct="0"/>
            <a:r>
              <a:rPr lang="tr-TR" dirty="0">
                <a:latin typeface="Calibri" pitchFamily="34" charset="0"/>
                <a:cs typeface="Times New Roman" pitchFamily="18" charset="0"/>
              </a:rPr>
              <a:t> </a:t>
            </a:r>
            <a:br>
              <a:rPr lang="tr-TR" dirty="0">
                <a:latin typeface="Calibri" pitchFamily="34" charset="0"/>
                <a:cs typeface="Times New Roman" pitchFamily="18" charset="0"/>
              </a:rPr>
            </a:br>
            <a:br>
              <a:rPr lang="tr-TR" dirty="0">
                <a:cs typeface="Times New Roman" pitchFamily="18" charset="0"/>
              </a:rPr>
            </a:br>
            <a:endParaRPr lang="tr-TR" sz="24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55299" name="3 Dikdörtgen"/>
          <p:cNvSpPr>
            <a:spLocks noChangeArrowheads="1"/>
          </p:cNvSpPr>
          <p:nvPr/>
        </p:nvSpPr>
        <p:spPr bwMode="auto">
          <a:xfrm>
            <a:off x="500063" y="998538"/>
            <a:ext cx="7858125" cy="5078412"/>
          </a:xfrm>
          <a:prstGeom prst="rect">
            <a:avLst/>
          </a:prstGeom>
          <a:noFill/>
          <a:ln w="9525">
            <a:noFill/>
            <a:miter lim="800000"/>
            <a:headEnd/>
            <a:tailEnd/>
          </a:ln>
        </p:spPr>
        <p:txBody>
          <a:bodyPr>
            <a:spAutoFit/>
          </a:bodyPr>
          <a:lstStyle/>
          <a:p>
            <a:pPr algn="ctr" eaLnBrk="0" hangingPunct="0"/>
            <a:r>
              <a:rPr lang="tr-TR" b="1" dirty="0">
                <a:latin typeface="Calibri" pitchFamily="34" charset="0"/>
                <a:cs typeface="Times New Roman" pitchFamily="18" charset="0"/>
              </a:rPr>
              <a:t>• Oyuncular</a:t>
            </a:r>
            <a:endParaRPr lang="tr-TR" b="1" dirty="0">
              <a:latin typeface="Calibri" pitchFamily="34" charset="0"/>
            </a:endParaRPr>
          </a:p>
          <a:p>
            <a:pPr algn="just" eaLnBrk="0" hangingPunct="0"/>
            <a:r>
              <a:rPr lang="tr-TR" dirty="0">
                <a:latin typeface="Calibri" pitchFamily="34" charset="0"/>
                <a:cs typeface="Times New Roman" pitchFamily="18" charset="0"/>
              </a:rPr>
              <a:t> 	Oyuncuların teknik-taktik ve </a:t>
            </a:r>
            <a:r>
              <a:rPr lang="tr-TR" dirty="0" err="1">
                <a:latin typeface="Calibri" pitchFamily="34" charset="0"/>
                <a:cs typeface="Times New Roman" pitchFamily="18" charset="0"/>
              </a:rPr>
              <a:t>kondisyonel</a:t>
            </a:r>
            <a:r>
              <a:rPr lang="tr-TR" dirty="0">
                <a:latin typeface="Calibri" pitchFamily="34" charset="0"/>
                <a:cs typeface="Times New Roman" pitchFamily="18" charset="0"/>
              </a:rPr>
              <a:t> yeterlilikleri, takımın sosyal oluşumu gibi başlıkların müsabaka öncesi hazırlığı </a:t>
            </a:r>
            <a:r>
              <a:rPr lang="tr-TR" dirty="0" err="1">
                <a:latin typeface="Calibri" pitchFamily="34" charset="0"/>
                <a:cs typeface="Times New Roman" pitchFamily="18" charset="0"/>
              </a:rPr>
              <a:t>antrenörun</a:t>
            </a:r>
            <a:r>
              <a:rPr lang="tr-TR" dirty="0">
                <a:latin typeface="Calibri" pitchFamily="34" charset="0"/>
                <a:cs typeface="Times New Roman" pitchFamily="18" charset="0"/>
              </a:rPr>
              <a:t> görevidir.</a:t>
            </a:r>
            <a:endParaRPr lang="tr-TR" dirty="0">
              <a:latin typeface="Calibri" pitchFamily="34" charset="0"/>
            </a:endParaRPr>
          </a:p>
          <a:p>
            <a:pPr algn="ctr" eaLnBrk="0" hangingPunct="0"/>
            <a:r>
              <a:rPr lang="tr-TR" dirty="0">
                <a:latin typeface="Calibri" pitchFamily="34" charset="0"/>
                <a:cs typeface="Times New Roman" pitchFamily="18" charset="0"/>
              </a:rPr>
              <a:t> </a:t>
            </a:r>
            <a:r>
              <a:rPr lang="tr-TR" b="1" dirty="0">
                <a:latin typeface="Calibri" pitchFamily="34" charset="0"/>
                <a:cs typeface="Times New Roman" pitchFamily="18" charset="0"/>
              </a:rPr>
              <a:t>• Takımın Hazırlık Şartları</a:t>
            </a:r>
            <a:endParaRPr lang="tr-TR" b="1" dirty="0">
              <a:latin typeface="Calibri" pitchFamily="34" charset="0"/>
            </a:endParaRPr>
          </a:p>
          <a:p>
            <a:pPr algn="just" eaLnBrk="0" hangingPunct="0"/>
            <a:r>
              <a:rPr lang="tr-TR" dirty="0">
                <a:latin typeface="Calibri" pitchFamily="34" charset="0"/>
                <a:cs typeface="Times New Roman" pitchFamily="18" charset="0"/>
              </a:rPr>
              <a:t> 	Müsabakanın turnuva (Dünya, Avrupa, Özel vb.), lig karşılaşması, özel karşılaşma olması antrenman planlaması ve periyotlaması açısından önem kazanır. Bu aşamada antrenman sayıları, yüklenme yoğunluğu ve kapsamları gibi kavramların düzenlenmesi, hedef müsabakalara hazırlanırken hazırlık amaçlı müsabakalarda takım teşkili, antrenörün yetki ve </a:t>
            </a:r>
            <a:r>
              <a:rPr lang="tr-TR" b="1" dirty="0">
                <a:latin typeface="Calibri" pitchFamily="34" charset="0"/>
                <a:cs typeface="Times New Roman" pitchFamily="18" charset="0"/>
              </a:rPr>
              <a:t>Sorumluluklarındandır. </a:t>
            </a:r>
            <a:endParaRPr lang="tr-TR" dirty="0">
              <a:latin typeface="Calibri" pitchFamily="34" charset="0"/>
            </a:endParaRPr>
          </a:p>
          <a:p>
            <a:pPr algn="ctr" eaLnBrk="0" hangingPunct="0"/>
            <a:r>
              <a:rPr lang="tr-TR" b="1" dirty="0">
                <a:latin typeface="Calibri" pitchFamily="34" charset="0"/>
                <a:cs typeface="Times New Roman" pitchFamily="18" charset="0"/>
              </a:rPr>
              <a:t>• Rakip Takım</a:t>
            </a:r>
            <a:endParaRPr lang="tr-TR" b="1" dirty="0">
              <a:latin typeface="Calibri" pitchFamily="34" charset="0"/>
            </a:endParaRPr>
          </a:p>
          <a:p>
            <a:pPr algn="just" eaLnBrk="0" hangingPunct="0"/>
            <a:r>
              <a:rPr lang="tr-TR" dirty="0">
                <a:latin typeface="Calibri" pitchFamily="34" charset="0"/>
                <a:cs typeface="Times New Roman" pitchFamily="18" charset="0"/>
              </a:rPr>
              <a:t> 	Rakibin müsabaka öncesi teknik, taktik, </a:t>
            </a:r>
            <a:r>
              <a:rPr lang="tr-TR" dirty="0" err="1">
                <a:latin typeface="Calibri" pitchFamily="34" charset="0"/>
                <a:cs typeface="Times New Roman" pitchFamily="18" charset="0"/>
              </a:rPr>
              <a:t>kondisyonel</a:t>
            </a:r>
            <a:r>
              <a:rPr lang="tr-TR" dirty="0">
                <a:latin typeface="Calibri" pitchFamily="34" charset="0"/>
                <a:cs typeface="Times New Roman" pitchFamily="18" charset="0"/>
              </a:rPr>
              <a:t> açıdan incelenmesi ve sonuçların değerlendirmesi, elde edilen sonuçlara göre müsabakanın stratejik planı antrenör tarafından yapılır</a:t>
            </a:r>
            <a:endParaRPr lang="tr-TR" dirty="0">
              <a:latin typeface="Calibri" pitchFamily="34" charset="0"/>
            </a:endParaRPr>
          </a:p>
          <a:p>
            <a:pPr algn="ctr" eaLnBrk="0" hangingPunct="0"/>
            <a:r>
              <a:rPr lang="tr-TR" dirty="0">
                <a:latin typeface="Calibri" pitchFamily="34" charset="0"/>
                <a:cs typeface="Times New Roman" pitchFamily="18" charset="0"/>
              </a:rPr>
              <a:t>• Müsabakanın Yapılacağı Çevresel Şartlar</a:t>
            </a:r>
            <a:endParaRPr lang="tr-TR" dirty="0">
              <a:latin typeface="Calibri" pitchFamily="34" charset="0"/>
            </a:endParaRPr>
          </a:p>
          <a:p>
            <a:pPr algn="just" eaLnBrk="0" hangingPunct="0"/>
            <a:r>
              <a:rPr lang="tr-TR" dirty="0">
                <a:latin typeface="Calibri" pitchFamily="34" charset="0"/>
                <a:cs typeface="Times New Roman" pitchFamily="18" charset="0"/>
              </a:rPr>
              <a:t> 	Müsabakanın yapılacağı çevre, müsabaka öncesi, </a:t>
            </a:r>
            <a:r>
              <a:rPr lang="tr-TR" dirty="0" err="1">
                <a:latin typeface="Calibri" pitchFamily="34" charset="0"/>
                <a:cs typeface="Times New Roman" pitchFamily="18" charset="0"/>
              </a:rPr>
              <a:t>subjektif</a:t>
            </a:r>
            <a:r>
              <a:rPr lang="tr-TR" dirty="0">
                <a:latin typeface="Calibri" pitchFamily="34" charset="0"/>
                <a:cs typeface="Times New Roman" pitchFamily="18" charset="0"/>
              </a:rPr>
              <a:t> gözlem yolu ile incelenmelidir. Bu gözlem sonucu, müsabaka salonu, seyirci özelliği ve sayısı, seyahatin zamansal uzunluğu vb. şartlar </a:t>
            </a:r>
            <a:r>
              <a:rPr lang="tr-TR" dirty="0" err="1">
                <a:latin typeface="Calibri" pitchFamily="34" charset="0"/>
                <a:cs typeface="Times New Roman" pitchFamily="18" charset="0"/>
              </a:rPr>
              <a:t>gözönüne</a:t>
            </a:r>
            <a:r>
              <a:rPr lang="tr-TR" dirty="0">
                <a:latin typeface="Calibri" pitchFamily="34" charset="0"/>
                <a:cs typeface="Times New Roman" pitchFamily="18" charset="0"/>
              </a:rPr>
              <a:t> alınarak planlama kapsamına dahil edilir.</a:t>
            </a:r>
            <a:endParaRPr lang="tr-TR" dirty="0">
              <a:latin typeface="Calibri"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56323" name="3 Dikdörtgen"/>
          <p:cNvSpPr>
            <a:spLocks noChangeArrowheads="1"/>
          </p:cNvSpPr>
          <p:nvPr/>
        </p:nvSpPr>
        <p:spPr bwMode="auto">
          <a:xfrm>
            <a:off x="500063" y="928688"/>
            <a:ext cx="7786687" cy="4524375"/>
          </a:xfrm>
          <a:prstGeom prst="rect">
            <a:avLst/>
          </a:prstGeom>
          <a:noFill/>
          <a:ln w="9525">
            <a:noFill/>
            <a:miter lim="800000"/>
            <a:headEnd/>
            <a:tailEnd/>
          </a:ln>
        </p:spPr>
        <p:txBody>
          <a:bodyPr>
            <a:spAutoFit/>
          </a:bodyPr>
          <a:lstStyle/>
          <a:p>
            <a:pPr indent="449263" algn="ctr" eaLnBrk="0" hangingPunct="0"/>
            <a:r>
              <a:rPr lang="tr-TR" b="1" dirty="0">
                <a:cs typeface="Times New Roman" pitchFamily="18" charset="0"/>
              </a:rPr>
              <a:t>2</a:t>
            </a:r>
            <a:r>
              <a:rPr lang="tr-TR" b="1" dirty="0">
                <a:latin typeface="Calibri" pitchFamily="34" charset="0"/>
                <a:cs typeface="Times New Roman" pitchFamily="18" charset="0"/>
              </a:rPr>
              <a:t>. Müsabaka Esnasında</a:t>
            </a:r>
            <a:endParaRPr lang="tr-TR" b="1" dirty="0">
              <a:latin typeface="Calibri" pitchFamily="34" charset="0"/>
            </a:endParaRPr>
          </a:p>
          <a:p>
            <a:pPr indent="449263" algn="just" eaLnBrk="0" hangingPunct="0"/>
            <a:r>
              <a:rPr lang="tr-TR" dirty="0">
                <a:latin typeface="Calibri" pitchFamily="34" charset="0"/>
                <a:cs typeface="Times New Roman" pitchFamily="18" charset="0"/>
              </a:rPr>
              <a:t>	Müsabaka esnasında antrenör aşağıdaki durumları göz önüne alarak teorik bilgi ve uygulama deneyimleri ile (</a:t>
            </a:r>
            <a:r>
              <a:rPr lang="tr-TR" dirty="0" err="1">
                <a:latin typeface="Calibri" pitchFamily="34" charset="0"/>
                <a:cs typeface="Times New Roman" pitchFamily="18" charset="0"/>
              </a:rPr>
              <a:t>Biliçşel</a:t>
            </a:r>
            <a:r>
              <a:rPr lang="tr-TR" dirty="0">
                <a:latin typeface="Calibri" pitchFamily="34" charset="0"/>
                <a:cs typeface="Times New Roman" pitchFamily="18" charset="0"/>
              </a:rPr>
              <a:t> Süreç) karar verme yetkisini kullanır. </a:t>
            </a:r>
            <a:br>
              <a:rPr lang="tr-TR" dirty="0">
                <a:latin typeface="Calibri" pitchFamily="34" charset="0"/>
                <a:cs typeface="Times New Roman" pitchFamily="18" charset="0"/>
              </a:rPr>
            </a:br>
            <a:r>
              <a:rPr lang="tr-TR" dirty="0">
                <a:latin typeface="Calibri" pitchFamily="34" charset="0"/>
                <a:cs typeface="Times New Roman" pitchFamily="18" charset="0"/>
              </a:rPr>
              <a:t>-Oyuncuların Müsabaka Performansı,</a:t>
            </a:r>
            <a:endParaRPr lang="tr-TR" dirty="0">
              <a:latin typeface="Calibri" pitchFamily="34" charset="0"/>
            </a:endParaRPr>
          </a:p>
          <a:p>
            <a:pPr indent="449263" algn="just" eaLnBrk="0" hangingPunct="0"/>
            <a:r>
              <a:rPr lang="tr-TR" dirty="0">
                <a:latin typeface="Calibri" pitchFamily="34" charset="0"/>
                <a:cs typeface="Times New Roman" pitchFamily="18" charset="0"/>
              </a:rPr>
              <a:t>-Rakip oyuncuların Müsabaka Performansı,</a:t>
            </a:r>
            <a:endParaRPr lang="tr-TR" dirty="0">
              <a:latin typeface="Calibri" pitchFamily="34" charset="0"/>
            </a:endParaRPr>
          </a:p>
          <a:p>
            <a:pPr indent="449263" algn="just" eaLnBrk="0" hangingPunct="0"/>
            <a:r>
              <a:rPr lang="tr-TR" dirty="0">
                <a:latin typeface="Calibri" pitchFamily="34" charset="0"/>
                <a:cs typeface="Times New Roman" pitchFamily="18" charset="0"/>
              </a:rPr>
              <a:t>- Skor Gelişimi. </a:t>
            </a:r>
            <a:endParaRPr lang="tr-TR" dirty="0">
              <a:latin typeface="Calibri" pitchFamily="34" charset="0"/>
            </a:endParaRPr>
          </a:p>
          <a:p>
            <a:pPr indent="449263" algn="just" eaLnBrk="0" hangingPunct="0"/>
            <a:r>
              <a:rPr lang="tr-TR" dirty="0">
                <a:latin typeface="Calibri" pitchFamily="34" charset="0"/>
                <a:cs typeface="Times New Roman" pitchFamily="18" charset="0"/>
              </a:rPr>
              <a:t>	Müsabakaya başlangıç aşamasında özellikle takım sporlarında, oyuna başlama kadrosu, yedek oyuncuların görevlendir ilmesi, özel durum görevlendirilmeleri (penaltı, faul vb. kullanacak oyuncu saptanması) maç öncesi süreçlerde belirlenir. </a:t>
            </a:r>
          </a:p>
          <a:p>
            <a:pPr indent="449263" algn="just" eaLnBrk="0" hangingPunct="0"/>
            <a:r>
              <a:rPr lang="tr-TR" dirty="0">
                <a:latin typeface="Calibri" pitchFamily="34" charset="0"/>
                <a:cs typeface="Times New Roman" pitchFamily="18" charset="0"/>
              </a:rPr>
              <a:t>	Antrenör ve oyuncu arasında etkileşim olmalıdır. Antrenörün sporcu veya takım üzerindeki etkisi sıradan olamaz. Bu etki rastgele değil, kesin olan uygulamaların birleşmesidir. </a:t>
            </a:r>
          </a:p>
          <a:p>
            <a:pPr indent="449263" algn="just" eaLnBrk="0" hangingPunct="0"/>
            <a:r>
              <a:rPr lang="tr-TR" dirty="0">
                <a:latin typeface="Calibri" pitchFamily="34" charset="0"/>
                <a:cs typeface="Times New Roman" pitchFamily="18" charset="0"/>
              </a:rPr>
              <a:t>	Antrenör gereğinde cesaretle oyunda risk alabilmelidir. Bu risk faktörü bilgi, deneyim ve becerisi ile azalacaktır.</a:t>
            </a:r>
            <a:endParaRPr lang="tr-TR" dirty="0">
              <a:latin typeface="Calibri"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57347" name="5 Dikdörtgen"/>
          <p:cNvSpPr>
            <a:spLocks noChangeArrowheads="1"/>
          </p:cNvSpPr>
          <p:nvPr/>
        </p:nvSpPr>
        <p:spPr bwMode="auto">
          <a:xfrm>
            <a:off x="500063" y="892175"/>
            <a:ext cx="7786687" cy="4894263"/>
          </a:xfrm>
          <a:prstGeom prst="rect">
            <a:avLst/>
          </a:prstGeom>
          <a:noFill/>
          <a:ln w="9525">
            <a:noFill/>
            <a:miter lim="800000"/>
            <a:headEnd/>
            <a:tailEnd/>
          </a:ln>
        </p:spPr>
        <p:txBody>
          <a:bodyPr>
            <a:spAutoFit/>
          </a:bodyPr>
          <a:lstStyle/>
          <a:p>
            <a:pPr indent="449263" algn="ctr" eaLnBrk="0" hangingPunct="0"/>
            <a:r>
              <a:rPr lang="tr-TR" b="1" dirty="0">
                <a:latin typeface="Calibri" pitchFamily="34" charset="0"/>
                <a:cs typeface="Times New Roman" pitchFamily="18" charset="0"/>
              </a:rPr>
              <a:t>Maç Hazırlığında Bazı Karar Örnekleri:</a:t>
            </a:r>
            <a:endParaRPr lang="tr-TR" b="1" dirty="0">
              <a:latin typeface="Calibri" pitchFamily="34" charset="0"/>
            </a:endParaRPr>
          </a:p>
          <a:p>
            <a:pPr indent="449263" algn="just" eaLnBrk="0" hangingPunct="0"/>
            <a:r>
              <a:rPr lang="tr-TR" dirty="0">
                <a:latin typeface="Calibri" pitchFamily="34" charset="0"/>
                <a:cs typeface="Times New Roman" pitchFamily="18" charset="0"/>
              </a:rPr>
              <a:t>-Hücum ve savunma sistemleri,</a:t>
            </a:r>
            <a:endParaRPr lang="tr-TR" dirty="0">
              <a:latin typeface="Calibri" pitchFamily="34" charset="0"/>
            </a:endParaRPr>
          </a:p>
          <a:p>
            <a:pPr indent="449263" algn="just" eaLnBrk="0" hangingPunct="0"/>
            <a:r>
              <a:rPr lang="tr-TR" dirty="0">
                <a:latin typeface="Calibri" pitchFamily="34" charset="0"/>
                <a:cs typeface="Times New Roman" pitchFamily="18" charset="0"/>
              </a:rPr>
              <a:t>-Hızlı hücum formları,</a:t>
            </a:r>
            <a:endParaRPr lang="tr-TR" dirty="0">
              <a:latin typeface="Calibri" pitchFamily="34" charset="0"/>
            </a:endParaRPr>
          </a:p>
          <a:p>
            <a:pPr indent="449263" algn="just" eaLnBrk="0" hangingPunct="0"/>
            <a:r>
              <a:rPr lang="tr-TR" dirty="0">
                <a:latin typeface="Calibri" pitchFamily="34" charset="0"/>
                <a:cs typeface="Times New Roman" pitchFamily="18" charset="0"/>
              </a:rPr>
              <a:t>-Savunma ve hücumda grup taktikleri,</a:t>
            </a:r>
            <a:endParaRPr lang="tr-TR" dirty="0">
              <a:latin typeface="Calibri" pitchFamily="34" charset="0"/>
            </a:endParaRPr>
          </a:p>
          <a:p>
            <a:pPr indent="449263" algn="just" eaLnBrk="0" hangingPunct="0"/>
            <a:r>
              <a:rPr lang="tr-TR" dirty="0">
                <a:latin typeface="Calibri" pitchFamily="34" charset="0"/>
                <a:cs typeface="Times New Roman" pitchFamily="18" charset="0"/>
              </a:rPr>
              <a:t>-Teorik ve psikolojik hazırlık,</a:t>
            </a:r>
            <a:endParaRPr lang="tr-TR" dirty="0">
              <a:latin typeface="Calibri" pitchFamily="34" charset="0"/>
            </a:endParaRPr>
          </a:p>
          <a:p>
            <a:pPr indent="449263" algn="just" eaLnBrk="0" hangingPunct="0"/>
            <a:r>
              <a:rPr lang="tr-TR" dirty="0">
                <a:latin typeface="Calibri" pitchFamily="34" charset="0"/>
                <a:cs typeface="Times New Roman" pitchFamily="18" charset="0"/>
              </a:rPr>
              <a:t>-Oyuncuların görevlendirilmesi ve sorumluluklarının belirlenmesi,</a:t>
            </a:r>
            <a:endParaRPr lang="tr-TR" dirty="0">
              <a:latin typeface="Calibri" pitchFamily="34" charset="0"/>
            </a:endParaRPr>
          </a:p>
          <a:p>
            <a:pPr indent="449263" algn="just" eaLnBrk="0" hangingPunct="0"/>
            <a:r>
              <a:rPr lang="tr-TR" dirty="0">
                <a:latin typeface="Calibri" pitchFamily="34" charset="0"/>
                <a:cs typeface="Times New Roman" pitchFamily="18" charset="0"/>
              </a:rPr>
              <a:t>-Isınma metotları ve süresi</a:t>
            </a:r>
            <a:endParaRPr lang="tr-TR" dirty="0">
              <a:latin typeface="Calibri" pitchFamily="34" charset="0"/>
            </a:endParaRPr>
          </a:p>
          <a:p>
            <a:pPr indent="449263" algn="just" eaLnBrk="0" hangingPunct="0"/>
            <a:r>
              <a:rPr lang="tr-TR" dirty="0">
                <a:latin typeface="Calibri" pitchFamily="34" charset="0"/>
                <a:cs typeface="Times New Roman" pitchFamily="18" charset="0"/>
              </a:rPr>
              <a:t>Müsabaka öncesi motivasyon için bazı alışkanlık haline gelmiş uygulamalara da ihtiyaç vardır (semboller, konuşma, maskot, vb.)</a:t>
            </a:r>
            <a:endParaRPr lang="tr-TR" dirty="0">
              <a:latin typeface="Calibri" pitchFamily="34" charset="0"/>
            </a:endParaRPr>
          </a:p>
          <a:p>
            <a:pPr indent="449263" algn="ctr" eaLnBrk="0" hangingPunct="0"/>
            <a:r>
              <a:rPr lang="tr-TR" b="1" dirty="0">
                <a:latin typeface="Calibri" pitchFamily="34" charset="0"/>
                <a:cs typeface="Times New Roman" pitchFamily="18" charset="0"/>
              </a:rPr>
              <a:t>Maç Esnasında Bazı Karar Verme Örnekleri:</a:t>
            </a:r>
            <a:endParaRPr lang="tr-TR" b="1" dirty="0">
              <a:latin typeface="Calibri" pitchFamily="34" charset="0"/>
            </a:endParaRPr>
          </a:p>
          <a:p>
            <a:pPr indent="449263" algn="just" eaLnBrk="0" hangingPunct="0"/>
            <a:r>
              <a:rPr lang="tr-TR" dirty="0">
                <a:latin typeface="Calibri" pitchFamily="34" charset="0"/>
                <a:cs typeface="Times New Roman" pitchFamily="18" charset="0"/>
              </a:rPr>
              <a:t>-Hücum ve savunma taktiklerini sürdürmek veya değiştirmek,</a:t>
            </a:r>
            <a:endParaRPr lang="tr-TR" dirty="0">
              <a:latin typeface="Calibri" pitchFamily="34" charset="0"/>
            </a:endParaRPr>
          </a:p>
          <a:p>
            <a:pPr indent="449263" algn="just" eaLnBrk="0" hangingPunct="0"/>
            <a:r>
              <a:rPr lang="tr-TR" dirty="0">
                <a:latin typeface="Calibri" pitchFamily="34" charset="0"/>
                <a:cs typeface="Times New Roman" pitchFamily="18" charset="0"/>
              </a:rPr>
              <a:t>-Oyuncuların değişim zamanı ve alternatifi,</a:t>
            </a:r>
            <a:endParaRPr lang="tr-TR" dirty="0">
              <a:latin typeface="Calibri" pitchFamily="34" charset="0"/>
            </a:endParaRPr>
          </a:p>
          <a:p>
            <a:pPr indent="449263" algn="just" eaLnBrk="0" hangingPunct="0"/>
            <a:r>
              <a:rPr lang="tr-TR" dirty="0">
                <a:latin typeface="Calibri" pitchFamily="34" charset="0"/>
                <a:cs typeface="Times New Roman" pitchFamily="18" charset="0"/>
              </a:rPr>
              <a:t>-Oyunculara yeni bilgi sağlama ve aktarma,</a:t>
            </a:r>
            <a:endParaRPr lang="tr-TR" dirty="0">
              <a:latin typeface="Calibri" pitchFamily="34" charset="0"/>
            </a:endParaRPr>
          </a:p>
          <a:p>
            <a:pPr indent="449263" algn="just" eaLnBrk="0" hangingPunct="0"/>
            <a:r>
              <a:rPr lang="tr-TR" dirty="0">
                <a:latin typeface="Calibri" pitchFamily="34" charset="0"/>
                <a:cs typeface="Times New Roman" pitchFamily="18" charset="0"/>
              </a:rPr>
              <a:t>-Mola zamanları,</a:t>
            </a:r>
            <a:endParaRPr lang="tr-TR" dirty="0">
              <a:latin typeface="Calibri" pitchFamily="34" charset="0"/>
            </a:endParaRPr>
          </a:p>
          <a:p>
            <a:pPr indent="449263" algn="just" eaLnBrk="0" hangingPunct="0"/>
            <a:r>
              <a:rPr lang="tr-TR" dirty="0">
                <a:latin typeface="Calibri" pitchFamily="34" charset="0"/>
                <a:cs typeface="Times New Roman" pitchFamily="18" charset="0"/>
              </a:rPr>
              <a:t>-Hakem kararlarına tepkiler,</a:t>
            </a:r>
            <a:endParaRPr lang="tr-TR" dirty="0">
              <a:latin typeface="Calibri" pitchFamily="34" charset="0"/>
            </a:endParaRPr>
          </a:p>
          <a:p>
            <a:pPr indent="449263" algn="just" eaLnBrk="0" hangingPunct="0"/>
            <a:r>
              <a:rPr lang="tr-TR" dirty="0">
                <a:latin typeface="Calibri" pitchFamily="34" charset="0"/>
                <a:cs typeface="Times New Roman" pitchFamily="18" charset="0"/>
              </a:rPr>
              <a:t>-Devre arası kullanımı,</a:t>
            </a:r>
            <a:endParaRPr lang="tr-TR" dirty="0">
              <a:latin typeface="Calibri" pitchFamily="34" charset="0"/>
            </a:endParaRPr>
          </a:p>
          <a:p>
            <a:pPr indent="449263" algn="just" eaLnBrk="0" hangingPunct="0"/>
            <a:r>
              <a:rPr lang="tr-TR" dirty="0">
                <a:latin typeface="Calibri" pitchFamily="34" charset="0"/>
                <a:cs typeface="Times New Roman" pitchFamily="18" charset="0"/>
              </a:rPr>
              <a:t>-Zaman ve skora göre alınacak önlemler,</a:t>
            </a:r>
            <a:endParaRPr lang="tr-TR" dirty="0">
              <a:latin typeface="Calibri"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58371" name="3 Dikdörtgen"/>
          <p:cNvSpPr>
            <a:spLocks noChangeArrowheads="1"/>
          </p:cNvSpPr>
          <p:nvPr/>
        </p:nvSpPr>
        <p:spPr bwMode="auto">
          <a:xfrm>
            <a:off x="714375" y="1258888"/>
            <a:ext cx="7643813" cy="3786187"/>
          </a:xfrm>
          <a:prstGeom prst="rect">
            <a:avLst/>
          </a:prstGeom>
          <a:noFill/>
          <a:ln w="9525">
            <a:noFill/>
            <a:miter lim="800000"/>
            <a:headEnd/>
            <a:tailEnd/>
          </a:ln>
        </p:spPr>
        <p:txBody>
          <a:bodyPr>
            <a:spAutoFit/>
          </a:bodyPr>
          <a:lstStyle/>
          <a:p>
            <a:pPr algn="just" eaLnBrk="0" hangingPunct="0"/>
            <a:r>
              <a:rPr lang="tr-TR">
                <a:cs typeface="Times New Roman" pitchFamily="18" charset="0"/>
              </a:rPr>
              <a:t>Ayrıca üst düzey verim için özellikle takım ruhunun geliştirilmesi gereklidir. Bu konudaki bazı öneriler şu şekildedir;</a:t>
            </a:r>
            <a:endParaRPr lang="tr-TR" sz="600"/>
          </a:p>
          <a:p>
            <a:pPr algn="just" eaLnBrk="0" hangingPunct="0"/>
            <a:r>
              <a:rPr lang="tr-TR">
                <a:cs typeface="Times New Roman" pitchFamily="18" charset="0"/>
              </a:rPr>
              <a:t> </a:t>
            </a:r>
            <a:br>
              <a:rPr lang="tr-TR">
                <a:cs typeface="Times New Roman" pitchFamily="18" charset="0"/>
              </a:rPr>
            </a:br>
            <a:r>
              <a:rPr lang="tr-TR">
                <a:cs typeface="Times New Roman" pitchFamily="18" charset="0"/>
              </a:rPr>
              <a:t>1-Amacın belirlenmesi,</a:t>
            </a:r>
            <a:endParaRPr lang="tr-TR" sz="600"/>
          </a:p>
          <a:p>
            <a:pPr algn="just" eaLnBrk="0" hangingPunct="0"/>
            <a:r>
              <a:rPr lang="tr-TR">
                <a:cs typeface="Times New Roman" pitchFamily="18" charset="0"/>
              </a:rPr>
              <a:t>2-Oyunculardan istenilenin belirlenmesi,</a:t>
            </a:r>
            <a:endParaRPr lang="tr-TR" sz="600"/>
          </a:p>
          <a:p>
            <a:pPr algn="just" eaLnBrk="0" hangingPunct="0"/>
            <a:r>
              <a:rPr lang="tr-TR">
                <a:cs typeface="Times New Roman" pitchFamily="18" charset="0"/>
              </a:rPr>
              <a:t>3- Zihinsel hazırlık,</a:t>
            </a:r>
            <a:endParaRPr lang="tr-TR" sz="600"/>
          </a:p>
          <a:p>
            <a:pPr algn="just" eaLnBrk="0" hangingPunct="0"/>
            <a:r>
              <a:rPr lang="tr-TR">
                <a:cs typeface="Times New Roman" pitchFamily="18" charset="0"/>
              </a:rPr>
              <a:t>4- Geleceğin önemliliği,</a:t>
            </a:r>
            <a:endParaRPr lang="tr-TR" sz="600"/>
          </a:p>
          <a:p>
            <a:pPr algn="just" eaLnBrk="0" hangingPunct="0"/>
            <a:r>
              <a:rPr lang="tr-TR" i="1">
                <a:latin typeface="Helvetica, sans-serif"/>
                <a:cs typeface="Times New Roman" pitchFamily="18" charset="0"/>
              </a:rPr>
              <a:t>5- </a:t>
            </a:r>
            <a:r>
              <a:rPr lang="tr-TR">
                <a:cs typeface="Times New Roman" pitchFamily="18" charset="0"/>
              </a:rPr>
              <a:t>Takımı motive etmek,</a:t>
            </a:r>
            <a:endParaRPr lang="tr-TR" sz="600"/>
          </a:p>
          <a:p>
            <a:pPr algn="just" eaLnBrk="0" hangingPunct="0"/>
            <a:r>
              <a:rPr lang="tr-TR">
                <a:cs typeface="Times New Roman" pitchFamily="18" charset="0"/>
              </a:rPr>
              <a:t>6- Çevredeki alınacak sonuçlarla mutlu olmasını bilmek,</a:t>
            </a:r>
            <a:endParaRPr lang="tr-TR" sz="600"/>
          </a:p>
          <a:p>
            <a:pPr algn="just" eaLnBrk="0" hangingPunct="0"/>
            <a:r>
              <a:rPr lang="tr-TR">
                <a:cs typeface="Times New Roman" pitchFamily="18" charset="0"/>
              </a:rPr>
              <a:t>7- Yaratıcılığın cesaretlendirilmesi,</a:t>
            </a:r>
            <a:endParaRPr lang="tr-TR" sz="600"/>
          </a:p>
          <a:p>
            <a:pPr algn="just" eaLnBrk="0" hangingPunct="0"/>
            <a:r>
              <a:rPr lang="tr-TR">
                <a:cs typeface="Times New Roman" pitchFamily="18" charset="0"/>
              </a:rPr>
              <a:t>8- Toplantılar (konuya özgü),</a:t>
            </a:r>
            <a:endParaRPr lang="tr-TR" sz="600"/>
          </a:p>
          <a:p>
            <a:pPr algn="just" eaLnBrk="0" hangingPunct="0"/>
            <a:r>
              <a:rPr lang="tr-TR">
                <a:cs typeface="Times New Roman" pitchFamily="18" charset="0"/>
              </a:rPr>
              <a:t>9- Genel deneyimler,</a:t>
            </a:r>
            <a:endParaRPr lang="tr-TR" sz="600"/>
          </a:p>
          <a:p>
            <a:pPr algn="just" eaLnBrk="0" hangingPunct="0"/>
            <a:r>
              <a:rPr lang="tr-TR">
                <a:latin typeface="Helvetica, sans-serif"/>
                <a:cs typeface="Times New Roman" pitchFamily="18" charset="0"/>
              </a:rPr>
              <a:t>10- </a:t>
            </a:r>
            <a:r>
              <a:rPr lang="tr-TR">
                <a:cs typeface="Times New Roman" pitchFamily="18" charset="0"/>
              </a:rPr>
              <a:t>Ödüllendirme,</a:t>
            </a:r>
            <a:endParaRPr lang="tr-TR" sz="24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59395" name="3 Dikdörtgen"/>
          <p:cNvSpPr>
            <a:spLocks noChangeArrowheads="1"/>
          </p:cNvSpPr>
          <p:nvPr/>
        </p:nvSpPr>
        <p:spPr bwMode="auto">
          <a:xfrm>
            <a:off x="571500" y="847725"/>
            <a:ext cx="7858125" cy="3138488"/>
          </a:xfrm>
          <a:prstGeom prst="rect">
            <a:avLst/>
          </a:prstGeom>
          <a:noFill/>
          <a:ln w="9525">
            <a:noFill/>
            <a:miter lim="800000"/>
            <a:headEnd/>
            <a:tailEnd/>
          </a:ln>
        </p:spPr>
        <p:txBody>
          <a:bodyPr>
            <a:spAutoFit/>
          </a:bodyPr>
          <a:lstStyle/>
          <a:p>
            <a:pPr algn="just" eaLnBrk="0" hangingPunct="0"/>
            <a:r>
              <a:rPr lang="tr-TR">
                <a:latin typeface="Calibri" pitchFamily="34" charset="0"/>
                <a:cs typeface="Times New Roman" pitchFamily="18" charset="0"/>
              </a:rPr>
              <a:t>Bunların geliştirilmesi için ise alınacak bazı önemli önlemleri şu şekilde sıralayabiliriz; </a:t>
            </a:r>
            <a:br>
              <a:rPr lang="tr-TR">
                <a:latin typeface="Calibri" pitchFamily="34" charset="0"/>
                <a:cs typeface="Times New Roman" pitchFamily="18" charset="0"/>
              </a:rPr>
            </a:br>
            <a:r>
              <a:rPr lang="tr-TR">
                <a:latin typeface="Calibri" pitchFamily="34" charset="0"/>
                <a:cs typeface="Times New Roman" pitchFamily="18" charset="0"/>
              </a:rPr>
              <a:t>1- Sorumluluğun bölüştürülmesi,</a:t>
            </a:r>
            <a:endParaRPr lang="tr-TR">
              <a:latin typeface="Calibri" pitchFamily="34" charset="0"/>
            </a:endParaRPr>
          </a:p>
          <a:p>
            <a:pPr algn="just" eaLnBrk="0" hangingPunct="0"/>
            <a:r>
              <a:rPr lang="tr-TR">
                <a:latin typeface="Calibri" pitchFamily="34" charset="0"/>
                <a:cs typeface="Times New Roman" pitchFamily="18" charset="0"/>
              </a:rPr>
              <a:t>2- Bazen arkadaşça antrenörlük yönetimi,</a:t>
            </a:r>
            <a:endParaRPr lang="tr-TR">
              <a:latin typeface="Calibri" pitchFamily="34" charset="0"/>
            </a:endParaRPr>
          </a:p>
          <a:p>
            <a:pPr algn="just" eaLnBrk="0" hangingPunct="0"/>
            <a:r>
              <a:rPr lang="tr-TR">
                <a:latin typeface="Calibri" pitchFamily="34" charset="0"/>
                <a:cs typeface="Times New Roman" pitchFamily="18" charset="0"/>
              </a:rPr>
              <a:t>3- Takım ruhunu oluşturmak,</a:t>
            </a:r>
            <a:endParaRPr lang="tr-TR">
              <a:latin typeface="Calibri" pitchFamily="34" charset="0"/>
            </a:endParaRPr>
          </a:p>
          <a:p>
            <a:pPr algn="just" eaLnBrk="0" hangingPunct="0"/>
            <a:r>
              <a:rPr lang="tr-TR">
                <a:latin typeface="Calibri" pitchFamily="34" charset="0"/>
                <a:cs typeface="Times New Roman" pitchFamily="18" charset="0"/>
              </a:rPr>
              <a:t>4- Kendine güveni yaratmak, </a:t>
            </a:r>
            <a:endParaRPr lang="tr-TR">
              <a:latin typeface="Calibri" pitchFamily="34" charset="0"/>
            </a:endParaRPr>
          </a:p>
          <a:p>
            <a:pPr algn="just" eaLnBrk="0" hangingPunct="0"/>
            <a:r>
              <a:rPr lang="tr-TR">
                <a:latin typeface="Calibri" pitchFamily="34" charset="0"/>
                <a:cs typeface="Times New Roman" pitchFamily="18" charset="0"/>
              </a:rPr>
              <a:t>5- İstenileni belirlemek ,</a:t>
            </a:r>
            <a:endParaRPr lang="tr-TR">
              <a:latin typeface="Calibri" pitchFamily="34" charset="0"/>
            </a:endParaRPr>
          </a:p>
          <a:p>
            <a:pPr algn="just" eaLnBrk="0" hangingPunct="0"/>
            <a:r>
              <a:rPr lang="tr-TR">
                <a:latin typeface="Calibri" pitchFamily="34" charset="0"/>
                <a:cs typeface="Times New Roman" pitchFamily="18" charset="0"/>
              </a:rPr>
              <a:t>6- Zihinsel çalışma ,</a:t>
            </a:r>
            <a:endParaRPr lang="tr-TR">
              <a:latin typeface="Calibri" pitchFamily="34" charset="0"/>
            </a:endParaRPr>
          </a:p>
          <a:p>
            <a:pPr algn="just" eaLnBrk="0" hangingPunct="0"/>
            <a:r>
              <a:rPr lang="tr-TR">
                <a:latin typeface="Calibri" pitchFamily="34" charset="0"/>
                <a:cs typeface="Times New Roman" pitchFamily="18" charset="0"/>
              </a:rPr>
              <a:t>7- Antrenör-oyuncu işbirliği ,</a:t>
            </a:r>
            <a:endParaRPr lang="tr-TR">
              <a:latin typeface="Calibri" pitchFamily="34" charset="0"/>
            </a:endParaRPr>
          </a:p>
          <a:p>
            <a:pPr algn="just" eaLnBrk="0" hangingPunct="0"/>
            <a:r>
              <a:rPr lang="tr-TR">
                <a:latin typeface="Calibri" pitchFamily="34" charset="0"/>
                <a:cs typeface="Times New Roman" pitchFamily="18" charset="0"/>
              </a:rPr>
              <a:t>8- Sosyal etkinlikler (beraber eğlenme vb.),</a:t>
            </a:r>
            <a:endParaRPr lang="tr-TR">
              <a:latin typeface="Calibri" pitchFamily="34" charset="0"/>
            </a:endParaRPr>
          </a:p>
          <a:p>
            <a:pPr algn="just" eaLnBrk="0" hangingPunct="0"/>
            <a:r>
              <a:rPr lang="tr-TR">
                <a:latin typeface="Calibri" pitchFamily="34" charset="0"/>
                <a:cs typeface="Times New Roman" pitchFamily="18" charset="0"/>
              </a:rPr>
              <a:t>	</a:t>
            </a:r>
            <a:endParaRPr lang="tr-TR">
              <a:latin typeface="Calibri"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60419" name="3 Dikdörtgen"/>
          <p:cNvSpPr>
            <a:spLocks noChangeArrowheads="1"/>
          </p:cNvSpPr>
          <p:nvPr/>
        </p:nvSpPr>
        <p:spPr bwMode="auto">
          <a:xfrm>
            <a:off x="500063" y="928688"/>
            <a:ext cx="7858125" cy="5632311"/>
          </a:xfrm>
          <a:prstGeom prst="rect">
            <a:avLst/>
          </a:prstGeom>
          <a:noFill/>
          <a:ln w="9525">
            <a:noFill/>
            <a:miter lim="800000"/>
            <a:headEnd/>
            <a:tailEnd/>
          </a:ln>
        </p:spPr>
        <p:txBody>
          <a:bodyPr>
            <a:spAutoFit/>
          </a:bodyPr>
          <a:lstStyle/>
          <a:p>
            <a:pPr algn="ctr" eaLnBrk="0" hangingPunct="0"/>
            <a:r>
              <a:rPr lang="tr-TR" b="1" dirty="0">
                <a:latin typeface="Calibri" pitchFamily="34" charset="0"/>
                <a:cs typeface="Times New Roman" pitchFamily="18" charset="0"/>
              </a:rPr>
              <a:t>3 Müsabaka Sonrası</a:t>
            </a:r>
            <a:endParaRPr lang="tr-TR" b="1" dirty="0">
              <a:latin typeface="Calibri" pitchFamily="34" charset="0"/>
            </a:endParaRPr>
          </a:p>
          <a:p>
            <a:pPr algn="just" eaLnBrk="0" hangingPunct="0"/>
            <a:r>
              <a:rPr lang="tr-TR" dirty="0">
                <a:latin typeface="Calibri" pitchFamily="34" charset="0"/>
                <a:cs typeface="Times New Roman" pitchFamily="18" charset="0"/>
              </a:rPr>
              <a:t>	Bu aşamada, müsabaka sonrası antrenör-oyuncu işbirliği, müsabaka sonrasında performansın yükseltilmesi için uygulanılacak metotların analizi üzerinde daha çok durulur. Doğru değerlendirme, gelecekteki çalışma programlarının düzenlenmesine yarar sağlarken, yanlış değerlendirmeler sporcu veya takımın gelişimini veya ilerideki müsabakaları olumsuz etkileyecektir.</a:t>
            </a:r>
            <a:endParaRPr lang="tr-TR" dirty="0">
              <a:latin typeface="Calibri" pitchFamily="34" charset="0"/>
            </a:endParaRPr>
          </a:p>
          <a:p>
            <a:pPr algn="ctr" eaLnBrk="0" hangingPunct="0"/>
            <a:r>
              <a:rPr lang="tr-TR" b="1" dirty="0">
                <a:latin typeface="Calibri" pitchFamily="34" charset="0"/>
                <a:cs typeface="Times New Roman" pitchFamily="18" charset="0"/>
              </a:rPr>
              <a:t>Değerlendirmenin Amaçları:</a:t>
            </a:r>
            <a:endParaRPr lang="tr-TR" b="1" dirty="0">
              <a:latin typeface="Calibri" pitchFamily="34" charset="0"/>
            </a:endParaRPr>
          </a:p>
          <a:p>
            <a:pPr algn="just" eaLnBrk="0" hangingPunct="0"/>
            <a:r>
              <a:rPr lang="tr-TR" dirty="0">
                <a:latin typeface="Calibri" pitchFamily="34" charset="0"/>
                <a:cs typeface="Times New Roman" pitchFamily="18" charset="0"/>
              </a:rPr>
              <a:t>- Genel taktik anlayış düzeyinin saptanması,</a:t>
            </a:r>
            <a:endParaRPr lang="tr-TR" dirty="0">
              <a:latin typeface="Calibri" pitchFamily="34" charset="0"/>
            </a:endParaRPr>
          </a:p>
          <a:p>
            <a:pPr algn="just" eaLnBrk="0" hangingPunct="0"/>
            <a:r>
              <a:rPr lang="tr-TR" dirty="0">
                <a:latin typeface="Calibri" pitchFamily="34" charset="0"/>
                <a:cs typeface="Times New Roman" pitchFamily="18" charset="0"/>
              </a:rPr>
              <a:t>-Takım oyununun etkinliği,</a:t>
            </a:r>
            <a:endParaRPr lang="tr-TR" dirty="0">
              <a:latin typeface="Calibri" pitchFamily="34" charset="0"/>
            </a:endParaRPr>
          </a:p>
          <a:p>
            <a:pPr algn="just" eaLnBrk="0" hangingPunct="0"/>
            <a:r>
              <a:rPr lang="tr-TR" dirty="0">
                <a:latin typeface="Calibri" pitchFamily="34" charset="0"/>
                <a:cs typeface="Times New Roman" pitchFamily="18" charset="0"/>
              </a:rPr>
              <a:t>- Kritik alanlarda takımın başarısı,</a:t>
            </a:r>
            <a:endParaRPr lang="tr-TR" dirty="0">
              <a:latin typeface="Calibri" pitchFamily="34" charset="0"/>
            </a:endParaRPr>
          </a:p>
          <a:p>
            <a:pPr algn="ctr" eaLnBrk="0" hangingPunct="0"/>
            <a:r>
              <a:rPr lang="tr-TR" dirty="0">
                <a:latin typeface="Calibri" pitchFamily="34" charset="0"/>
                <a:cs typeface="Times New Roman" pitchFamily="18" charset="0"/>
              </a:rPr>
              <a:t> </a:t>
            </a:r>
            <a:br>
              <a:rPr lang="tr-TR" dirty="0">
                <a:latin typeface="Calibri" pitchFamily="34" charset="0"/>
                <a:cs typeface="Times New Roman" pitchFamily="18" charset="0"/>
              </a:rPr>
            </a:br>
            <a:r>
              <a:rPr lang="tr-TR" dirty="0">
                <a:latin typeface="Calibri" pitchFamily="34" charset="0"/>
                <a:cs typeface="Times New Roman" pitchFamily="18" charset="0"/>
              </a:rPr>
              <a:t>Uygulamada bunun anlamı;</a:t>
            </a:r>
            <a:endParaRPr lang="tr-TR" dirty="0">
              <a:latin typeface="Calibri" pitchFamily="34" charset="0"/>
            </a:endParaRPr>
          </a:p>
          <a:p>
            <a:pPr algn="just" eaLnBrk="0" hangingPunct="0"/>
            <a:r>
              <a:rPr lang="tr-TR" dirty="0">
                <a:latin typeface="Calibri" pitchFamily="34" charset="0"/>
                <a:cs typeface="Times New Roman" pitchFamily="18" charset="0"/>
              </a:rPr>
              <a:t>-Taktik durumların verimlilik düzeyinin geliştirilmesi,</a:t>
            </a:r>
            <a:endParaRPr lang="tr-TR" dirty="0">
              <a:latin typeface="Calibri" pitchFamily="34" charset="0"/>
            </a:endParaRPr>
          </a:p>
          <a:p>
            <a:pPr algn="just" eaLnBrk="0" hangingPunct="0"/>
            <a:r>
              <a:rPr lang="tr-TR" dirty="0">
                <a:latin typeface="Calibri" pitchFamily="34" charset="0"/>
                <a:cs typeface="Times New Roman" pitchFamily="18" charset="0"/>
              </a:rPr>
              <a:t>-Farklı taktik anlayışların antrenmanlarda çalışılması ,</a:t>
            </a:r>
            <a:endParaRPr lang="tr-TR" dirty="0">
              <a:latin typeface="Calibri" pitchFamily="34" charset="0"/>
            </a:endParaRPr>
          </a:p>
          <a:p>
            <a:pPr algn="just" eaLnBrk="0" hangingPunct="0"/>
            <a:r>
              <a:rPr lang="tr-TR" dirty="0">
                <a:latin typeface="Calibri" pitchFamily="34" charset="0"/>
                <a:cs typeface="Times New Roman" pitchFamily="18" charset="0"/>
              </a:rPr>
              <a:t>-Taktiksel durumları çözmek için bireysel ve </a:t>
            </a:r>
            <a:r>
              <a:rPr lang="tr-TR" dirty="0" err="1">
                <a:latin typeface="Calibri" pitchFamily="34" charset="0"/>
                <a:cs typeface="Times New Roman" pitchFamily="18" charset="0"/>
              </a:rPr>
              <a:t>kollektif</a:t>
            </a:r>
            <a:r>
              <a:rPr lang="tr-TR" dirty="0">
                <a:latin typeface="Calibri" pitchFamily="34" charset="0"/>
                <a:cs typeface="Times New Roman" pitchFamily="18" charset="0"/>
              </a:rPr>
              <a:t> çözümler,</a:t>
            </a:r>
            <a:endParaRPr lang="tr-TR" dirty="0">
              <a:latin typeface="Calibri" pitchFamily="34" charset="0"/>
            </a:endParaRPr>
          </a:p>
          <a:p>
            <a:pPr algn="just" eaLnBrk="0" hangingPunct="0"/>
            <a:r>
              <a:rPr lang="tr-TR" dirty="0">
                <a:latin typeface="Calibri" pitchFamily="34" charset="0"/>
                <a:cs typeface="Times New Roman" pitchFamily="18" charset="0"/>
              </a:rPr>
              <a:t>-Taktiksel verimlilik ve sonuç performansı arasındaki ilişki ,</a:t>
            </a:r>
            <a:endParaRPr lang="tr-TR" dirty="0">
              <a:latin typeface="Calibri" pitchFamily="34" charset="0"/>
            </a:endParaRPr>
          </a:p>
          <a:p>
            <a:pPr algn="just" eaLnBrk="0" hangingPunct="0"/>
            <a:r>
              <a:rPr lang="tr-TR" dirty="0">
                <a:latin typeface="Calibri" pitchFamily="34" charset="0"/>
                <a:cs typeface="Times New Roman" pitchFamily="18" charset="0"/>
              </a:rPr>
              <a:t>- Farklı yarışma koşullarında </a:t>
            </a:r>
            <a:r>
              <a:rPr lang="tr-TR" dirty="0" err="1">
                <a:latin typeface="Calibri" pitchFamily="34" charset="0"/>
                <a:cs typeface="Times New Roman" pitchFamily="18" charset="0"/>
              </a:rPr>
              <a:t>kollektif</a:t>
            </a:r>
            <a:r>
              <a:rPr lang="tr-TR" dirty="0">
                <a:latin typeface="Calibri" pitchFamily="34" charset="0"/>
                <a:cs typeface="Times New Roman" pitchFamily="18" charset="0"/>
              </a:rPr>
              <a:t> ve bireysel </a:t>
            </a:r>
            <a:r>
              <a:rPr lang="tr-TR" dirty="0" err="1">
                <a:latin typeface="Calibri" pitchFamily="34" charset="0"/>
                <a:cs typeface="Times New Roman" pitchFamily="18" charset="0"/>
              </a:rPr>
              <a:t>performansdaki</a:t>
            </a:r>
            <a:r>
              <a:rPr lang="tr-TR" dirty="0">
                <a:latin typeface="Calibri" pitchFamily="34" charset="0"/>
                <a:cs typeface="Times New Roman" pitchFamily="18" charset="0"/>
              </a:rPr>
              <a:t> farklılıklar. </a:t>
            </a:r>
            <a:br>
              <a:rPr lang="tr-TR" dirty="0">
                <a:latin typeface="Calibri" pitchFamily="34" charset="0"/>
                <a:cs typeface="Times New Roman" pitchFamily="18" charset="0"/>
              </a:rPr>
            </a:br>
            <a:r>
              <a:rPr lang="tr-TR" dirty="0">
                <a:latin typeface="Calibri" pitchFamily="34" charset="0"/>
                <a:cs typeface="Times New Roman" pitchFamily="18" charset="0"/>
              </a:rPr>
              <a:t>	Yukarıdaki belirtilen analiz ve değerlendirmeler objektif yapıldığı takdirde olumsuzluklar antrenör tarafından minimum düzeye indirilebilir. Takım ve sporcu bazında daha yüksek verim elde edilebilir. </a:t>
            </a:r>
            <a:endParaRPr lang="tr-TR" dirty="0">
              <a:latin typeface="Calibri"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785813" y="1000125"/>
            <a:ext cx="7715250" cy="5286375"/>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61443" name="3 Dikdörtgen"/>
          <p:cNvSpPr>
            <a:spLocks noChangeArrowheads="1"/>
          </p:cNvSpPr>
          <p:nvPr/>
        </p:nvSpPr>
        <p:spPr bwMode="auto">
          <a:xfrm>
            <a:off x="785786" y="1143000"/>
            <a:ext cx="7500990" cy="4161460"/>
          </a:xfrm>
          <a:prstGeom prst="rect">
            <a:avLst/>
          </a:prstGeom>
          <a:noFill/>
          <a:ln w="9525">
            <a:noFill/>
            <a:miter lim="800000"/>
            <a:headEnd/>
            <a:tailEnd/>
          </a:ln>
        </p:spPr>
        <p:txBody>
          <a:bodyPr wrap="square">
            <a:spAutoFit/>
          </a:bodyPr>
          <a:lstStyle/>
          <a:p>
            <a:pPr indent="449263" algn="just" eaLnBrk="0" hangingPunct="0">
              <a:lnSpc>
                <a:spcPct val="150000"/>
              </a:lnSpc>
            </a:pPr>
            <a:r>
              <a:rPr lang="tr-TR" sz="3600" dirty="0">
                <a:latin typeface="Calibri" pitchFamily="34" charset="0"/>
                <a:cs typeface="Times New Roman" pitchFamily="18" charset="0"/>
              </a:rPr>
              <a:t>BU BÖLÜMDE DÜNYACA ÜNLÜ ANTRENÖR VE COACH LARA GÖRE BİR ANTRENÖR / COACHTA BULUNMASI GEREKEN ÖZELLİKLER ELE ALINARAK AÇIKLANMAKTADIR.  </a:t>
            </a:r>
            <a:endParaRPr lang="tr-TR" sz="3600" dirty="0">
              <a:latin typeface="Calibri"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142875" y="928688"/>
            <a:ext cx="8669338" cy="461962"/>
          </a:xfrm>
          <a:prstGeom prst="rect">
            <a:avLst/>
          </a:prstGeom>
          <a:noFill/>
          <a:ln w="9525">
            <a:noFill/>
            <a:miter lim="800000"/>
            <a:headEnd/>
            <a:tailEnd/>
          </a:ln>
        </p:spPr>
        <p:txBody>
          <a:bodyPr wrap="none" anchor="ctr">
            <a:spAutoFit/>
          </a:bodyPr>
          <a:lstStyle/>
          <a:p>
            <a:r>
              <a:rPr lang="tr-TR" sz="2400" b="1">
                <a:latin typeface="Calibri" pitchFamily="34" charset="0"/>
                <a:ea typeface="Times New Roman" pitchFamily="18" charset="0"/>
                <a:cs typeface="Calibri" pitchFamily="34" charset="0"/>
              </a:rPr>
              <a:t>Morgan WOOTEN’a Göre Bir Antrenörde Olması Gereken Özellikler</a:t>
            </a:r>
            <a:endParaRPr lang="tr-TR" sz="2400">
              <a:ea typeface="Times New Roman" pitchFamily="18" charset="0"/>
              <a:cs typeface="Calibri" pitchFamily="34" charset="0"/>
            </a:endParaRPr>
          </a:p>
        </p:txBody>
      </p:sp>
      <p:pic>
        <p:nvPicPr>
          <p:cNvPr id="62467" name="Picture 3"/>
          <p:cNvPicPr>
            <a:picLocks noChangeAspect="1" noChangeArrowheads="1"/>
          </p:cNvPicPr>
          <p:nvPr/>
        </p:nvPicPr>
        <p:blipFill>
          <a:blip r:embed="rId2"/>
          <a:srcRect/>
          <a:stretch>
            <a:fillRect/>
          </a:stretch>
        </p:blipFill>
        <p:spPr bwMode="auto">
          <a:xfrm>
            <a:off x="714375" y="1428750"/>
            <a:ext cx="7858125" cy="4786313"/>
          </a:xfrm>
          <a:prstGeom prst="rect">
            <a:avLst/>
          </a:prstGeom>
          <a:noFill/>
          <a:ln w="9525">
            <a:noFill/>
            <a:miter lim="800000"/>
            <a:headEnd/>
            <a:tailEnd/>
          </a:ln>
        </p:spPr>
      </p:pic>
      <p:sp>
        <p:nvSpPr>
          <p:cNvPr id="6"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2"/>
          <a:srcRect/>
          <a:stretch>
            <a:fillRect/>
          </a:stretch>
        </p:blipFill>
        <p:spPr bwMode="auto">
          <a:xfrm>
            <a:off x="714375" y="857250"/>
            <a:ext cx="7786688" cy="542925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noChangeArrowheads="1"/>
          </p:cNvPicPr>
          <p:nvPr/>
        </p:nvPicPr>
        <p:blipFill>
          <a:blip r:embed="rId2"/>
          <a:srcRect/>
          <a:stretch>
            <a:fillRect/>
          </a:stretch>
        </p:blipFill>
        <p:spPr bwMode="auto">
          <a:xfrm>
            <a:off x="785813" y="1000125"/>
            <a:ext cx="7715250" cy="5253038"/>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2"/>
          <a:srcRect/>
          <a:stretch>
            <a:fillRect/>
          </a:stretch>
        </p:blipFill>
        <p:spPr bwMode="auto">
          <a:xfrm>
            <a:off x="785813" y="1357313"/>
            <a:ext cx="7715250" cy="3643312"/>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tr-TR">
              <a:latin typeface="Constantia" pitchFamily="18" charset="0"/>
            </a:endParaRPr>
          </a:p>
        </p:txBody>
      </p:sp>
      <p:pic>
        <p:nvPicPr>
          <p:cNvPr id="66563" name="Resim 1"/>
          <p:cNvPicPr>
            <a:picLocks noChangeAspect="1" noChangeArrowheads="1"/>
          </p:cNvPicPr>
          <p:nvPr/>
        </p:nvPicPr>
        <p:blipFill>
          <a:blip r:embed="rId2"/>
          <a:srcRect/>
          <a:stretch>
            <a:fillRect/>
          </a:stretch>
        </p:blipFill>
        <p:spPr bwMode="auto">
          <a:xfrm>
            <a:off x="500063" y="1285875"/>
            <a:ext cx="8001000" cy="5078413"/>
          </a:xfrm>
          <a:prstGeom prst="rect">
            <a:avLst/>
          </a:prstGeom>
          <a:noFill/>
          <a:ln w="9525">
            <a:noFill/>
            <a:miter lim="800000"/>
            <a:headEnd/>
            <a:tailEnd/>
          </a:ln>
        </p:spPr>
      </p:pic>
      <p:sp>
        <p:nvSpPr>
          <p:cNvPr id="66564" name="Rectangle 3"/>
          <p:cNvSpPr>
            <a:spLocks noChangeArrowheads="1"/>
          </p:cNvSpPr>
          <p:nvPr/>
        </p:nvSpPr>
        <p:spPr bwMode="auto">
          <a:xfrm>
            <a:off x="2857500" y="785813"/>
            <a:ext cx="3730625" cy="461962"/>
          </a:xfrm>
          <a:prstGeom prst="rect">
            <a:avLst/>
          </a:prstGeom>
          <a:noFill/>
          <a:ln w="9525">
            <a:noFill/>
            <a:miter lim="800000"/>
            <a:headEnd/>
            <a:tailEnd/>
          </a:ln>
        </p:spPr>
        <p:txBody>
          <a:bodyPr wrap="none" anchor="ctr">
            <a:spAutoFit/>
          </a:bodyPr>
          <a:lstStyle/>
          <a:p>
            <a:pPr algn="ctr"/>
            <a:r>
              <a:rPr lang="tr-TR" sz="2400" b="1">
                <a:latin typeface="Calibri" pitchFamily="34" charset="0"/>
                <a:ea typeface="Times New Roman" pitchFamily="18" charset="0"/>
                <a:cs typeface="Calibri" pitchFamily="34" charset="0"/>
              </a:rPr>
              <a:t>WOODEN BAŞARI PİRAMİDİ</a:t>
            </a:r>
            <a:endParaRPr lang="tr-TR" sz="2400">
              <a:ea typeface="Times New Roman" pitchFamily="18" charset="0"/>
              <a:cs typeface="Calibri" pitchFamily="34" charset="0"/>
            </a:endParaRPr>
          </a:p>
        </p:txBody>
      </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5 Dikdörtgen"/>
          <p:cNvSpPr>
            <a:spLocks noChangeArrowheads="1"/>
          </p:cNvSpPr>
          <p:nvPr/>
        </p:nvSpPr>
        <p:spPr bwMode="auto">
          <a:xfrm>
            <a:off x="785813" y="857250"/>
            <a:ext cx="7715250" cy="830263"/>
          </a:xfrm>
          <a:prstGeom prst="rect">
            <a:avLst/>
          </a:prstGeom>
          <a:noFill/>
          <a:ln w="9525">
            <a:noFill/>
            <a:miter lim="800000"/>
            <a:headEnd/>
            <a:tailEnd/>
          </a:ln>
        </p:spPr>
        <p:txBody>
          <a:bodyPr>
            <a:spAutoFit/>
          </a:bodyPr>
          <a:lstStyle/>
          <a:p>
            <a:pPr algn="ctr"/>
            <a:r>
              <a:rPr lang="tr-TR" sz="2400" b="1">
                <a:latin typeface="Constantia" pitchFamily="18" charset="0"/>
              </a:rPr>
              <a:t>Rick PİTİNO’ ya Göre Bir Antrenörde Olması Gereken Özellikler</a:t>
            </a:r>
            <a:endParaRPr lang="tr-TR" sz="2400">
              <a:latin typeface="Constantia" pitchFamily="18" charset="0"/>
            </a:endParaRPr>
          </a:p>
        </p:txBody>
      </p:sp>
      <p:pic>
        <p:nvPicPr>
          <p:cNvPr id="67587" name="Picture 1"/>
          <p:cNvPicPr>
            <a:picLocks noChangeAspect="1" noChangeArrowheads="1"/>
          </p:cNvPicPr>
          <p:nvPr/>
        </p:nvPicPr>
        <p:blipFill>
          <a:blip r:embed="rId2"/>
          <a:srcRect/>
          <a:stretch>
            <a:fillRect/>
          </a:stretch>
        </p:blipFill>
        <p:spPr bwMode="auto">
          <a:xfrm>
            <a:off x="785813" y="1785938"/>
            <a:ext cx="7715250" cy="4214812"/>
          </a:xfrm>
          <a:prstGeom prst="rect">
            <a:avLst/>
          </a:prstGeom>
          <a:noFill/>
          <a:ln w="9525">
            <a:noFill/>
            <a:miter lim="800000"/>
            <a:headEnd/>
            <a:tailEnd/>
          </a:ln>
        </p:spPr>
      </p:pic>
      <p:sp>
        <p:nvSpPr>
          <p:cNvPr id="6"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2"/>
          <a:srcRect/>
          <a:stretch>
            <a:fillRect/>
          </a:stretch>
        </p:blipFill>
        <p:spPr bwMode="auto">
          <a:xfrm>
            <a:off x="989013" y="1104900"/>
            <a:ext cx="7083425" cy="5038725"/>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2"/>
          <a:srcRect/>
          <a:stretch>
            <a:fillRect/>
          </a:stretch>
        </p:blipFill>
        <p:spPr bwMode="auto">
          <a:xfrm>
            <a:off x="928688" y="1071563"/>
            <a:ext cx="7429500" cy="5227637"/>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6 Grup"/>
          <p:cNvGrpSpPr>
            <a:grpSpLocks/>
          </p:cNvGrpSpPr>
          <p:nvPr/>
        </p:nvGrpSpPr>
        <p:grpSpPr bwMode="auto">
          <a:xfrm>
            <a:off x="714375" y="1143000"/>
            <a:ext cx="7572375" cy="5000625"/>
            <a:chOff x="785785" y="928670"/>
            <a:chExt cx="7786743" cy="5357850"/>
          </a:xfrm>
        </p:grpSpPr>
        <p:pic>
          <p:nvPicPr>
            <p:cNvPr id="70660" name="Picture 2"/>
            <p:cNvPicPr>
              <a:picLocks noChangeAspect="1" noChangeArrowheads="1"/>
            </p:cNvPicPr>
            <p:nvPr/>
          </p:nvPicPr>
          <p:blipFill>
            <a:blip r:embed="rId2"/>
            <a:srcRect/>
            <a:stretch>
              <a:fillRect/>
            </a:stretch>
          </p:blipFill>
          <p:spPr bwMode="auto">
            <a:xfrm>
              <a:off x="785786" y="928670"/>
              <a:ext cx="7786742" cy="1519214"/>
            </a:xfrm>
            <a:prstGeom prst="rect">
              <a:avLst/>
            </a:prstGeom>
            <a:noFill/>
            <a:ln w="9525">
              <a:noFill/>
              <a:miter lim="800000"/>
              <a:headEnd/>
              <a:tailEnd/>
            </a:ln>
          </p:spPr>
        </p:pic>
        <p:pic>
          <p:nvPicPr>
            <p:cNvPr id="70661" name="Picture 3"/>
            <p:cNvPicPr>
              <a:picLocks noChangeAspect="1" noChangeArrowheads="1"/>
            </p:cNvPicPr>
            <p:nvPr/>
          </p:nvPicPr>
          <p:blipFill>
            <a:blip r:embed="rId3"/>
            <a:srcRect/>
            <a:stretch>
              <a:fillRect/>
            </a:stretch>
          </p:blipFill>
          <p:spPr bwMode="auto">
            <a:xfrm>
              <a:off x="785785" y="2440000"/>
              <a:ext cx="7786743" cy="3846520"/>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714375" y="1071563"/>
            <a:ext cx="7786688" cy="4714875"/>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srcRect/>
          <a:stretch>
            <a:fillRect/>
          </a:stretch>
        </p:blipFill>
        <p:spPr bwMode="auto">
          <a:xfrm>
            <a:off x="928688" y="1143000"/>
            <a:ext cx="7286625" cy="5013325"/>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a:grpSpLocks/>
          </p:cNvGrpSpPr>
          <p:nvPr/>
        </p:nvGrpSpPr>
        <p:grpSpPr bwMode="auto">
          <a:xfrm>
            <a:off x="714375" y="1000125"/>
            <a:ext cx="7500938" cy="5214938"/>
            <a:chOff x="1000100" y="857232"/>
            <a:chExt cx="7019925" cy="5133996"/>
          </a:xfrm>
        </p:grpSpPr>
        <p:pic>
          <p:nvPicPr>
            <p:cNvPr id="73732" name="Picture 2"/>
            <p:cNvPicPr>
              <a:picLocks noChangeAspect="1" noChangeArrowheads="1"/>
            </p:cNvPicPr>
            <p:nvPr/>
          </p:nvPicPr>
          <p:blipFill>
            <a:blip r:embed="rId2"/>
            <a:srcRect/>
            <a:stretch>
              <a:fillRect/>
            </a:stretch>
          </p:blipFill>
          <p:spPr bwMode="auto">
            <a:xfrm>
              <a:off x="1000100" y="857232"/>
              <a:ext cx="7019925" cy="3076575"/>
            </a:xfrm>
            <a:prstGeom prst="rect">
              <a:avLst/>
            </a:prstGeom>
            <a:noFill/>
            <a:ln w="9525">
              <a:noFill/>
              <a:miter lim="800000"/>
              <a:headEnd/>
              <a:tailEnd/>
            </a:ln>
          </p:spPr>
        </p:pic>
        <p:pic>
          <p:nvPicPr>
            <p:cNvPr id="73733" name="Picture 3"/>
            <p:cNvPicPr>
              <a:picLocks noChangeAspect="1" noChangeArrowheads="1"/>
            </p:cNvPicPr>
            <p:nvPr/>
          </p:nvPicPr>
          <p:blipFill>
            <a:blip r:embed="rId3"/>
            <a:srcRect/>
            <a:stretch>
              <a:fillRect/>
            </a:stretch>
          </p:blipFill>
          <p:spPr bwMode="auto">
            <a:xfrm>
              <a:off x="1000100" y="3857628"/>
              <a:ext cx="7019925" cy="2133600"/>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srcRect/>
          <a:stretch>
            <a:fillRect/>
          </a:stretch>
        </p:blipFill>
        <p:spPr bwMode="auto">
          <a:xfrm>
            <a:off x="928688" y="1071563"/>
            <a:ext cx="7358062" cy="5110162"/>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srcRect/>
          <a:stretch>
            <a:fillRect/>
          </a:stretch>
        </p:blipFill>
        <p:spPr bwMode="auto">
          <a:xfrm>
            <a:off x="714375" y="1285875"/>
            <a:ext cx="7429500" cy="2957513"/>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857250" y="785813"/>
            <a:ext cx="7307263" cy="461962"/>
          </a:xfrm>
          <a:prstGeom prst="rect">
            <a:avLst/>
          </a:prstGeom>
          <a:noFill/>
          <a:ln w="9525">
            <a:noFill/>
            <a:miter lim="800000"/>
            <a:headEnd/>
            <a:tailEnd/>
          </a:ln>
        </p:spPr>
        <p:txBody>
          <a:bodyPr wrap="none" anchor="ctr">
            <a:spAutoFit/>
          </a:bodyPr>
          <a:lstStyle/>
          <a:p>
            <a:pPr algn="ctr"/>
            <a:r>
              <a:rPr lang="tr-TR" sz="2000" b="1">
                <a:latin typeface="Calibri" pitchFamily="34" charset="0"/>
                <a:ea typeface="Times New Roman" pitchFamily="18" charset="0"/>
                <a:cs typeface="Calibri" pitchFamily="34" charset="0"/>
              </a:rPr>
              <a:t>Bülent ERDOĞAN’a Göre Bir Antrenörde Olması Gereken Özelli</a:t>
            </a:r>
            <a:r>
              <a:rPr lang="tr-TR" sz="2400" b="1">
                <a:latin typeface="Calibri" pitchFamily="34" charset="0"/>
                <a:ea typeface="Times New Roman" pitchFamily="18" charset="0"/>
                <a:cs typeface="Calibri" pitchFamily="34" charset="0"/>
              </a:rPr>
              <a:t>kler</a:t>
            </a:r>
            <a:endParaRPr lang="tr-TR" sz="2400">
              <a:ea typeface="Times New Roman" pitchFamily="18" charset="0"/>
              <a:cs typeface="Calibri" pitchFamily="34" charset="0"/>
            </a:endParaRPr>
          </a:p>
        </p:txBody>
      </p:sp>
      <p:grpSp>
        <p:nvGrpSpPr>
          <p:cNvPr id="2" name="6 Grup"/>
          <p:cNvGrpSpPr>
            <a:grpSpLocks/>
          </p:cNvGrpSpPr>
          <p:nvPr/>
        </p:nvGrpSpPr>
        <p:grpSpPr bwMode="auto">
          <a:xfrm>
            <a:off x="785813" y="1357313"/>
            <a:ext cx="7715250" cy="5000625"/>
            <a:chOff x="1000100" y="1357298"/>
            <a:chExt cx="7143800" cy="2889736"/>
          </a:xfrm>
        </p:grpSpPr>
        <p:pic>
          <p:nvPicPr>
            <p:cNvPr id="76805" name="Picture 3"/>
            <p:cNvPicPr>
              <a:picLocks noChangeAspect="1" noChangeArrowheads="1"/>
            </p:cNvPicPr>
            <p:nvPr/>
          </p:nvPicPr>
          <p:blipFill>
            <a:blip r:embed="rId2"/>
            <a:srcRect/>
            <a:stretch>
              <a:fillRect/>
            </a:stretch>
          </p:blipFill>
          <p:spPr bwMode="auto">
            <a:xfrm>
              <a:off x="1000100" y="1357298"/>
              <a:ext cx="7143800" cy="914400"/>
            </a:xfrm>
            <a:prstGeom prst="rect">
              <a:avLst/>
            </a:prstGeom>
            <a:noFill/>
            <a:ln w="9525">
              <a:noFill/>
              <a:miter lim="800000"/>
              <a:headEnd/>
              <a:tailEnd/>
            </a:ln>
          </p:spPr>
        </p:pic>
        <p:pic>
          <p:nvPicPr>
            <p:cNvPr id="76806" name="Picture 4"/>
            <p:cNvPicPr>
              <a:picLocks noChangeAspect="1" noChangeArrowheads="1"/>
            </p:cNvPicPr>
            <p:nvPr/>
          </p:nvPicPr>
          <p:blipFill>
            <a:blip r:embed="rId3"/>
            <a:srcRect/>
            <a:stretch>
              <a:fillRect/>
            </a:stretch>
          </p:blipFill>
          <p:spPr bwMode="auto">
            <a:xfrm>
              <a:off x="1000100" y="2275359"/>
              <a:ext cx="7143800" cy="1971675"/>
            </a:xfrm>
            <a:prstGeom prst="rect">
              <a:avLst/>
            </a:prstGeom>
            <a:noFill/>
            <a:ln w="9525">
              <a:noFill/>
              <a:miter lim="800000"/>
              <a:headEnd/>
              <a:tailEnd/>
            </a:ln>
          </p:spPr>
        </p:pic>
      </p:grpSp>
      <p:sp>
        <p:nvSpPr>
          <p:cNvPr id="8" name="1 Başlık"/>
          <p:cNvSpPr txBox="1">
            <a:spLocks/>
          </p:cNvSpPr>
          <p:nvPr/>
        </p:nvSpPr>
        <p:spPr bwMode="auto">
          <a:xfrm>
            <a:off x="642910"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noChangeArrowheads="1"/>
          </p:cNvPicPr>
          <p:nvPr/>
        </p:nvPicPr>
        <p:blipFill>
          <a:blip r:embed="rId2"/>
          <a:srcRect/>
          <a:stretch>
            <a:fillRect/>
          </a:stretch>
        </p:blipFill>
        <p:spPr bwMode="auto">
          <a:xfrm>
            <a:off x="857250" y="1143000"/>
            <a:ext cx="7358063" cy="5041900"/>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2"/>
          <a:srcRect/>
          <a:stretch>
            <a:fillRect/>
          </a:stretch>
        </p:blipFill>
        <p:spPr bwMode="auto">
          <a:xfrm>
            <a:off x="857250" y="1143000"/>
            <a:ext cx="7286625" cy="5060950"/>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a:grpSpLocks/>
          </p:cNvGrpSpPr>
          <p:nvPr/>
        </p:nvGrpSpPr>
        <p:grpSpPr bwMode="auto">
          <a:xfrm>
            <a:off x="785813" y="1143000"/>
            <a:ext cx="7500937" cy="4786313"/>
            <a:chOff x="1000100" y="928670"/>
            <a:chExt cx="7077075" cy="2757499"/>
          </a:xfrm>
        </p:grpSpPr>
        <p:pic>
          <p:nvPicPr>
            <p:cNvPr id="79876" name="Picture 1"/>
            <p:cNvPicPr>
              <a:picLocks noChangeAspect="1" noChangeArrowheads="1"/>
            </p:cNvPicPr>
            <p:nvPr/>
          </p:nvPicPr>
          <p:blipFill>
            <a:blip r:embed="rId2"/>
            <a:srcRect/>
            <a:stretch>
              <a:fillRect/>
            </a:stretch>
          </p:blipFill>
          <p:spPr bwMode="auto">
            <a:xfrm>
              <a:off x="1000100" y="928670"/>
              <a:ext cx="7072362" cy="1676400"/>
            </a:xfrm>
            <a:prstGeom prst="rect">
              <a:avLst/>
            </a:prstGeom>
            <a:noFill/>
            <a:ln w="9525">
              <a:noFill/>
              <a:miter lim="800000"/>
              <a:headEnd/>
              <a:tailEnd/>
            </a:ln>
          </p:spPr>
        </p:pic>
        <p:pic>
          <p:nvPicPr>
            <p:cNvPr id="79877" name="Picture 2"/>
            <p:cNvPicPr>
              <a:picLocks noChangeAspect="1" noChangeArrowheads="1"/>
            </p:cNvPicPr>
            <p:nvPr/>
          </p:nvPicPr>
          <p:blipFill>
            <a:blip r:embed="rId3"/>
            <a:srcRect/>
            <a:stretch>
              <a:fillRect/>
            </a:stretch>
          </p:blipFill>
          <p:spPr bwMode="auto">
            <a:xfrm>
              <a:off x="1000100" y="2571744"/>
              <a:ext cx="7077075" cy="1114425"/>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2"/>
          <a:srcRect/>
          <a:stretch>
            <a:fillRect/>
          </a:stretch>
        </p:blipFill>
        <p:spPr bwMode="auto">
          <a:xfrm>
            <a:off x="571500" y="1357313"/>
            <a:ext cx="7715250" cy="4643437"/>
          </a:xfrm>
          <a:prstGeom prst="rect">
            <a:avLst/>
          </a:prstGeom>
          <a:noFill/>
          <a:ln w="9525">
            <a:noFill/>
            <a:miter lim="800000"/>
            <a:headEnd/>
            <a:tailEnd/>
          </a:ln>
        </p:spPr>
      </p:pic>
      <p:sp>
        <p:nvSpPr>
          <p:cNvPr id="5" name="1 Başlık"/>
          <p:cNvSpPr txBox="1">
            <a:spLocks/>
          </p:cNvSpPr>
          <p:nvPr/>
        </p:nvSpPr>
        <p:spPr bwMode="auto">
          <a:xfrm>
            <a:off x="714348"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2"/>
          <a:srcRect/>
          <a:stretch>
            <a:fillRect/>
          </a:stretch>
        </p:blipFill>
        <p:spPr bwMode="auto">
          <a:xfrm>
            <a:off x="785813" y="1285875"/>
            <a:ext cx="7358062" cy="4837113"/>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785813" y="1500188"/>
            <a:ext cx="7715250" cy="4071937"/>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2"/>
          <a:srcRect/>
          <a:stretch>
            <a:fillRect/>
          </a:stretch>
        </p:blipFill>
        <p:spPr bwMode="auto">
          <a:xfrm>
            <a:off x="785813" y="1000125"/>
            <a:ext cx="7643812" cy="3500438"/>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2"/>
          <a:srcRect/>
          <a:stretch>
            <a:fillRect/>
          </a:stretch>
        </p:blipFill>
        <p:spPr bwMode="auto">
          <a:xfrm>
            <a:off x="714375" y="1357313"/>
            <a:ext cx="7715250" cy="4000500"/>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noChangeArrowheads="1"/>
          </p:cNvPicPr>
          <p:nvPr/>
        </p:nvPicPr>
        <p:blipFill>
          <a:blip r:embed="rId2"/>
          <a:srcRect/>
          <a:stretch>
            <a:fillRect/>
          </a:stretch>
        </p:blipFill>
        <p:spPr bwMode="auto">
          <a:xfrm>
            <a:off x="714375" y="1357313"/>
            <a:ext cx="7715250" cy="4071937"/>
          </a:xfrm>
          <a:prstGeom prst="rect">
            <a:avLst/>
          </a:prstGeom>
          <a:noFill/>
          <a:ln w="9525">
            <a:noFill/>
            <a:miter lim="800000"/>
            <a:headEnd/>
            <a:tailEnd/>
          </a:ln>
        </p:spPr>
      </p:pic>
      <p:sp>
        <p:nvSpPr>
          <p:cNvPr id="5" name="1 Başlık"/>
          <p:cNvSpPr txBox="1">
            <a:spLocks/>
          </p:cNvSpPr>
          <p:nvPr/>
        </p:nvSpPr>
        <p:spPr bwMode="auto">
          <a:xfrm>
            <a:off x="838232"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noChangeArrowheads="1"/>
          </p:cNvPicPr>
          <p:nvPr/>
        </p:nvPicPr>
        <p:blipFill>
          <a:blip r:embed="rId2"/>
          <a:srcRect/>
          <a:stretch>
            <a:fillRect/>
          </a:stretch>
        </p:blipFill>
        <p:spPr bwMode="auto">
          <a:xfrm>
            <a:off x="785813" y="1214438"/>
            <a:ext cx="7715250" cy="4929187"/>
          </a:xfrm>
          <a:prstGeom prst="rect">
            <a:avLst/>
          </a:prstGeom>
          <a:noFill/>
          <a:ln w="9525">
            <a:noFill/>
            <a:miter lim="800000"/>
            <a:headEnd/>
            <a:tailEnd/>
          </a:ln>
        </p:spPr>
      </p:pic>
      <p:sp>
        <p:nvSpPr>
          <p:cNvPr id="5" name="1 Başlık"/>
          <p:cNvSpPr txBox="1">
            <a:spLocks/>
          </p:cNvSpPr>
          <p:nvPr/>
        </p:nvSpPr>
        <p:spPr bwMode="auto">
          <a:xfrm>
            <a:off x="909670"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a:grpSpLocks/>
          </p:cNvGrpSpPr>
          <p:nvPr/>
        </p:nvGrpSpPr>
        <p:grpSpPr bwMode="auto">
          <a:xfrm>
            <a:off x="785813" y="1357313"/>
            <a:ext cx="7715250" cy="4429125"/>
            <a:chOff x="1857356" y="1000108"/>
            <a:chExt cx="5500726" cy="1995492"/>
          </a:xfrm>
        </p:grpSpPr>
        <p:pic>
          <p:nvPicPr>
            <p:cNvPr id="87044" name="Picture 1"/>
            <p:cNvPicPr>
              <a:picLocks noChangeAspect="1" noChangeArrowheads="1"/>
            </p:cNvPicPr>
            <p:nvPr/>
          </p:nvPicPr>
          <p:blipFill>
            <a:blip r:embed="rId2"/>
            <a:srcRect/>
            <a:stretch>
              <a:fillRect/>
            </a:stretch>
          </p:blipFill>
          <p:spPr bwMode="auto">
            <a:xfrm>
              <a:off x="1857356" y="1000108"/>
              <a:ext cx="5500726" cy="647700"/>
            </a:xfrm>
            <a:prstGeom prst="rect">
              <a:avLst/>
            </a:prstGeom>
            <a:noFill/>
            <a:ln w="9525">
              <a:noFill/>
              <a:miter lim="800000"/>
              <a:headEnd/>
              <a:tailEnd/>
            </a:ln>
          </p:spPr>
        </p:pic>
        <p:pic>
          <p:nvPicPr>
            <p:cNvPr id="87045" name="Picture 2"/>
            <p:cNvPicPr>
              <a:picLocks noChangeAspect="1" noChangeArrowheads="1"/>
            </p:cNvPicPr>
            <p:nvPr/>
          </p:nvPicPr>
          <p:blipFill>
            <a:blip r:embed="rId3"/>
            <a:srcRect/>
            <a:stretch>
              <a:fillRect/>
            </a:stretch>
          </p:blipFill>
          <p:spPr bwMode="auto">
            <a:xfrm>
              <a:off x="1857356" y="1643050"/>
              <a:ext cx="5500726" cy="1352550"/>
            </a:xfrm>
            <a:prstGeom prst="rect">
              <a:avLst/>
            </a:prstGeom>
            <a:noFill/>
            <a:ln w="9525">
              <a:noFill/>
              <a:miter lim="800000"/>
              <a:headEnd/>
              <a:tailEnd/>
            </a:ln>
          </p:spPr>
        </p:pic>
      </p:grpSp>
      <p:sp>
        <p:nvSpPr>
          <p:cNvPr id="7"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noChangeArrowheads="1"/>
          </p:cNvPicPr>
          <p:nvPr/>
        </p:nvPicPr>
        <p:blipFill>
          <a:blip r:embed="rId2"/>
          <a:srcRect/>
          <a:stretch>
            <a:fillRect/>
          </a:stretch>
        </p:blipFill>
        <p:spPr bwMode="auto">
          <a:xfrm>
            <a:off x="785813" y="1357313"/>
            <a:ext cx="7643812" cy="3857625"/>
          </a:xfrm>
          <a:prstGeom prst="rect">
            <a:avLst/>
          </a:prstGeom>
          <a:noFill/>
          <a:ln w="9525">
            <a:noFill/>
            <a:miter lim="800000"/>
            <a:headEnd/>
            <a:tailEnd/>
          </a:ln>
        </p:spPr>
      </p:pic>
      <p:sp>
        <p:nvSpPr>
          <p:cNvPr id="5" name="1 Başlık"/>
          <p:cNvSpPr txBox="1">
            <a:spLocks/>
          </p:cNvSpPr>
          <p:nvPr/>
        </p:nvSpPr>
        <p:spPr bwMode="auto">
          <a:xfrm>
            <a:off x="76679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p:cNvPicPr>
            <a:picLocks noChangeAspect="1" noChangeArrowheads="1"/>
          </p:cNvPicPr>
          <p:nvPr/>
        </p:nvPicPr>
        <p:blipFill>
          <a:blip r:embed="rId2"/>
          <a:srcRect/>
          <a:stretch>
            <a:fillRect/>
          </a:stretch>
        </p:blipFill>
        <p:spPr bwMode="auto">
          <a:xfrm>
            <a:off x="785813" y="1214438"/>
            <a:ext cx="7715250" cy="4572000"/>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noChangeArrowheads="1"/>
          </p:cNvPicPr>
          <p:nvPr/>
        </p:nvPicPr>
        <p:blipFill>
          <a:blip r:embed="rId2"/>
          <a:srcRect/>
          <a:stretch>
            <a:fillRect/>
          </a:stretch>
        </p:blipFill>
        <p:spPr bwMode="auto">
          <a:xfrm>
            <a:off x="714375" y="1214438"/>
            <a:ext cx="7858125" cy="2571750"/>
          </a:xfrm>
          <a:prstGeom prst="rect">
            <a:avLst/>
          </a:prstGeom>
          <a:noFill/>
          <a:ln w="9525">
            <a:noFill/>
            <a:miter lim="800000"/>
            <a:headEnd/>
            <a:tailEnd/>
          </a:ln>
        </p:spPr>
      </p:pic>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sp>
        <p:nvSpPr>
          <p:cNvPr id="91139" name="Rectangle 2"/>
          <p:cNvSpPr>
            <a:spLocks noChangeArrowheads="1"/>
          </p:cNvSpPr>
          <p:nvPr/>
        </p:nvSpPr>
        <p:spPr bwMode="auto">
          <a:xfrm>
            <a:off x="857250" y="785813"/>
            <a:ext cx="6792913" cy="461962"/>
          </a:xfrm>
          <a:prstGeom prst="rect">
            <a:avLst/>
          </a:prstGeom>
          <a:noFill/>
          <a:ln w="9525">
            <a:noFill/>
            <a:miter lim="800000"/>
            <a:headEnd/>
            <a:tailEnd/>
          </a:ln>
        </p:spPr>
        <p:txBody>
          <a:bodyPr wrap="none" anchor="ctr">
            <a:spAutoFit/>
          </a:bodyPr>
          <a:lstStyle/>
          <a:p>
            <a:pPr algn="ctr"/>
            <a:r>
              <a:rPr lang="tr-TR" sz="2000" b="1">
                <a:latin typeface="Calibri" pitchFamily="34" charset="0"/>
                <a:ea typeface="Times New Roman" pitchFamily="18" charset="0"/>
                <a:cs typeface="Calibri" pitchFamily="34" charset="0"/>
              </a:rPr>
              <a:t>Yaşar SEVİM’ e Göre Bir Antrenörde Olması Gereken Özelli</a:t>
            </a:r>
            <a:r>
              <a:rPr lang="tr-TR" sz="2400" b="1">
                <a:latin typeface="Calibri" pitchFamily="34" charset="0"/>
                <a:ea typeface="Times New Roman" pitchFamily="18" charset="0"/>
                <a:cs typeface="Calibri" pitchFamily="34" charset="0"/>
              </a:rPr>
              <a:t>kler</a:t>
            </a:r>
            <a:endParaRPr lang="tr-TR" sz="2400">
              <a:ea typeface="Times New Roman" pitchFamily="18" charset="0"/>
              <a:cs typeface="Calibri" pitchFamily="34" charset="0"/>
            </a:endParaRPr>
          </a:p>
        </p:txBody>
      </p:sp>
      <p:pic>
        <p:nvPicPr>
          <p:cNvPr id="91140" name="5 Resim"/>
          <p:cNvPicPr>
            <a:picLocks noChangeAspect="1" noChangeArrowheads="1"/>
          </p:cNvPicPr>
          <p:nvPr/>
        </p:nvPicPr>
        <p:blipFill>
          <a:blip r:embed="rId2"/>
          <a:srcRect/>
          <a:stretch>
            <a:fillRect/>
          </a:stretch>
        </p:blipFill>
        <p:spPr bwMode="auto">
          <a:xfrm>
            <a:off x="1428750" y="1643063"/>
            <a:ext cx="5753100" cy="3476625"/>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bwMode="auto">
          <a:xfrm>
            <a:off x="500034" y="214290"/>
            <a:ext cx="7234230" cy="642942"/>
          </a:xfrm>
          <a:prstGeom prst="rect">
            <a:avLst/>
          </a:prstGeom>
          <a:noFill/>
          <a:ln w="9525">
            <a:noFill/>
            <a:miter lim="800000"/>
            <a:headEnd/>
            <a:tailEnd/>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p>
            <a:pPr algn="r" fontAlgn="auto">
              <a:spcAft>
                <a:spcPts val="0"/>
              </a:spcAft>
              <a:defRPr/>
            </a:pPr>
            <a:r>
              <a:rPr lang="tr-TR" sz="3600" b="1" dirty="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ANTRENÖRLÜK EGİTİMİ ve İLKELERİ</a:t>
            </a:r>
          </a:p>
        </p:txBody>
      </p:sp>
      <p:pic>
        <p:nvPicPr>
          <p:cNvPr id="92163" name="2 Resim"/>
          <p:cNvPicPr>
            <a:picLocks noChangeAspect="1" noChangeArrowheads="1"/>
          </p:cNvPicPr>
          <p:nvPr/>
        </p:nvPicPr>
        <p:blipFill>
          <a:blip r:embed="rId2"/>
          <a:srcRect/>
          <a:stretch>
            <a:fillRect/>
          </a:stretch>
        </p:blipFill>
        <p:spPr bwMode="auto">
          <a:xfrm>
            <a:off x="1214438" y="1428750"/>
            <a:ext cx="6234112" cy="3167063"/>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is Teması">
  <a:themeElements>
    <a:clrScheme name="Ofis">
      <a:dk1>
        <a:sysClr val="windowText" lastClr="FFFFFF"/>
      </a:dk1>
      <a:lt1>
        <a:sysClr val="window" lastClr="00000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TotalTime>
  <Words>6056</Words>
  <Application>Microsoft Office PowerPoint</Application>
  <PresentationFormat>Ekran Gösterisi (4:3)</PresentationFormat>
  <Paragraphs>473</Paragraphs>
  <Slides>190</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190</vt:i4>
      </vt:variant>
    </vt:vector>
  </HeadingPairs>
  <TitlesOfParts>
    <vt:vector size="196" baseType="lpstr">
      <vt:lpstr>Arial</vt:lpstr>
      <vt:lpstr>Calibri</vt:lpstr>
      <vt:lpstr>Constantia</vt:lpstr>
      <vt:lpstr>Helvetica, sans-serif</vt:lpstr>
      <vt:lpstr>Times New Roman</vt: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Bülent</dc:creator>
  <cp:lastModifiedBy>Bülent</cp:lastModifiedBy>
  <cp:revision>27</cp:revision>
  <dcterms:created xsi:type="dcterms:W3CDTF">2024-07-08T11:16:13Z</dcterms:created>
  <dcterms:modified xsi:type="dcterms:W3CDTF">2024-07-18T12:16:39Z</dcterms:modified>
</cp:coreProperties>
</file>